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Override1.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732" r:id="rId2"/>
  </p:sldMasterIdLst>
  <p:notesMasterIdLst>
    <p:notesMasterId r:id="rId27"/>
  </p:notesMasterIdLst>
  <p:handoutMasterIdLst>
    <p:handoutMasterId r:id="rId28"/>
  </p:handoutMasterIdLst>
  <p:sldIdLst>
    <p:sldId id="258" r:id="rId3"/>
    <p:sldId id="349" r:id="rId4"/>
    <p:sldId id="426" r:id="rId5"/>
    <p:sldId id="392" r:id="rId6"/>
    <p:sldId id="417" r:id="rId7"/>
    <p:sldId id="418" r:id="rId8"/>
    <p:sldId id="393" r:id="rId9"/>
    <p:sldId id="421" r:id="rId10"/>
    <p:sldId id="394" r:id="rId11"/>
    <p:sldId id="403" r:id="rId12"/>
    <p:sldId id="423" r:id="rId13"/>
    <p:sldId id="424" r:id="rId14"/>
    <p:sldId id="405" r:id="rId15"/>
    <p:sldId id="402" r:id="rId16"/>
    <p:sldId id="407" r:id="rId17"/>
    <p:sldId id="425" r:id="rId18"/>
    <p:sldId id="412" r:id="rId19"/>
    <p:sldId id="414" r:id="rId20"/>
    <p:sldId id="420" r:id="rId21"/>
    <p:sldId id="415" r:id="rId22"/>
    <p:sldId id="398" r:id="rId23"/>
    <p:sldId id="397" r:id="rId24"/>
    <p:sldId id="413" r:id="rId25"/>
    <p:sldId id="268" r:id="rId26"/>
  </p:sldIdLst>
  <p:sldSz cx="12192000" cy="6858000"/>
  <p:notesSz cx="6858000" cy="9144000"/>
  <p:embeddedFontLst>
    <p:embeddedFont>
      <p:font typeface="Amazon Ember Display" panose="020B0603020204020204" pitchFamily="34" charset="0"/>
      <p:regular r:id="rId29"/>
      <p:bold r:id="rId29"/>
      <p:italic r:id="rId29"/>
      <p:boldItalic r:id="rId30"/>
    </p:embeddedFont>
    <p:embeddedFont>
      <p:font typeface="Amazon Ember Mono" panose="020B0603020204020204" pitchFamily="34" charset="0"/>
      <p:regular r:id="rId30"/>
      <p:bold r:id="rId30"/>
      <p:italic r:id="rId29"/>
      <p:boldItalic r:id="rId29"/>
    </p:embeddedFont>
    <p:embeddedFont>
      <p:font typeface="Cambria Math" panose="0204050305040603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25896864-DF69-40F5-8CB7-E9E220E900ED}">
          <p14:sldIdLst/>
        </p14:section>
        <p14:section name="Template directions" id="{9E4ACA30-D387-48B9-B60B-FCAB7867C6F7}">
          <p14:sldIdLst/>
        </p14:section>
        <p14:section name="Title slides" id="{8806E88D-7D3F-475C-A6F5-14A5B6CD3EBE}">
          <p14:sldIdLst>
            <p14:sldId id="258"/>
          </p14:sldIdLst>
        </p14:section>
        <p14:section name="Agenda slides" id="{261E2919-5D62-5B48-9C80-10BA03F77067}">
          <p14:sldIdLst>
            <p14:sldId id="349"/>
            <p14:sldId id="426"/>
            <p14:sldId id="392"/>
            <p14:sldId id="417"/>
            <p14:sldId id="418"/>
            <p14:sldId id="393"/>
            <p14:sldId id="421"/>
            <p14:sldId id="394"/>
            <p14:sldId id="403"/>
            <p14:sldId id="423"/>
            <p14:sldId id="424"/>
            <p14:sldId id="405"/>
            <p14:sldId id="402"/>
            <p14:sldId id="407"/>
            <p14:sldId id="425"/>
            <p14:sldId id="412"/>
            <p14:sldId id="414"/>
          </p14:sldIdLst>
        </p14:section>
        <p14:section name="Hidden Slides" id="{53D029EB-DEEC-436B-98BE-1B30026C68BA}">
          <p14:sldIdLst>
            <p14:sldId id="420"/>
            <p14:sldId id="415"/>
            <p14:sldId id="398"/>
            <p14:sldId id="397"/>
            <p14:sldId id="413"/>
          </p14:sldIdLst>
        </p14:section>
        <p14:section name="Content slides" id="{EC17E99E-D672-4609-B42A-AE99DD1E8900}">
          <p14:sldIdLst/>
        </p14:section>
        <p14:section name="Thank you slides" id="{7E98B0BD-72E6-4477-9B70-9A023E279BCE}">
          <p14:sldIdLst>
            <p14:sldId id="268"/>
          </p14:sldIdLst>
        </p14:section>
        <p14:section name="Examples" id="{5052AD04-C0D9-4FF6-AA6F-420659794DEE}">
          <p14:sldIdLst/>
        </p14:section>
        <p14:section name="Data Visualizations" id="{ABD1B353-9DAC-B44E-BC9C-AC4BD77DE555}">
          <p14:sldIdLst/>
        </p14:section>
      </p14:sectionLst>
    </p:ext>
    <p:ext uri="{EFAFB233-063F-42B5-8137-9DF3F51BA10A}">
      <p15:sldGuideLst xmlns:p15="http://schemas.microsoft.com/office/powerpoint/2012/main">
        <p15:guide id="1" orient="horz" pos="129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1EE7"/>
    <a:srgbClr val="D9D9D9"/>
    <a:srgbClr val="41B3FF"/>
    <a:srgbClr val="1A0033"/>
    <a:srgbClr val="FCFCFD"/>
    <a:srgbClr val="7F1EE7"/>
    <a:srgbClr val="0000A3"/>
    <a:srgbClr val="5400AD"/>
    <a:srgbClr val="1D262F"/>
    <a:srgbClr val="244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9" autoAdjust="0"/>
    <p:restoredTop sz="88082" autoAdjust="0"/>
  </p:normalViewPr>
  <p:slideViewPr>
    <p:cSldViewPr snapToGrid="0">
      <p:cViewPr varScale="1">
        <p:scale>
          <a:sx n="111" d="100"/>
          <a:sy n="111" d="100"/>
        </p:scale>
        <p:origin x="1056" y="200"/>
      </p:cViewPr>
      <p:guideLst>
        <p:guide orient="horz" pos="1296"/>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3" d="100"/>
          <a:sy n="83" d="100"/>
        </p:scale>
        <p:origin x="404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0B3F9-42E9-426B-B3D2-D6012D7491A2}"/>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C71F7584-9745-40DA-BD49-9A41A97B2D2E}" type="slidenum">
              <a:rPr lang="en-US" sz="1000" smtClean="0">
                <a:latin typeface="Amazon Ember Display" panose="020F0603020204020204" pitchFamily="34" charset="0"/>
              </a:rPr>
              <a:pPr algn="ctr"/>
              <a:t>‹#›</a:t>
            </a:fld>
            <a:endParaRPr lang="en-US" sz="1000" dirty="0">
              <a:latin typeface="Amazon Ember Display" panose="020F0603020204020204" pitchFamily="34" charset="0"/>
            </a:endParaRPr>
          </a:p>
        </p:txBody>
      </p:sp>
    </p:spTree>
    <p:extLst>
      <p:ext uri="{BB962C8B-B14F-4D97-AF65-F5344CB8AC3E}">
        <p14:creationId xmlns:p14="http://schemas.microsoft.com/office/powerpoint/2010/main" val="12925300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38150" y="457200"/>
            <a:ext cx="5981700" cy="3364706"/>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19100" y="4197679"/>
            <a:ext cx="6000750" cy="4328803"/>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000" b="0" i="0">
                <a:latin typeface="Amazon Ember Display" panose="020F0603020204020204" pitchFamily="34" charset="0"/>
              </a:defRPr>
            </a:lvl1pPr>
          </a:lstStyle>
          <a:p>
            <a:fld id="{A3D89E5F-BEEF-42A1-A57B-E5A736D51194}" type="slidenum">
              <a:rPr lang="en-US" smtClean="0"/>
              <a:pPr/>
              <a:t>‹#›</a:t>
            </a:fld>
            <a:endParaRPr lang="en-US" dirty="0"/>
          </a:p>
        </p:txBody>
      </p:sp>
    </p:spTree>
    <p:extLst>
      <p:ext uri="{BB962C8B-B14F-4D97-AF65-F5344CB8AC3E}">
        <p14:creationId xmlns:p14="http://schemas.microsoft.com/office/powerpoint/2010/main" val="2644871954"/>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300"/>
      </a:spcAft>
      <a:defRPr sz="1200" b="0" i="0" kern="1200">
        <a:solidFill>
          <a:schemeClr val="tx1"/>
        </a:solidFill>
        <a:latin typeface="Amazon Ember Display" panose="020F0603020204020204" pitchFamily="34" charset="0"/>
        <a:ea typeface="+mn-ea"/>
        <a:cs typeface="+mn-cs"/>
      </a:defRPr>
    </a:lvl1pPr>
    <a:lvl2pPr marL="225425" indent="-106363" algn="l" defTabSz="914400" rtl="0" eaLnBrk="1" latinLnBrk="0" hangingPunct="1">
      <a:spcAft>
        <a:spcPts val="300"/>
      </a:spcAft>
      <a:buFont typeface="Arial" panose="020B0604020202020204" pitchFamily="34" charset="0"/>
      <a:buChar char="•"/>
      <a:defRPr sz="1200" b="0" i="0" kern="1200">
        <a:solidFill>
          <a:schemeClr val="tx1"/>
        </a:solidFill>
        <a:latin typeface="Amazon Ember Display" panose="020F0603020204020204" pitchFamily="34" charset="0"/>
        <a:ea typeface="+mn-ea"/>
        <a:cs typeface="+mn-cs"/>
      </a:defRPr>
    </a:lvl2pPr>
    <a:lvl3pPr marL="463550" indent="-119063" algn="l" defTabSz="914400" rtl="0" eaLnBrk="1" latinLnBrk="0" hangingPunct="1">
      <a:spcAft>
        <a:spcPts val="300"/>
      </a:spcAft>
      <a:buFont typeface="Arial" panose="020B0604020202020204" pitchFamily="34" charset="0"/>
      <a:buChar char="•"/>
      <a:defRPr sz="1200" b="0" i="0" kern="1200">
        <a:solidFill>
          <a:schemeClr val="tx1"/>
        </a:solidFill>
        <a:latin typeface="Amazon Ember Display" panose="020F0603020204020204" pitchFamily="34" charset="0"/>
        <a:ea typeface="+mn-ea"/>
        <a:cs typeface="+mn-cs"/>
      </a:defRPr>
    </a:lvl3pPr>
    <a:lvl4pPr marL="747713" indent="-119063" algn="l" defTabSz="914400" rtl="0" eaLnBrk="1" latinLnBrk="0" hangingPunct="1">
      <a:spcAft>
        <a:spcPts val="300"/>
      </a:spcAft>
      <a:buFont typeface="Arial" panose="020B0604020202020204" pitchFamily="34" charset="0"/>
      <a:buChar char="•"/>
      <a:defRPr sz="1200" b="0" i="0" kern="1200">
        <a:solidFill>
          <a:schemeClr val="tx1"/>
        </a:solidFill>
        <a:latin typeface="Amazon Ember Display" panose="020F0603020204020204" pitchFamily="34" charset="0"/>
        <a:ea typeface="+mn-ea"/>
        <a:cs typeface="+mn-cs"/>
      </a:defRPr>
    </a:lvl4pPr>
    <a:lvl5pPr marL="973138" indent="-117475" algn="l" defTabSz="914400" rtl="0" eaLnBrk="1" latinLnBrk="0" hangingPunct="1">
      <a:spcAft>
        <a:spcPts val="300"/>
      </a:spcAft>
      <a:buFont typeface="Arial" panose="020B0604020202020204" pitchFamily="34" charset="0"/>
      <a:buChar char="•"/>
      <a:defRPr sz="1200" b="0" i="0" kern="1200">
        <a:solidFill>
          <a:schemeClr val="tx1"/>
        </a:solidFill>
        <a:latin typeface="Amazon Ember Display" panose="020F0603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160" userDrawn="1">
          <p15:clr>
            <a:srgbClr val="F26B43"/>
          </p15:clr>
        </p15:guide>
        <p15:guide id="2" orient="horz" pos="2880" userDrawn="1">
          <p15:clr>
            <a:srgbClr val="F26B43"/>
          </p15:clr>
        </p15:guide>
        <p15:guide id="3" pos="264" userDrawn="1">
          <p15:clr>
            <a:srgbClr val="F26B43"/>
          </p15:clr>
        </p15:guide>
        <p15:guide id="4" pos="4056" userDrawn="1">
          <p15:clr>
            <a:srgbClr val="F26B43"/>
          </p15:clr>
        </p15:guide>
        <p15:guide id="5" orient="horz" pos="288" userDrawn="1">
          <p15:clr>
            <a:srgbClr val="F26B43"/>
          </p15:clr>
        </p15:guide>
        <p15:guide id="6" orient="horz" pos="26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a:t>
            </a:fld>
            <a:endParaRPr lang="en-US" dirty="0"/>
          </a:p>
        </p:txBody>
      </p:sp>
    </p:spTree>
    <p:extLst>
      <p:ext uri="{BB962C8B-B14F-4D97-AF65-F5344CB8AC3E}">
        <p14:creationId xmlns:p14="http://schemas.microsoft.com/office/powerpoint/2010/main" val="1972854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CMT-2 commitment scheme (</a:t>
                </a:r>
                <a14:m>
                  <m:oMath xmlns:m="http://schemas.openxmlformats.org/officeDocument/2006/math">
                    <m:d>
                      <m:dPr>
                        <m:ctrlPr>
                          <a:rPr lang="en-CA" sz="2800" b="0" i="1" smtClean="0">
                            <a:latin typeface="Cambria Math" panose="02040503050406030204" pitchFamily="18" charset="0"/>
                          </a:rPr>
                        </m:ctrlPr>
                      </m:dPr>
                      <m:e>
                        <m:r>
                          <a:rPr lang="en-CA" sz="2800" b="0" i="1" smtClean="0">
                            <a:latin typeface="Cambria Math" panose="02040503050406030204" pitchFamily="18" charset="0"/>
                          </a:rPr>
                          <m:t>𝐾</m:t>
                        </m:r>
                        <m:r>
                          <a:rPr lang="en-CA" sz="2800" b="0" i="1" smtClean="0">
                            <a:latin typeface="Cambria Math" panose="02040503050406030204" pitchFamily="18" charset="0"/>
                          </a:rPr>
                          <m:t>, </m:t>
                        </m:r>
                        <m:r>
                          <a:rPr lang="en-CA" sz="2800" b="0" i="1" smtClean="0">
                            <a:latin typeface="Cambria Math" panose="02040503050406030204" pitchFamily="18" charset="0"/>
                          </a:rPr>
                          <m:t>𝑁</m:t>
                        </m:r>
                      </m:e>
                    </m:d>
                    <m:r>
                      <a:rPr lang="en-CA" sz="2800" b="0" i="1" smtClean="0">
                        <a:latin typeface="Cambria Math" panose="02040503050406030204" pitchFamily="18" charset="0"/>
                        <a:ea typeface="Cambria Math" panose="02040503050406030204" pitchFamily="18" charset="0"/>
                      </a:rPr>
                      <m:t>≠</m:t>
                    </m:r>
                    <m:sSup>
                      <m:sSupPr>
                        <m:ctrlPr>
                          <a:rPr lang="en-CA" sz="2800" b="0" i="1" smtClean="0">
                            <a:latin typeface="Cambria Math" panose="02040503050406030204" pitchFamily="18" charset="0"/>
                            <a:ea typeface="Cambria Math" panose="02040503050406030204" pitchFamily="18" charset="0"/>
                          </a:rPr>
                        </m:ctrlPr>
                      </m:sSupPr>
                      <m:e>
                        <m:r>
                          <a:rPr lang="en-CA" sz="2800" b="0" i="1" smtClean="0">
                            <a:latin typeface="Cambria Math" panose="02040503050406030204" pitchFamily="18" charset="0"/>
                            <a:ea typeface="Cambria Math" panose="02040503050406030204" pitchFamily="18" charset="0"/>
                          </a:rPr>
                          <m:t>(</m:t>
                        </m:r>
                        <m:r>
                          <a:rPr lang="en-CA" sz="2800" b="0" i="1" smtClean="0">
                            <a:latin typeface="Cambria Math" panose="02040503050406030204" pitchFamily="18" charset="0"/>
                            <a:ea typeface="Cambria Math" panose="02040503050406030204" pitchFamily="18" charset="0"/>
                          </a:rPr>
                          <m:t>𝐾</m:t>
                        </m:r>
                      </m:e>
                      <m:sup>
                        <m:r>
                          <a:rPr lang="en-CA" sz="2800" b="0" i="1" smtClean="0">
                            <a:latin typeface="Cambria Math" panose="02040503050406030204" pitchFamily="18" charset="0"/>
                            <a:ea typeface="Cambria Math" panose="02040503050406030204" pitchFamily="18" charset="0"/>
                          </a:rPr>
                          <m:t>′</m:t>
                        </m:r>
                      </m:sup>
                    </m:sSup>
                    <m:r>
                      <a:rPr lang="en-CA" sz="2800" b="0" i="1" smtClean="0">
                        <a:latin typeface="Cambria Math" panose="02040503050406030204" pitchFamily="18" charset="0"/>
                        <a:ea typeface="Cambria Math" panose="02040503050406030204" pitchFamily="18" charset="0"/>
                      </a:rPr>
                      <m:t>,</m:t>
                    </m:r>
                    <m:r>
                      <a:rPr lang="en-CA" sz="2800" b="0" i="1" smtClean="0">
                        <a:latin typeface="Cambria Math" panose="02040503050406030204" pitchFamily="18" charset="0"/>
                        <a:ea typeface="Cambria Math" panose="02040503050406030204" pitchFamily="18" charset="0"/>
                      </a:rPr>
                      <m:t>𝑁</m:t>
                    </m:r>
                    <m:r>
                      <a:rPr lang="en-CA" sz="2800" b="0" i="1" smtClean="0">
                        <a:latin typeface="Cambria Math" panose="02040503050406030204" pitchFamily="18" charset="0"/>
                        <a:ea typeface="Cambria Math" panose="02040503050406030204" pitchFamily="18" charset="0"/>
                      </a:rPr>
                      <m:t>′)</m:t>
                    </m:r>
                  </m:oMath>
                </a14:m>
                <a:r>
                  <a:rPr lang="en-CA" sz="2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nonce is not constant, implied, not part of ciphertext)</a:t>
                </a:r>
              </a:p>
              <a:p>
                <a:pPr marL="7429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for </a:t>
                </a:r>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-bit </a:t>
                </a:r>
                <a:r>
                  <a:rPr lang="en-US" dirty="0" err="1">
                    <a:latin typeface="Arial" panose="020B0604020202020204" pitchFamily="34" charset="0"/>
                    <a:cs typeface="Arial" panose="020B0604020202020204" pitchFamily="34" charset="0"/>
                  </a:rPr>
                  <a:t>blockcipher</a:t>
                </a:r>
                <a:r>
                  <a:rPr lang="en-US" dirty="0">
                    <a:latin typeface="Arial" panose="020B0604020202020204" pitchFamily="34" charset="0"/>
                    <a:cs typeface="Arial" panose="020B0604020202020204" pitchFamily="34" charset="0"/>
                  </a:rPr>
                  <a:t>, complexity </a:t>
                </a:r>
                <a14:m>
                  <m:oMath xmlns:m="http://schemas.openxmlformats.org/officeDocument/2006/math">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2</m:t>
                        </m:r>
                      </m:e>
                      <m:sup>
                        <m:r>
                          <a:rPr lang="en-CA" sz="2400" b="0" i="1" smtClean="0">
                            <a:latin typeface="Cambria Math" panose="02040503050406030204" pitchFamily="18" charset="0"/>
                            <a:ea typeface="Cambria Math" panose="02040503050406030204" pitchFamily="18" charset="0"/>
                          </a:rPr>
                          <m:t>𝑛</m:t>
                        </m:r>
                        <m:r>
                          <a:rPr lang="en-CA" sz="2400" b="0" i="1" smtClean="0">
                            <a:latin typeface="Cambria Math" panose="02040503050406030204" pitchFamily="18" charset="0"/>
                            <a:ea typeface="Cambria Math" panose="02040503050406030204" pitchFamily="18" charset="0"/>
                          </a:rPr>
                          <m:t>/2</m:t>
                        </m:r>
                      </m:sup>
                    </m:sSup>
                  </m:oMath>
                </a14:m>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AES-based construction, complexity </a:t>
                </a:r>
                <a14:m>
                  <m:oMath xmlns:m="http://schemas.openxmlformats.org/officeDocument/2006/math">
                    <m:r>
                      <a:rPr lang="en-CA" sz="2000" i="1">
                        <a:latin typeface="Cambria Math" panose="02040503050406030204" pitchFamily="18" charset="0"/>
                        <a:ea typeface="Cambria Math" panose="02040503050406030204" pitchFamily="18" charset="0"/>
                      </a:rPr>
                      <m:t>≈</m:t>
                    </m:r>
                    <m:sSup>
                      <m:sSupPr>
                        <m:ctrlPr>
                          <a:rPr lang="en-CA" sz="2000" i="1" smtClean="0">
                            <a:solidFill>
                              <a:schemeClr val="accent1">
                                <a:lumMod val="50000"/>
                              </a:schemeClr>
                            </a:solidFill>
                            <a:latin typeface="Cambria Math" panose="02040503050406030204" pitchFamily="18" charset="0"/>
                            <a:ea typeface="Cambria Math" panose="02040503050406030204" pitchFamily="18" charset="0"/>
                          </a:rPr>
                        </m:ctrlPr>
                      </m:sSupPr>
                      <m:e>
                        <m:r>
                          <a:rPr lang="en-CA" sz="2000" i="1">
                            <a:solidFill>
                              <a:schemeClr val="accent1">
                                <a:lumMod val="50000"/>
                              </a:schemeClr>
                            </a:solidFill>
                            <a:latin typeface="Cambria Math" panose="02040503050406030204" pitchFamily="18" charset="0"/>
                            <a:ea typeface="Cambria Math" panose="02040503050406030204" pitchFamily="18" charset="0"/>
                          </a:rPr>
                          <m:t>2</m:t>
                        </m:r>
                      </m:e>
                      <m:sup>
                        <m:r>
                          <a:rPr lang="en-CA" sz="2000" b="0" i="1" smtClean="0">
                            <a:solidFill>
                              <a:schemeClr val="accent1">
                                <a:lumMod val="50000"/>
                              </a:schemeClr>
                            </a:solidFill>
                            <a:latin typeface="Cambria Math" panose="02040503050406030204" pitchFamily="18" charset="0"/>
                            <a:ea typeface="Cambria Math" panose="02040503050406030204" pitchFamily="18" charset="0"/>
                          </a:rPr>
                          <m:t>64</m:t>
                        </m:r>
                      </m:sup>
                    </m:sSup>
                  </m:oMath>
                </a14:m>
                <a:endParaRPr lang="en-US" dirty="0"/>
              </a:p>
            </p:txBody>
          </p:sp>
        </mc:Choice>
        <mc:Fallback xmlns="">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CMT-2 commitment scheme (</a:t>
                </a:r>
                <a:r>
                  <a:rPr lang="en-CA" sz="2800" b="0" i="0">
                    <a:latin typeface="Cambria Math" panose="02040503050406030204" pitchFamily="18" charset="0"/>
                  </a:rPr>
                  <a:t>(𝐾, 𝑁)</a:t>
                </a:r>
                <a:r>
                  <a:rPr lang="en-CA" sz="2800" b="0" i="0">
                    <a:latin typeface="Cambria Math" panose="02040503050406030204" pitchFamily="18" charset="0"/>
                    <a:ea typeface="Cambria Math" panose="02040503050406030204" pitchFamily="18" charset="0"/>
                  </a:rPr>
                  <a:t>≠〖(𝐾〗^′,𝑁′)</a:t>
                </a:r>
                <a:r>
                  <a:rPr lang="en-CA" sz="2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nonce is not constant, implied, not part of ciphertext)</a:t>
                </a:r>
              </a:p>
              <a:p>
                <a:pPr marL="7429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for </a:t>
                </a:r>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-bit </a:t>
                </a:r>
                <a:r>
                  <a:rPr lang="en-US" dirty="0" err="1">
                    <a:latin typeface="Arial" panose="020B0604020202020204" pitchFamily="34" charset="0"/>
                    <a:cs typeface="Arial" panose="020B0604020202020204" pitchFamily="34" charset="0"/>
                  </a:rPr>
                  <a:t>blockcipher</a:t>
                </a:r>
                <a:r>
                  <a:rPr lang="en-US" dirty="0">
                    <a:latin typeface="Arial" panose="020B0604020202020204" pitchFamily="34" charset="0"/>
                    <a:cs typeface="Arial" panose="020B0604020202020204" pitchFamily="34" charset="0"/>
                  </a:rPr>
                  <a:t>, complexity </a:t>
                </a:r>
                <a:r>
                  <a:rPr lang="en-CA" sz="2400" b="0" i="0">
                    <a:latin typeface="Cambria Math" panose="02040503050406030204" pitchFamily="18" charset="0"/>
                    <a:ea typeface="Cambria Math" panose="02040503050406030204" pitchFamily="18" charset="0"/>
                  </a:rPr>
                  <a:t>≈2^(𝑛/2)</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AES-based construction, complexity </a:t>
                </a:r>
                <a:r>
                  <a:rPr lang="en-CA" sz="2000" i="0">
                    <a:latin typeface="Cambria Math" panose="02040503050406030204" pitchFamily="18" charset="0"/>
                    <a:ea typeface="Cambria Math" panose="02040503050406030204" pitchFamily="18" charset="0"/>
                  </a:rPr>
                  <a:t>≈</a:t>
                </a:r>
                <a:r>
                  <a:rPr lang="en-CA" sz="2000" i="0">
                    <a:solidFill>
                      <a:schemeClr val="accent1">
                        <a:lumMod val="50000"/>
                      </a:schemeClr>
                    </a:solidFill>
                    <a:latin typeface="Cambria Math" panose="02040503050406030204" pitchFamily="18" charset="0"/>
                    <a:ea typeface="Cambria Math" panose="02040503050406030204" pitchFamily="18" charset="0"/>
                  </a:rPr>
                  <a:t>2^</a:t>
                </a:r>
                <a:r>
                  <a:rPr lang="en-CA" sz="2000" b="0" i="0">
                    <a:solidFill>
                      <a:schemeClr val="accent1">
                        <a:lumMod val="50000"/>
                      </a:schemeClr>
                    </a:solidFill>
                    <a:latin typeface="Cambria Math" panose="02040503050406030204" pitchFamily="18" charset="0"/>
                    <a:ea typeface="Cambria Math" panose="02040503050406030204" pitchFamily="18" charset="0"/>
                  </a:rPr>
                  <a:t>64</a:t>
                </a:r>
                <a:endParaRPr lang="en-US" dirty="0"/>
              </a:p>
            </p:txBody>
          </p:sp>
        </mc:Fallback>
      </mc:AlternateContent>
      <p:sp>
        <p:nvSpPr>
          <p:cNvPr id="4" name="Slide Number Placeholder 3"/>
          <p:cNvSpPr>
            <a:spLocks noGrp="1"/>
          </p:cNvSpPr>
          <p:nvPr>
            <p:ph type="sldNum" sz="quarter" idx="5"/>
          </p:nvPr>
        </p:nvSpPr>
        <p:spPr/>
        <p:txBody>
          <a:bodyPr/>
          <a:lstStyle/>
          <a:p>
            <a:fld id="{A3D89E5F-BEEF-42A1-A57B-E5A736D51194}" type="slidenum">
              <a:rPr lang="en-US" smtClean="0"/>
              <a:pPr/>
              <a:t>15</a:t>
            </a:fld>
            <a:endParaRPr lang="en-US" dirty="0"/>
          </a:p>
        </p:txBody>
      </p:sp>
    </p:spTree>
    <p:extLst>
      <p:ext uri="{BB962C8B-B14F-4D97-AF65-F5344CB8AC3E}">
        <p14:creationId xmlns:p14="http://schemas.microsoft.com/office/powerpoint/2010/main" val="667638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Overhead is the same, AES-GCM processing time doesn’t double with doubling the plaintext size.</a:t>
            </a:r>
          </a:p>
        </p:txBody>
      </p:sp>
      <p:sp>
        <p:nvSpPr>
          <p:cNvPr id="4" name="Slide Number Placeholder 3"/>
          <p:cNvSpPr>
            <a:spLocks noGrp="1"/>
          </p:cNvSpPr>
          <p:nvPr>
            <p:ph type="sldNum" sz="quarter" idx="5"/>
          </p:nvPr>
        </p:nvSpPr>
        <p:spPr/>
        <p:txBody>
          <a:bodyPr/>
          <a:lstStyle/>
          <a:p>
            <a:fld id="{A3D89E5F-BEEF-42A1-A57B-E5A736D51194}" type="slidenum">
              <a:rPr lang="en-US" smtClean="0"/>
              <a:pPr/>
              <a:t>16</a:t>
            </a:fld>
            <a:endParaRPr lang="en-US" dirty="0"/>
          </a:p>
        </p:txBody>
      </p:sp>
    </p:spTree>
    <p:extLst>
      <p:ext uri="{BB962C8B-B14F-4D97-AF65-F5344CB8AC3E}">
        <p14:creationId xmlns:p14="http://schemas.microsoft.com/office/powerpoint/2010/main" val="91461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HMAC as PRF has been used in AWS KMS since 2014.</a:t>
            </a:r>
          </a:p>
        </p:txBody>
      </p:sp>
      <p:sp>
        <p:nvSpPr>
          <p:cNvPr id="4" name="Slide Number Placeholder 3"/>
          <p:cNvSpPr>
            <a:spLocks noGrp="1"/>
          </p:cNvSpPr>
          <p:nvPr>
            <p:ph type="sldNum" sz="quarter" idx="5"/>
          </p:nvPr>
        </p:nvSpPr>
        <p:spPr/>
        <p:txBody>
          <a:bodyPr/>
          <a:lstStyle/>
          <a:p>
            <a:fld id="{A3D89E5F-BEEF-42A1-A57B-E5A736D51194}" type="slidenum">
              <a:rPr lang="en-US" smtClean="0"/>
              <a:pPr/>
              <a:t>17</a:t>
            </a:fld>
            <a:endParaRPr lang="en-US" dirty="0"/>
          </a:p>
        </p:txBody>
      </p:sp>
    </p:spTree>
    <p:extLst>
      <p:ext uri="{BB962C8B-B14F-4D97-AF65-F5344CB8AC3E}">
        <p14:creationId xmlns:p14="http://schemas.microsoft.com/office/powerpoint/2010/main" val="4251823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8FD1-F6C1-2921-8F84-3D54A996D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EBD7A-2D17-3B57-D3F2-6B16F41107C3}"/>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532DF74D-5A16-EF06-6DD5-BD956D9F18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CA" dirty="0">
                <a:latin typeface="Arial" panose="020B0604020202020204" pitchFamily="34" charset="0"/>
                <a:cs typeface="Arial" panose="020B0604020202020204" pitchFamily="34" charset="0"/>
              </a:rPr>
              <a:t>1. managing the IV and making sure it does not repeat across distribute systems (cloud) is not straightforward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898111-3348-7E9E-AB61-DE8242FA1E11}"/>
              </a:ext>
            </a:extLst>
          </p:cNvPr>
          <p:cNvSpPr>
            <a:spLocks noGrp="1"/>
          </p:cNvSpPr>
          <p:nvPr>
            <p:ph type="sldNum" sz="quarter" idx="5"/>
          </p:nvPr>
        </p:nvSpPr>
        <p:spPr/>
        <p:txBody>
          <a:bodyPr/>
          <a:lstStyle/>
          <a:p>
            <a:fld id="{A3D89E5F-BEEF-42A1-A57B-E5A736D51194}" type="slidenum">
              <a:rPr lang="en-US" smtClean="0"/>
              <a:pPr/>
              <a:t>19</a:t>
            </a:fld>
            <a:endParaRPr lang="en-US" dirty="0"/>
          </a:p>
        </p:txBody>
      </p:sp>
    </p:spTree>
    <p:extLst>
      <p:ext uri="{BB962C8B-B14F-4D97-AF65-F5344CB8AC3E}">
        <p14:creationId xmlns:p14="http://schemas.microsoft.com/office/powerpoint/2010/main" val="1037546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CMAC-based construction of key commitment to reuse components. (TODO: read paper section of motivation)</a:t>
            </a:r>
          </a:p>
        </p:txBody>
      </p:sp>
      <p:sp>
        <p:nvSpPr>
          <p:cNvPr id="4" name="Slide Number Placeholder 3"/>
          <p:cNvSpPr>
            <a:spLocks noGrp="1"/>
          </p:cNvSpPr>
          <p:nvPr>
            <p:ph type="sldNum" sz="quarter" idx="5"/>
          </p:nvPr>
        </p:nvSpPr>
        <p:spPr/>
        <p:txBody>
          <a:bodyPr/>
          <a:lstStyle/>
          <a:p>
            <a:fld id="{A3D89E5F-BEEF-42A1-A57B-E5A736D51194}" type="slidenum">
              <a:rPr lang="en-US" smtClean="0"/>
              <a:pPr/>
              <a:t>22</a:t>
            </a:fld>
            <a:endParaRPr lang="en-US" dirty="0"/>
          </a:p>
        </p:txBody>
      </p:sp>
    </p:spTree>
    <p:extLst>
      <p:ext uri="{BB962C8B-B14F-4D97-AF65-F5344CB8AC3E}">
        <p14:creationId xmlns:p14="http://schemas.microsoft.com/office/powerpoint/2010/main" val="260090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CA" dirty="0"/>
              <a:t>1. managing the IV and making sure it does not repeat across distribute systems (cloud) is not straightforward). You do not need to write it as text, you can just say it.</a:t>
            </a:r>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4</a:t>
            </a:fld>
            <a:endParaRPr lang="en-US" dirty="0"/>
          </a:p>
        </p:txBody>
      </p:sp>
    </p:spTree>
    <p:extLst>
      <p:ext uri="{BB962C8B-B14F-4D97-AF65-F5344CB8AC3E}">
        <p14:creationId xmlns:p14="http://schemas.microsoft.com/office/powerpoint/2010/main" val="184608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758B-858B-6EC3-A616-9F88CF99D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E8B63-2CFA-8121-58F1-3098F0B64184}"/>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4F0078D5-B32C-340B-06DF-40E3554048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CA" dirty="0">
                <a:latin typeface="Arial" panose="020B0604020202020204" pitchFamily="34" charset="0"/>
                <a:cs typeface="Arial" panose="020B0604020202020204" pitchFamily="34" charset="0"/>
              </a:rPr>
              <a:t>These use-cases were shared in the </a:t>
            </a:r>
            <a:r>
              <a:rPr lang="en-CA" dirty="0">
                <a:solidFill>
                  <a:srgbClr val="000000"/>
                </a:solidFill>
                <a:effectLst/>
                <a:latin typeface="Arial" panose="020B0604020202020204" pitchFamily="34" charset="0"/>
                <a:cs typeface="Arial" panose="020B0604020202020204" pitchFamily="34" charset="0"/>
              </a:rPr>
              <a:t>NIST Block Cipher Modes Workshop 2023</a:t>
            </a:r>
          </a:p>
          <a:p>
            <a:pPr marL="0" marR="0" lvl="0" indent="0" algn="l" defTabSz="914400" rtl="0" eaLnBrk="1" fontAlgn="auto" latinLnBrk="0" hangingPunct="1">
              <a:lnSpc>
                <a:spcPct val="100000"/>
              </a:lnSpc>
              <a:spcBef>
                <a:spcPts val="0"/>
              </a:spcBef>
              <a:spcAft>
                <a:spcPts val="300"/>
              </a:spcAft>
              <a:buClrTx/>
              <a:buSzTx/>
              <a:buFontTx/>
              <a:buNone/>
              <a:tabLst/>
              <a:defRPr/>
            </a:pPr>
            <a:endParaRPr lang="en-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CA" dirty="0">
                <a:latin typeface="Arial" panose="020B0604020202020204" pitchFamily="34" charset="0"/>
                <a:cs typeface="Arial" panose="020B0604020202020204" pitchFamily="34" charset="0"/>
              </a:rPr>
              <a:t>managing the IV and making sure it does not repeat across distribute systems (cloud) is not straightforward</a:t>
            </a:r>
          </a:p>
          <a:p>
            <a:pPr marL="228600" marR="0" lvl="0" indent="-228600" algn="l" defTabSz="914400" rtl="0" eaLnBrk="1" fontAlgn="auto" latinLnBrk="0" hangingPunct="1">
              <a:lnSpc>
                <a:spcPct val="100000"/>
              </a:lnSpc>
              <a:spcBef>
                <a:spcPts val="0"/>
              </a:spcBef>
              <a:spcAft>
                <a:spcPts val="300"/>
              </a:spcAft>
              <a:buClrTx/>
              <a:buSzTx/>
              <a:buFontTx/>
              <a:buAutoNum type="arabicPeriod"/>
              <a:tabLst/>
              <a:defRPr/>
            </a:pPr>
            <a:endParaRPr lang="en-CA"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300"/>
              </a:spcAft>
              <a:buClrTx/>
              <a:buSzTx/>
              <a:buFontTx/>
              <a:buAutoNum type="arabicPeriod"/>
              <a:tabLst/>
              <a:defRPr/>
            </a:pPr>
            <a:r>
              <a:rPr lang="en-US" dirty="0">
                <a:latin typeface="Arial" panose="020B0604020202020204" pitchFamily="34" charset="0"/>
                <a:cs typeface="Arial" panose="020B0604020202020204" pitchFamily="34" charset="0"/>
              </a:rPr>
              <a:t>Transport Encryption</a:t>
            </a:r>
          </a:p>
          <a:p>
            <a:pPr marL="454025" lvl="1" indent="-228600">
              <a:buFont typeface="+mj-lt"/>
              <a:buAutoNum type="arabicPeriod"/>
            </a:pPr>
            <a:r>
              <a:rPr lang="en-CA" dirty="0">
                <a:solidFill>
                  <a:srgbClr val="000000"/>
                </a:solidFill>
                <a:effectLst/>
                <a:latin typeface="Arial" panose="020B0604020202020204" pitchFamily="34" charset="0"/>
                <a:cs typeface="Arial" panose="020B0604020202020204" pitchFamily="34" charset="0"/>
              </a:rPr>
              <a:t>extremely short rotation periods impose operational risk, </a:t>
            </a:r>
            <a:r>
              <a:rPr lang="en-CA" b="1" dirty="0">
                <a:solidFill>
                  <a:srgbClr val="000000"/>
                </a:solidFill>
                <a:effectLst/>
                <a:latin typeface="Arial" panose="020B0604020202020204" pitchFamily="34" charset="0"/>
                <a:cs typeface="Arial" panose="020B0604020202020204" pitchFamily="34" charset="0"/>
              </a:rPr>
              <a:t>large number of encryption devices that share a single key</a:t>
            </a:r>
          </a:p>
          <a:p>
            <a:pPr marL="454025" marR="0" lvl="1" indent="-228600" algn="l" defTabSz="914400" rtl="0" eaLnBrk="1" fontAlgn="auto" latinLnBrk="0" hangingPunct="1">
              <a:lnSpc>
                <a:spcPct val="100000"/>
              </a:lnSpc>
              <a:spcBef>
                <a:spcPts val="0"/>
              </a:spcBef>
              <a:spcAft>
                <a:spcPts val="300"/>
              </a:spcAft>
              <a:buClrTx/>
              <a:buSzTx/>
              <a:buFontTx/>
              <a:buAutoNum type="arabicPeriod"/>
              <a:tabLst/>
              <a:defRPr/>
            </a:pPr>
            <a:r>
              <a:rPr lang="en-US" dirty="0">
                <a:latin typeface="Arial" panose="020B0604020202020204" pitchFamily="34" charset="0"/>
                <a:cs typeface="Arial" panose="020B0604020202020204" pitchFamily="34" charset="0"/>
              </a:rPr>
              <a:t>Cannot use then stateless random IV</a:t>
            </a:r>
          </a:p>
          <a:p>
            <a:pPr marL="228600" marR="0" lvl="0" indent="-228600" algn="l" defTabSz="914400" rtl="0" eaLnBrk="1" fontAlgn="auto" latinLnBrk="0" hangingPunct="1">
              <a:lnSpc>
                <a:spcPct val="100000"/>
              </a:lnSpc>
              <a:spcBef>
                <a:spcPts val="0"/>
              </a:spcBef>
              <a:spcAft>
                <a:spcPts val="300"/>
              </a:spcAft>
              <a:buClrTx/>
              <a:buSzTx/>
              <a:buFontTx/>
              <a:buAutoNum type="arabicPeriod"/>
              <a:tabLst/>
              <a:defRPr/>
            </a:pPr>
            <a:r>
              <a:rPr lang="en-US" dirty="0">
                <a:latin typeface="Arial" panose="020B0604020202020204" pitchFamily="34" charset="0"/>
                <a:cs typeface="Arial" panose="020B0604020202020204" pitchFamily="34" charset="0"/>
              </a:rPr>
              <a:t>KMS</a:t>
            </a:r>
          </a:p>
          <a:p>
            <a:pPr marL="454025" marR="0" lvl="1" indent="-228600" algn="l" defTabSz="914400" rtl="0" eaLnBrk="1" fontAlgn="auto" latinLnBrk="0" hangingPunct="1">
              <a:lnSpc>
                <a:spcPct val="100000"/>
              </a:lnSpc>
              <a:spcBef>
                <a:spcPts val="0"/>
              </a:spcBef>
              <a:spcAft>
                <a:spcPts val="300"/>
              </a:spcAft>
              <a:buClrTx/>
              <a:buSzTx/>
              <a:buFontTx/>
              <a:buAutoNum type="arabicPeriod"/>
              <a:tabLst/>
              <a:defRPr/>
            </a:pPr>
            <a:r>
              <a:rPr lang="en-CA" dirty="0">
                <a:solidFill>
                  <a:srgbClr val="000000"/>
                </a:solidFill>
                <a:effectLst/>
                <a:latin typeface="Arial" panose="020B0604020202020204" pitchFamily="34" charset="0"/>
                <a:cs typeface="Arial" panose="020B0604020202020204" pitchFamily="34" charset="0"/>
              </a:rPr>
              <a:t>where a customer managed key (CMK) is only accessible within a FIPS 140-2 Level 3 HSM</a:t>
            </a:r>
          </a:p>
          <a:p>
            <a:pPr marL="454025" marR="0" lvl="1" indent="-228600" algn="l" defTabSz="914400" rtl="0" eaLnBrk="1" fontAlgn="auto" latinLnBrk="0" hangingPunct="1">
              <a:lnSpc>
                <a:spcPct val="100000"/>
              </a:lnSpc>
              <a:spcBef>
                <a:spcPts val="0"/>
              </a:spcBef>
              <a:spcAft>
                <a:spcPts val="300"/>
              </a:spcAft>
              <a:buClrTx/>
              <a:buSzTx/>
              <a:buFontTx/>
              <a:buAutoNum type="arabicPeriod"/>
              <a:tabLst/>
              <a:defRPr/>
            </a:pPr>
            <a:r>
              <a:rPr lang="en-CA" dirty="0">
                <a:solidFill>
                  <a:srgbClr val="000000"/>
                </a:solidFill>
                <a:effectLst/>
                <a:latin typeface="Arial" panose="020B0604020202020204" pitchFamily="34" charset="0"/>
                <a:cs typeface="Arial" panose="020B0604020202020204" pitchFamily="34" charset="0"/>
              </a:rPr>
              <a:t>The CMK is used to both encrypt/decrypt small plaintext values and request encrypted data keys</a:t>
            </a:r>
          </a:p>
          <a:p>
            <a:pPr marL="454025" marR="0" lvl="1" indent="-228600" algn="l" defTabSz="914400" rtl="0" eaLnBrk="1" fontAlgn="auto" latinLnBrk="0" hangingPunct="1">
              <a:lnSpc>
                <a:spcPct val="100000"/>
              </a:lnSpc>
              <a:spcBef>
                <a:spcPts val="0"/>
              </a:spcBef>
              <a:spcAft>
                <a:spcPts val="300"/>
              </a:spcAft>
              <a:buClrTx/>
              <a:buSzTx/>
              <a:buFontTx/>
              <a:buAutoNum type="arabicPeriod"/>
              <a:tabLst/>
              <a:defRPr/>
            </a:pPr>
            <a:r>
              <a:rPr lang="en-CA" dirty="0">
                <a:solidFill>
                  <a:srgbClr val="000000"/>
                </a:solidFill>
                <a:effectLst/>
                <a:latin typeface="Arial" panose="020B0604020202020204" pitchFamily="34" charset="0"/>
                <a:cs typeface="Arial" panose="020B0604020202020204" pitchFamily="34" charset="0"/>
              </a:rPr>
              <a:t>a customer to exceed 2^32 calls under a CMK within a year</a:t>
            </a:r>
          </a:p>
          <a:p>
            <a:pPr marL="454025" marR="0" lvl="1" indent="-228600" algn="l" defTabSz="914400" rtl="0" eaLnBrk="1" fontAlgn="auto" latinLnBrk="0" hangingPunct="1">
              <a:lnSpc>
                <a:spcPct val="100000"/>
              </a:lnSpc>
              <a:spcBef>
                <a:spcPts val="0"/>
              </a:spcBef>
              <a:spcAft>
                <a:spcPts val="300"/>
              </a:spcAft>
              <a:buClrTx/>
              <a:buSzTx/>
              <a:buFontTx/>
              <a:buAutoNum type="arabicPeriod"/>
              <a:tabLst/>
              <a:defRPr/>
            </a:pPr>
            <a:r>
              <a:rPr lang="en-CA" dirty="0">
                <a:solidFill>
                  <a:srgbClr val="000000"/>
                </a:solidFill>
                <a:effectLst/>
                <a:latin typeface="Arial" panose="020B0604020202020204" pitchFamily="34" charset="0"/>
                <a:cs typeface="Arial" panose="020B0604020202020204" pitchFamily="34" charset="0"/>
              </a:rPr>
              <a:t>Q: What does the diagram say? What is AWS KMS key and its relation to the CMK?</a:t>
            </a:r>
          </a:p>
          <a:p>
            <a:pPr marL="454025" marR="0" lvl="1" indent="-228600" algn="l" defTabSz="914400" rtl="0" eaLnBrk="1" fontAlgn="auto" latinLnBrk="0" hangingPunct="1">
              <a:lnSpc>
                <a:spcPct val="100000"/>
              </a:lnSpc>
              <a:spcBef>
                <a:spcPts val="0"/>
              </a:spcBef>
              <a:spcAft>
                <a:spcPts val="300"/>
              </a:spcAft>
              <a:buClrTx/>
              <a:buSzTx/>
              <a:buFontTx/>
              <a:buAutoNum type="arabicPeriod"/>
              <a:tabLst/>
              <a:defRPr/>
            </a:pPr>
            <a:endParaRPr lang="en-CA" dirty="0">
              <a:solidFill>
                <a:srgbClr val="000000"/>
              </a:solidFill>
              <a:effectLst/>
              <a:latin typeface="Arial" panose="020B0604020202020204" pitchFamily="34" charset="0"/>
              <a:cs typeface="Arial" panose="020B0604020202020204" pitchFamily="34" charset="0"/>
            </a:endParaRPr>
          </a:p>
          <a:p>
            <a:pPr marL="454025" marR="0" lvl="1" indent="-228600" algn="l" defTabSz="914400" rtl="0" eaLnBrk="1" fontAlgn="auto" latinLnBrk="0" hangingPunct="1">
              <a:lnSpc>
                <a:spcPct val="100000"/>
              </a:lnSpc>
              <a:spcBef>
                <a:spcPts val="0"/>
              </a:spcBef>
              <a:spcAft>
                <a:spcPts val="300"/>
              </a:spcAft>
              <a:buClrTx/>
              <a:buSzTx/>
              <a:buFontTx/>
              <a:buAutoNum type="arabicPeriod"/>
              <a:tabLst/>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81EDA7D-F32C-AEAF-2046-16F105DF8F6B}"/>
              </a:ext>
            </a:extLst>
          </p:cNvPr>
          <p:cNvSpPr>
            <a:spLocks noGrp="1"/>
          </p:cNvSpPr>
          <p:nvPr>
            <p:ph type="sldNum" sz="quarter" idx="5"/>
          </p:nvPr>
        </p:nvSpPr>
        <p:spPr/>
        <p:txBody>
          <a:bodyPr/>
          <a:lstStyle/>
          <a:p>
            <a:fld id="{A3D89E5F-BEEF-42A1-A57B-E5A736D51194}" type="slidenum">
              <a:rPr lang="en-US" smtClean="0"/>
              <a:pPr/>
              <a:t>5</a:t>
            </a:fld>
            <a:endParaRPr lang="en-US" dirty="0"/>
          </a:p>
        </p:txBody>
      </p:sp>
    </p:spTree>
    <p:extLst>
      <p:ext uri="{BB962C8B-B14F-4D97-AF65-F5344CB8AC3E}">
        <p14:creationId xmlns:p14="http://schemas.microsoft.com/office/powerpoint/2010/main" val="119575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F03A7-13FD-915F-0314-F18FBDFA9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3B3B0-D069-BB7A-2A4B-30D1BA745667}"/>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342EE3CD-18F7-2D28-7315-C13C0FA400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CA" dirty="0">
                <a:latin typeface="Arial" panose="020B0604020202020204" pitchFamily="34" charset="0"/>
                <a:cs typeface="Arial" panose="020B0604020202020204" pitchFamily="34" charset="0"/>
              </a:rPr>
              <a:t>1. managing the IV and making sure it does not repeat across distribute systems (cloud) is not straightforward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40629A-1ED1-331C-776F-25DDBA6A1ADC}"/>
              </a:ext>
            </a:extLst>
          </p:cNvPr>
          <p:cNvSpPr>
            <a:spLocks noGrp="1"/>
          </p:cNvSpPr>
          <p:nvPr>
            <p:ph type="sldNum" sz="quarter" idx="5"/>
          </p:nvPr>
        </p:nvSpPr>
        <p:spPr/>
        <p:txBody>
          <a:bodyPr/>
          <a:lstStyle/>
          <a:p>
            <a:fld id="{A3D89E5F-BEEF-42A1-A57B-E5A736D51194}" type="slidenum">
              <a:rPr lang="en-US" smtClean="0"/>
              <a:pPr/>
              <a:t>6</a:t>
            </a:fld>
            <a:endParaRPr lang="en-US" dirty="0"/>
          </a:p>
        </p:txBody>
      </p:sp>
    </p:spTree>
    <p:extLst>
      <p:ext uri="{BB962C8B-B14F-4D97-AF65-F5344CB8AC3E}">
        <p14:creationId xmlns:p14="http://schemas.microsoft.com/office/powerpoint/2010/main" val="127795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Adds 3 AES calls compared to other key derivation schemes that can use HMAC or HKDF.</a:t>
            </a:r>
          </a:p>
        </p:txBody>
      </p:sp>
      <p:sp>
        <p:nvSpPr>
          <p:cNvPr id="4" name="Slide Number Placeholder 3"/>
          <p:cNvSpPr>
            <a:spLocks noGrp="1"/>
          </p:cNvSpPr>
          <p:nvPr>
            <p:ph type="sldNum" sz="quarter" idx="5"/>
          </p:nvPr>
        </p:nvSpPr>
        <p:spPr/>
        <p:txBody>
          <a:bodyPr/>
          <a:lstStyle/>
          <a:p>
            <a:fld id="{A3D89E5F-BEEF-42A1-A57B-E5A736D51194}" type="slidenum">
              <a:rPr lang="en-US" smtClean="0"/>
              <a:pPr/>
              <a:t>8</a:t>
            </a:fld>
            <a:endParaRPr lang="en-US" dirty="0"/>
          </a:p>
        </p:txBody>
      </p:sp>
    </p:spTree>
    <p:extLst>
      <p:ext uri="{BB962C8B-B14F-4D97-AF65-F5344CB8AC3E}">
        <p14:creationId xmlns:p14="http://schemas.microsoft.com/office/powerpoint/2010/main" val="336192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Q: Is it ok that I put the same Nonce as input to both?</a:t>
            </a:r>
          </a:p>
          <a:p>
            <a:pPr marL="171450" indent="-171450">
              <a:buFontTx/>
              <a:buChar char="-"/>
            </a:pPr>
            <a:r>
              <a:rPr lang="en-US" dirty="0"/>
              <a:t>When choosing the keys is under the control of the attacker</a:t>
            </a:r>
          </a:p>
          <a:p>
            <a:pPr marL="396875" lvl="1" indent="-171450">
              <a:buFontTx/>
              <a:buChar char="-"/>
            </a:pPr>
            <a:r>
              <a:rPr lang="en-US" dirty="0"/>
              <a:t>E.g. in storage systems: attacker encrypts with one key, rotates it and makes the system decrypt with another key, fooling the reader</a:t>
            </a:r>
          </a:p>
        </p:txBody>
      </p:sp>
      <p:sp>
        <p:nvSpPr>
          <p:cNvPr id="4" name="Slide Number Placeholder 3"/>
          <p:cNvSpPr>
            <a:spLocks noGrp="1"/>
          </p:cNvSpPr>
          <p:nvPr>
            <p:ph type="sldNum" sz="quarter" idx="5"/>
          </p:nvPr>
        </p:nvSpPr>
        <p:spPr/>
        <p:txBody>
          <a:bodyPr/>
          <a:lstStyle/>
          <a:p>
            <a:fld id="{A3D89E5F-BEEF-42A1-A57B-E5A736D51194}" type="slidenum">
              <a:rPr lang="en-US" smtClean="0"/>
              <a:pPr/>
              <a:t>9</a:t>
            </a:fld>
            <a:endParaRPr lang="en-US" dirty="0"/>
          </a:p>
        </p:txBody>
      </p:sp>
    </p:spTree>
    <p:extLst>
      <p:ext uri="{BB962C8B-B14F-4D97-AF65-F5344CB8AC3E}">
        <p14:creationId xmlns:p14="http://schemas.microsoft.com/office/powerpoint/2010/main" val="250769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FOR-KC, CMT-1 and CMT-2 are the same if the nonce is part of the cipher-text, which is usually the case in AEAD</a:t>
                </a:r>
              </a:p>
              <a:p>
                <a:r>
                  <a:rPr lang="en-US" dirty="0"/>
                  <a:t>Q: difference in notation: </a:t>
                </a:r>
                <a14:m>
                  <m:oMath xmlns:m="http://schemas.openxmlformats.org/officeDocument/2006/math">
                    <m:d>
                      <m:dPr>
                        <m:ctrlPr>
                          <a:rPr lang="en-CA" sz="1200" b="0" i="1" smtClean="0">
                            <a:latin typeface="Cambria Math" panose="02040503050406030204" pitchFamily="18" charset="0"/>
                          </a:rPr>
                        </m:ctrlPr>
                      </m:dPr>
                      <m:e>
                        <m:r>
                          <a:rPr lang="en-CA" sz="1200" b="0" i="1" smtClean="0">
                            <a:latin typeface="Cambria Math" panose="02040503050406030204" pitchFamily="18" charset="0"/>
                          </a:rPr>
                          <m:t>𝐾</m:t>
                        </m:r>
                        <m:r>
                          <a:rPr lang="en-CA" sz="1200" b="0" i="1" smtClean="0">
                            <a:latin typeface="Cambria Math" panose="02040503050406030204" pitchFamily="18" charset="0"/>
                          </a:rPr>
                          <m:t>, </m:t>
                        </m:r>
                        <m:r>
                          <a:rPr lang="en-CA" sz="1200" b="0" i="1" smtClean="0">
                            <a:latin typeface="Cambria Math" panose="02040503050406030204" pitchFamily="18" charset="0"/>
                          </a:rPr>
                          <m:t>𝑁</m:t>
                        </m:r>
                      </m:e>
                    </m:d>
                    <m:r>
                      <a:rPr lang="en-CA" sz="1200" b="0" i="1" smtClean="0">
                        <a:latin typeface="Cambria Math" panose="02040503050406030204" pitchFamily="18" charset="0"/>
                        <a:ea typeface="Cambria Math" panose="02040503050406030204" pitchFamily="18" charset="0"/>
                      </a:rPr>
                      <m:t>≠</m:t>
                    </m:r>
                    <m:sSup>
                      <m:sSupPr>
                        <m:ctrlPr>
                          <a:rPr lang="en-CA" sz="1200" b="0" i="1" smtClean="0">
                            <a:latin typeface="Cambria Math" panose="02040503050406030204" pitchFamily="18" charset="0"/>
                            <a:ea typeface="Cambria Math" panose="02040503050406030204" pitchFamily="18" charset="0"/>
                          </a:rPr>
                        </m:ctrlPr>
                      </m:sSupPr>
                      <m:e>
                        <m:r>
                          <a:rPr lang="en-CA" sz="1200" b="0" i="1" smtClean="0">
                            <a:latin typeface="Cambria Math" panose="02040503050406030204" pitchFamily="18" charset="0"/>
                            <a:ea typeface="Cambria Math" panose="02040503050406030204" pitchFamily="18" charset="0"/>
                          </a:rPr>
                          <m:t>(</m:t>
                        </m:r>
                        <m:r>
                          <a:rPr lang="en-CA" sz="1200" b="0" i="1" smtClean="0">
                            <a:latin typeface="Cambria Math" panose="02040503050406030204" pitchFamily="18" charset="0"/>
                            <a:ea typeface="Cambria Math" panose="02040503050406030204" pitchFamily="18" charset="0"/>
                          </a:rPr>
                          <m:t>𝐾</m:t>
                        </m:r>
                      </m:e>
                      <m:sup>
                        <m:r>
                          <a:rPr lang="en-CA" sz="1200" b="0" i="1" smtClean="0">
                            <a:latin typeface="Cambria Math" panose="02040503050406030204" pitchFamily="18" charset="0"/>
                            <a:ea typeface="Cambria Math" panose="02040503050406030204" pitchFamily="18" charset="0"/>
                          </a:rPr>
                          <m:t>′</m:t>
                        </m:r>
                      </m:sup>
                    </m:sSup>
                    <m:r>
                      <a:rPr lang="en-CA" sz="1200" b="0" i="1" smtClean="0">
                        <a:latin typeface="Cambria Math" panose="02040503050406030204" pitchFamily="18" charset="0"/>
                        <a:ea typeface="Cambria Math" panose="02040503050406030204" pitchFamily="18" charset="0"/>
                      </a:rPr>
                      <m:t>,</m:t>
                    </m:r>
                    <m:r>
                      <a:rPr lang="en-CA" sz="1200" b="0" i="1" smtClean="0">
                        <a:latin typeface="Cambria Math" panose="02040503050406030204" pitchFamily="18" charset="0"/>
                        <a:ea typeface="Cambria Math" panose="02040503050406030204" pitchFamily="18" charset="0"/>
                      </a:rPr>
                      <m:t>𝑁</m:t>
                    </m:r>
                    <m:r>
                      <a:rPr lang="en-CA" sz="1200" b="0" i="1" smtClean="0">
                        <a:latin typeface="Cambria Math" panose="02040503050406030204" pitchFamily="18" charset="0"/>
                        <a:ea typeface="Cambria Math" panose="02040503050406030204" pitchFamily="18" charset="0"/>
                      </a:rPr>
                      <m:t>′),</m:t>
                    </m:r>
                  </m:oMath>
                </a14:m>
                <a:r>
                  <a:rPr lang="en-US" dirty="0"/>
                  <a:t> means </a:t>
                </a:r>
                <a14:m>
                  <m:oMath xmlns:m="http://schemas.openxmlformats.org/officeDocument/2006/math">
                    <m:r>
                      <a:rPr lang="en-CA" sz="1200" b="0" i="1" smtClean="0">
                        <a:latin typeface="Cambria Math" panose="02040503050406030204" pitchFamily="18" charset="0"/>
                      </a:rPr>
                      <m:t>𝐾</m:t>
                    </m:r>
                    <m:r>
                      <a:rPr lang="en-CA" sz="1200" b="0" i="1" smtClean="0">
                        <a:latin typeface="Cambria Math" panose="02040503050406030204" pitchFamily="18" charset="0"/>
                        <a:ea typeface="Cambria Math" panose="02040503050406030204" pitchFamily="18" charset="0"/>
                      </a:rPr>
                      <m:t>≠</m:t>
                    </m:r>
                    <m:sSup>
                      <m:sSupPr>
                        <m:ctrlPr>
                          <a:rPr lang="en-CA" sz="1200" b="0" i="1" smtClean="0">
                            <a:latin typeface="Cambria Math" panose="02040503050406030204" pitchFamily="18" charset="0"/>
                            <a:ea typeface="Cambria Math" panose="02040503050406030204" pitchFamily="18" charset="0"/>
                          </a:rPr>
                        </m:ctrlPr>
                      </m:sSupPr>
                      <m:e>
                        <m:r>
                          <a:rPr lang="en-CA" sz="1200" b="0" i="1" smtClean="0">
                            <a:latin typeface="Cambria Math" panose="02040503050406030204" pitchFamily="18" charset="0"/>
                            <a:ea typeface="Cambria Math" panose="02040503050406030204" pitchFamily="18" charset="0"/>
                          </a:rPr>
                          <m:t>𝐾</m:t>
                        </m:r>
                      </m:e>
                      <m:sup>
                        <m:r>
                          <a:rPr lang="en-CA" sz="1200" b="0" i="1" smtClean="0">
                            <a:latin typeface="Cambria Math" panose="02040503050406030204" pitchFamily="18" charset="0"/>
                            <a:ea typeface="Cambria Math" panose="02040503050406030204" pitchFamily="18" charset="0"/>
                          </a:rPr>
                          <m:t>′</m:t>
                        </m:r>
                      </m:sup>
                    </m:sSup>
                  </m:oMath>
                </a14:m>
                <a:r>
                  <a:rPr lang="en-CA" sz="1200" b="0" i="0" kern="1200" dirty="0">
                    <a:solidFill>
                      <a:schemeClr val="tx1"/>
                    </a:solidFill>
                    <a:latin typeface="Amazon Ember Display" panose="020F0603020204020204" pitchFamily="34" charset="0"/>
                    <a:ea typeface="+mn-ea"/>
                    <a:cs typeface="+mn-cs"/>
                  </a:rPr>
                  <a:t> and </a:t>
                </a:r>
                <a14:m>
                  <m:oMath xmlns:m="http://schemas.openxmlformats.org/officeDocument/2006/math">
                    <m:r>
                      <a:rPr lang="en-CA" sz="1200" b="0" i="1" smtClean="0">
                        <a:latin typeface="Cambria Math" panose="02040503050406030204" pitchFamily="18" charset="0"/>
                      </a:rPr>
                      <m:t>𝑁</m:t>
                    </m:r>
                    <m:r>
                      <a:rPr lang="en-CA" sz="1200" b="0" i="1" smtClean="0">
                        <a:latin typeface="Cambria Math" panose="02040503050406030204" pitchFamily="18" charset="0"/>
                        <a:ea typeface="Cambria Math" panose="02040503050406030204" pitchFamily="18" charset="0"/>
                      </a:rPr>
                      <m:t>≠</m:t>
                    </m:r>
                    <m:sSup>
                      <m:sSupPr>
                        <m:ctrlPr>
                          <a:rPr lang="en-CA" sz="1200" b="0" i="1" smtClean="0">
                            <a:latin typeface="Cambria Math" panose="02040503050406030204" pitchFamily="18" charset="0"/>
                            <a:ea typeface="Cambria Math" panose="02040503050406030204" pitchFamily="18" charset="0"/>
                          </a:rPr>
                        </m:ctrlPr>
                      </m:sSupPr>
                      <m:e>
                        <m:r>
                          <a:rPr lang="en-CA" sz="1200" b="0" i="1" smtClean="0">
                            <a:latin typeface="Cambria Math" panose="02040503050406030204" pitchFamily="18" charset="0"/>
                            <a:ea typeface="Cambria Math" panose="02040503050406030204" pitchFamily="18" charset="0"/>
                          </a:rPr>
                          <m:t>𝑁</m:t>
                        </m:r>
                      </m:e>
                      <m:sup>
                        <m:r>
                          <a:rPr lang="en-CA" sz="1200" b="0" i="1" smtClean="0">
                            <a:latin typeface="Cambria Math" panose="02040503050406030204" pitchFamily="18" charset="0"/>
                            <a:ea typeface="Cambria Math" panose="02040503050406030204" pitchFamily="18" charset="0"/>
                          </a:rPr>
                          <m:t>′</m:t>
                        </m:r>
                      </m:sup>
                    </m:sSup>
                  </m:oMath>
                </a14:m>
                <a:r>
                  <a:rPr lang="en-CA" sz="1200" b="0" i="0" kern="1200" dirty="0">
                    <a:solidFill>
                      <a:schemeClr val="tx1"/>
                    </a:solidFill>
                    <a:latin typeface="Amazon Ember Display" panose="020F0603020204020204" pitchFamily="34" charset="0"/>
                    <a:ea typeface="+mn-ea"/>
                    <a:cs typeface="+mn-cs"/>
                  </a:rPr>
                  <a:t> ? No, it means that together</a:t>
                </a:r>
                <a:r>
                  <a:rPr lang="en-CA" sz="1200" b="0" i="0" kern="1200" baseline="0" dirty="0">
                    <a:solidFill>
                      <a:schemeClr val="tx1"/>
                    </a:solidFill>
                    <a:latin typeface="Amazon Ember Display" panose="020F0603020204020204" pitchFamily="34" charset="0"/>
                    <a:ea typeface="+mn-ea"/>
                    <a:cs typeface="+mn-cs"/>
                  </a:rPr>
                  <a:t>, they’re different. (A,P), (A’,P’) can be different or not.</a:t>
                </a:r>
                <a:endParaRPr lang="en-US" dirty="0"/>
              </a:p>
            </p:txBody>
          </p:sp>
        </mc:Choice>
        <mc:Fallback xmlns="">
          <p:sp>
            <p:nvSpPr>
              <p:cNvPr id="3" name="Notes Placeholder 2"/>
              <p:cNvSpPr>
                <a:spLocks noGrp="1"/>
              </p:cNvSpPr>
              <p:nvPr>
                <p:ph type="body" idx="1"/>
              </p:nvPr>
            </p:nvSpPr>
            <p:spPr/>
            <p:txBody>
              <a:bodyPr/>
              <a:lstStyle/>
              <a:p>
                <a:r>
                  <a:rPr lang="en-US" dirty="0"/>
                  <a:t>FOR-KC, CMT-1 and CMT-2 are the same if the nonce is part of the cipher-text, which is usually the case in AEAD</a:t>
                </a:r>
              </a:p>
              <a:p>
                <a:r>
                  <a:rPr lang="en-US" dirty="0"/>
                  <a:t>Q: difference in notation: </a:t>
                </a:r>
                <a:r>
                  <a:rPr lang="en-CA" sz="1200" b="0" i="0">
                    <a:latin typeface="Cambria Math" panose="02040503050406030204" pitchFamily="18" charset="0"/>
                  </a:rPr>
                  <a:t>(𝐾, 𝑁)</a:t>
                </a:r>
                <a:r>
                  <a:rPr lang="en-CA" sz="1200" b="0" i="0">
                    <a:latin typeface="Cambria Math" panose="02040503050406030204" pitchFamily="18" charset="0"/>
                    <a:ea typeface="Cambria Math" panose="02040503050406030204" pitchFamily="18" charset="0"/>
                  </a:rPr>
                  <a:t>≠〖(𝐾〗^′,𝑁′),</a:t>
                </a:r>
                <a:r>
                  <a:rPr lang="en-US" dirty="0"/>
                  <a:t> means </a:t>
                </a:r>
                <a:r>
                  <a:rPr lang="en-CA" sz="1200" b="0" i="0">
                    <a:latin typeface="Cambria Math" panose="02040503050406030204" pitchFamily="18" charset="0"/>
                  </a:rPr>
                  <a:t>𝐾</a:t>
                </a:r>
                <a:r>
                  <a:rPr lang="en-CA" sz="1200" b="0" i="0">
                    <a:latin typeface="Cambria Math" panose="02040503050406030204" pitchFamily="18" charset="0"/>
                    <a:ea typeface="Cambria Math" panose="02040503050406030204" pitchFamily="18" charset="0"/>
                  </a:rPr>
                  <a:t>≠𝐾^′</a:t>
                </a:r>
                <a:r>
                  <a:rPr lang="en-CA" sz="1200" b="0" i="0" kern="1200" dirty="0">
                    <a:solidFill>
                      <a:schemeClr val="tx1"/>
                    </a:solidFill>
                    <a:latin typeface="Amazon Ember Display" panose="020F0603020204020204" pitchFamily="34" charset="0"/>
                    <a:ea typeface="+mn-ea"/>
                    <a:cs typeface="+mn-cs"/>
                  </a:rPr>
                  <a:t> and </a:t>
                </a:r>
                <a:r>
                  <a:rPr lang="en-CA" sz="1200" b="0" i="0">
                    <a:latin typeface="Cambria Math" panose="02040503050406030204" pitchFamily="18" charset="0"/>
                  </a:rPr>
                  <a:t>𝑁</a:t>
                </a:r>
                <a:r>
                  <a:rPr lang="en-CA" sz="1200" b="0" i="0">
                    <a:latin typeface="Cambria Math" panose="02040503050406030204" pitchFamily="18" charset="0"/>
                    <a:ea typeface="Cambria Math" panose="02040503050406030204" pitchFamily="18" charset="0"/>
                  </a:rPr>
                  <a:t>≠𝑁^′</a:t>
                </a:r>
                <a:r>
                  <a:rPr lang="en-CA" sz="1200" b="0" i="0" kern="1200" dirty="0">
                    <a:solidFill>
                      <a:schemeClr val="tx1"/>
                    </a:solidFill>
                    <a:latin typeface="Amazon Ember Display" panose="020F0603020204020204" pitchFamily="34" charset="0"/>
                    <a:ea typeface="+mn-ea"/>
                    <a:cs typeface="+mn-cs"/>
                  </a:rPr>
                  <a:t> ?</a:t>
                </a:r>
                <a:endParaRPr lang="en-US" dirty="0"/>
              </a:p>
            </p:txBody>
          </p:sp>
        </mc:Fallback>
      </mc:AlternateContent>
      <p:sp>
        <p:nvSpPr>
          <p:cNvPr id="4" name="Slide Number Placeholder 3"/>
          <p:cNvSpPr>
            <a:spLocks noGrp="1"/>
          </p:cNvSpPr>
          <p:nvPr>
            <p:ph type="sldNum" sz="quarter" idx="5"/>
          </p:nvPr>
        </p:nvSpPr>
        <p:spPr/>
        <p:txBody>
          <a:bodyPr/>
          <a:lstStyle/>
          <a:p>
            <a:fld id="{A3D89E5F-BEEF-42A1-A57B-E5A736D51194}" type="slidenum">
              <a:rPr lang="en-US" smtClean="0"/>
              <a:pPr/>
              <a:t>10</a:t>
            </a:fld>
            <a:endParaRPr lang="en-US" dirty="0"/>
          </a:p>
        </p:txBody>
      </p:sp>
    </p:spTree>
    <p:extLst>
      <p:ext uri="{BB962C8B-B14F-4D97-AF65-F5344CB8AC3E}">
        <p14:creationId xmlns:p14="http://schemas.microsoft.com/office/powerpoint/2010/main" val="7790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FIPS is Federal Information Processing Standards, a US/Canada program that tests and validates cryptographic modules and grants certificates to those that pass, which then can be used to process government data. Performance is important.</a:t>
            </a:r>
          </a:p>
        </p:txBody>
      </p:sp>
      <p:sp>
        <p:nvSpPr>
          <p:cNvPr id="4" name="Slide Number Placeholder 3"/>
          <p:cNvSpPr>
            <a:spLocks noGrp="1"/>
          </p:cNvSpPr>
          <p:nvPr>
            <p:ph type="sldNum" sz="quarter" idx="5"/>
          </p:nvPr>
        </p:nvSpPr>
        <p:spPr/>
        <p:txBody>
          <a:bodyPr/>
          <a:lstStyle/>
          <a:p>
            <a:fld id="{A3D89E5F-BEEF-42A1-A57B-E5A736D51194}" type="slidenum">
              <a:rPr lang="en-US" smtClean="0"/>
              <a:pPr/>
              <a:t>12</a:t>
            </a:fld>
            <a:endParaRPr lang="en-US" dirty="0"/>
          </a:p>
        </p:txBody>
      </p:sp>
    </p:spTree>
    <p:extLst>
      <p:ext uri="{BB962C8B-B14F-4D97-AF65-F5344CB8AC3E}">
        <p14:creationId xmlns:p14="http://schemas.microsoft.com/office/powerpoint/2010/main" val="402739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CA" dirty="0">
                    <a:latin typeface="Arial" panose="020B0604020202020204" pitchFamily="34" charset="0"/>
                    <a:cs typeface="Arial" panose="020B0604020202020204" pitchFamily="34" charset="0"/>
                  </a:rPr>
                  <a:t>The second bullet is coming from </a:t>
                </a:r>
                <a:r>
                  <a:rPr lang="en-CA" i="0">
                    <a:latin typeface="Cambria Math" panose="02040503050406030204" pitchFamily="18" charset="0"/>
                  </a:rPr>
                  <a:t>〖</a:t>
                </a:r>
                <a:r>
                  <a:rPr lang="en-CA" b="0" i="0">
                    <a:latin typeface="Cambria Math" panose="02040503050406030204" pitchFamily="18" charset="0"/>
                  </a:rPr>
                  <a:t>(2〗^36−32</a:t>
                </a:r>
                <a:r>
                  <a:rPr lang="en-CA" b="0" i="0" baseline="30000">
                    <a:latin typeface="Cambria Math" panose="02040503050406030204" pitchFamily="18" charset="0"/>
                  </a:rPr>
                  <a:t> </a:t>
                </a:r>
                <a:r>
                  <a:rPr lang="en-CA" dirty="0">
                    <a:latin typeface="Arial" panose="020B0604020202020204" pitchFamily="34" charset="0"/>
                    <a:cs typeface="Arial" panose="020B0604020202020204" pitchFamily="34" charset="0"/>
                  </a:rPr>
                  <a:t>)/7 and a collision probability of </a:t>
                </a:r>
                <a:r>
                  <a:rPr lang="en-CA" b="0" i="0">
                    <a:latin typeface="Cambria Math" panose="02040503050406030204" pitchFamily="18" charset="0"/>
                  </a:rPr>
                  <a:t>2^(−47.3)</a:t>
                </a:r>
                <a:r>
                  <a:rPr lang="en-CA" dirty="0">
                    <a:latin typeface="Arial" panose="020B0604020202020204" pitchFamily="34" charset="0"/>
                    <a:cs typeface="Arial" panose="020B0604020202020204" pitchFamily="34" charset="0"/>
                  </a:rPr>
                  <a:t> on K_U, due to a repeated U.</a:t>
                </a:r>
                <a:endParaRPr lang="en-US" dirty="0"/>
              </a:p>
            </p:txBody>
          </p:sp>
        </mc:Fallback>
      </mc:AlternateContent>
      <p:sp>
        <p:nvSpPr>
          <p:cNvPr id="4" name="Slide Number Placeholder 3"/>
          <p:cNvSpPr>
            <a:spLocks noGrp="1"/>
          </p:cNvSpPr>
          <p:nvPr>
            <p:ph type="sldNum" sz="quarter" idx="5"/>
          </p:nvPr>
        </p:nvSpPr>
        <p:spPr/>
        <p:txBody>
          <a:bodyPr/>
          <a:lstStyle/>
          <a:p>
            <a:fld id="{A3D89E5F-BEEF-42A1-A57B-E5A736D51194}" type="slidenum">
              <a:rPr lang="en-US" smtClean="0"/>
              <a:pPr/>
              <a:t>14</a:t>
            </a:fld>
            <a:endParaRPr lang="en-US" dirty="0"/>
          </a:p>
        </p:txBody>
      </p:sp>
    </p:spTree>
    <p:extLst>
      <p:ext uri="{BB962C8B-B14F-4D97-AF65-F5344CB8AC3E}">
        <p14:creationId xmlns:p14="http://schemas.microsoft.com/office/powerpoint/2010/main" val="1543311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ide 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C1902C-75F7-534A-DA79-C070E1D034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77246" y="3418321"/>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436683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332014"/>
            <a:ext cx="6477002" cy="230832"/>
          </a:xfrm>
        </p:spPr>
        <p:txBody>
          <a:bodyPr wrap="square"/>
          <a:lstStyle>
            <a:lvl1pPr marL="0" indent="0">
              <a:spcAft>
                <a:spcPts val="0"/>
              </a:spcAft>
              <a:buNone/>
              <a:defRPr sz="1000" b="0" i="0" cap="all" spc="3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2618024"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a:t>
            </a:r>
          </a:p>
        </p:txBody>
      </p:sp>
      <p:pic>
        <p:nvPicPr>
          <p:cNvPr id="7" name="Picture 6">
            <a:extLst>
              <a:ext uri="{FF2B5EF4-FFF2-40B4-BE49-F238E27FC236}">
                <a16:creationId xmlns:a16="http://schemas.microsoft.com/office/drawing/2014/main" id="{A3E43EBB-89F7-CE68-C5FA-E5E366904B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22947"/>
            <a:ext cx="979714" cy="587352"/>
          </a:xfrm>
          <a:prstGeom prst="rect">
            <a:avLst/>
          </a:prstGeom>
        </p:spPr>
      </p:pic>
    </p:spTree>
    <p:extLst>
      <p:ext uri="{BB962C8B-B14F-4D97-AF65-F5344CB8AC3E}">
        <p14:creationId xmlns:p14="http://schemas.microsoft.com/office/powerpoint/2010/main" val="35109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lvl1pPr>
              <a:defRPr b="0" i="0">
                <a:latin typeface="Amazon Ember Display" panose="020F0603020204020204" pitchFamily="34" charset="0"/>
              </a:defRPr>
            </a:lvl1pPr>
          </a:lstStyle>
          <a:p>
            <a:fld id="{9600D62F-E191-C046-B6EA-E79BE99AA24A}" type="datetime1">
              <a:rPr lang="en-US" smtClean="0"/>
              <a:pPr/>
              <a:t>8/12/25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4257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media</a:t>
            </a:r>
          </a:p>
        </p:txBody>
      </p:sp>
    </p:spTree>
    <p:extLst>
      <p:ext uri="{BB962C8B-B14F-4D97-AF65-F5344CB8AC3E}">
        <p14:creationId xmlns:p14="http://schemas.microsoft.com/office/powerpoint/2010/main" val="100911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539262" y="914401"/>
            <a:ext cx="10972800" cy="646331"/>
          </a:xfrm>
          <a:prstGeom prst="rect">
            <a:avLst/>
          </a:prstGeom>
        </p:spPr>
        <p:txBody>
          <a:bodyPr anchor="t" anchorCtr="0">
            <a:norm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2232406"/>
          </a:xfrm>
        </p:spPr>
        <p:txBody>
          <a:bodyPr/>
          <a:lstStyle>
            <a:lvl1pPr marL="457200" indent="-457200">
              <a:buFont typeface="Arial" panose="020B0604020202020204" pitchFamily="34" charset="0"/>
              <a:buChar char="•"/>
              <a:defRPr sz="2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573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127915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9EFE0-8E44-C90C-B937-EC90601AF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Thank you!</a:t>
            </a:r>
          </a:p>
        </p:txBody>
      </p:sp>
      <p:pic>
        <p:nvPicPr>
          <p:cNvPr id="4" name="Picture 3">
            <a:extLst>
              <a:ext uri="{FF2B5EF4-FFF2-40B4-BE49-F238E27FC236}">
                <a16:creationId xmlns:a16="http://schemas.microsoft.com/office/drawing/2014/main" id="{DF991574-CEFD-26D9-588F-1C0FFBCDA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
        <p:nvSpPr>
          <p:cNvPr id="2" name="TextBox 1">
            <a:extLst>
              <a:ext uri="{FF2B5EF4-FFF2-40B4-BE49-F238E27FC236}">
                <a16:creationId xmlns:a16="http://schemas.microsoft.com/office/drawing/2014/main" id="{EA8C7E34-CF30-2AED-4C9C-32CE310B5A51}"/>
              </a:ext>
            </a:extLst>
          </p:cNvPr>
          <p:cNvSpPr txBox="1"/>
          <p:nvPr userDrawn="1"/>
        </p:nvSpPr>
        <p:spPr>
          <a:xfrm>
            <a:off x="527767" y="6017899"/>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15804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2306B6-0447-DE92-96EA-90340D62C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7">
            <a:extLst>
              <a:ext uri="{FF2B5EF4-FFF2-40B4-BE49-F238E27FC236}">
                <a16:creationId xmlns:a16="http://schemas.microsoft.com/office/drawing/2014/main" id="{F4CEAE59-88AB-067D-8305-5D60E5C0CC94}"/>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4" name="Text Placeholder 9">
            <a:extLst>
              <a:ext uri="{FF2B5EF4-FFF2-40B4-BE49-F238E27FC236}">
                <a16:creationId xmlns:a16="http://schemas.microsoft.com/office/drawing/2014/main" id="{7ED4E7E8-6939-47DD-F50C-1BE8D7C7AB1B}"/>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B0E08B7E-513C-0B0B-9DC0-33A10068E811}"/>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6" name="Text Placeholder 9">
            <a:extLst>
              <a:ext uri="{FF2B5EF4-FFF2-40B4-BE49-F238E27FC236}">
                <a16:creationId xmlns:a16="http://schemas.microsoft.com/office/drawing/2014/main" id="{21EF1BFC-F8EA-31FF-2ECB-6FE640057D1C}"/>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BCF5D785-7779-B4A7-1593-D9E4005D4186}"/>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9" name="Text Placeholder 9">
            <a:extLst>
              <a:ext uri="{FF2B5EF4-FFF2-40B4-BE49-F238E27FC236}">
                <a16:creationId xmlns:a16="http://schemas.microsoft.com/office/drawing/2014/main" id="{6C67EAE0-22D8-7774-6075-2E7C8D357946}"/>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20" name="TextBox 19">
            <a:extLst>
              <a:ext uri="{FF2B5EF4-FFF2-40B4-BE49-F238E27FC236}">
                <a16:creationId xmlns:a16="http://schemas.microsoft.com/office/drawing/2014/main" id="{8B073B14-3FCE-9EBE-8EF4-076D31F5D3A9}"/>
              </a:ext>
            </a:extLst>
          </p:cNvPr>
          <p:cNvSpPr txBox="1"/>
          <p:nvPr userDrawn="1"/>
        </p:nvSpPr>
        <p:spPr>
          <a:xfrm>
            <a:off x="609599" y="2461211"/>
            <a:ext cx="6867525" cy="923330"/>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Thank you!</a:t>
            </a:r>
          </a:p>
        </p:txBody>
      </p:sp>
      <p:sp>
        <p:nvSpPr>
          <p:cNvPr id="21" name="TextBox 20">
            <a:extLst>
              <a:ext uri="{FF2B5EF4-FFF2-40B4-BE49-F238E27FC236}">
                <a16:creationId xmlns:a16="http://schemas.microsoft.com/office/drawing/2014/main" id="{2B64E461-542C-9DF0-B91E-B36341643F32}"/>
              </a:ext>
            </a:extLst>
          </p:cNvPr>
          <p:cNvSpPr txBox="1"/>
          <p:nvPr userDrawn="1"/>
        </p:nvSpPr>
        <p:spPr>
          <a:xfrm>
            <a:off x="-1352550" y="3771900"/>
            <a:ext cx="65" cy="369332"/>
          </a:xfrm>
          <a:prstGeom prst="rect">
            <a:avLst/>
          </a:prstGeom>
          <a:noFill/>
        </p:spPr>
        <p:txBody>
          <a:bodyPr wrap="none" lIns="0" rIns="0" rtlCol="0">
            <a:spAutoFit/>
          </a:bodyPr>
          <a:lstStyle/>
          <a:p>
            <a:pPr algn="l"/>
            <a:endParaRPr lang="en-US" b="0" i="0" dirty="0" err="1">
              <a:latin typeface="Amazon Ember Display" panose="020F0603020204020204" pitchFamily="34" charset="0"/>
            </a:endParaRPr>
          </a:p>
        </p:txBody>
      </p:sp>
      <p:pic>
        <p:nvPicPr>
          <p:cNvPr id="8" name="Picture 7">
            <a:extLst>
              <a:ext uri="{FF2B5EF4-FFF2-40B4-BE49-F238E27FC236}">
                <a16:creationId xmlns:a16="http://schemas.microsoft.com/office/drawing/2014/main" id="{113BB739-DBCB-A674-9F3C-97310C1F9F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
        <p:nvSpPr>
          <p:cNvPr id="10" name="TextBox 9">
            <a:extLst>
              <a:ext uri="{FF2B5EF4-FFF2-40B4-BE49-F238E27FC236}">
                <a16:creationId xmlns:a16="http://schemas.microsoft.com/office/drawing/2014/main" id="{5A7816D4-9E22-E961-B267-8DCA00D5E0AD}"/>
              </a:ext>
            </a:extLst>
          </p:cNvPr>
          <p:cNvSpPr txBox="1"/>
          <p:nvPr userDrawn="1"/>
        </p:nvSpPr>
        <p:spPr>
          <a:xfrm>
            <a:off x="527767" y="6017899"/>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33985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B132DE-7B4D-84B4-29EF-A28CEB195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6618CA2-623A-29DB-A6D4-EB10D6D59A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
        <p:nvSpPr>
          <p:cNvPr id="3" name="Text Placeholder 7">
            <a:extLst>
              <a:ext uri="{FF2B5EF4-FFF2-40B4-BE49-F238E27FC236}">
                <a16:creationId xmlns:a16="http://schemas.microsoft.com/office/drawing/2014/main" id="{C3E01366-E822-32FE-65C0-B3B4125945BA}"/>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4" name="Text Placeholder 9">
            <a:extLst>
              <a:ext uri="{FF2B5EF4-FFF2-40B4-BE49-F238E27FC236}">
                <a16:creationId xmlns:a16="http://schemas.microsoft.com/office/drawing/2014/main" id="{1E78FCF9-F25E-3767-EB4A-8D919FAD0C7D}"/>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4A1C9D7C-4935-7A74-21C6-B88B45377B89}"/>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6" name="Text Placeholder 9">
            <a:extLst>
              <a:ext uri="{FF2B5EF4-FFF2-40B4-BE49-F238E27FC236}">
                <a16:creationId xmlns:a16="http://schemas.microsoft.com/office/drawing/2014/main" id="{20D6E1ED-92EF-4477-D94E-EDA210EF8854}"/>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3F1AB78F-B9B6-3B94-6F03-015F0598F319}"/>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9" name="Text Placeholder 9">
            <a:extLst>
              <a:ext uri="{FF2B5EF4-FFF2-40B4-BE49-F238E27FC236}">
                <a16:creationId xmlns:a16="http://schemas.microsoft.com/office/drawing/2014/main" id="{7B0FD9D2-77A6-9253-CB15-84E1C403FB55}"/>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20" name="TextBox 19">
            <a:extLst>
              <a:ext uri="{FF2B5EF4-FFF2-40B4-BE49-F238E27FC236}">
                <a16:creationId xmlns:a16="http://schemas.microsoft.com/office/drawing/2014/main" id="{DAE79A02-C451-B664-9107-9D196F3382D7}"/>
              </a:ext>
            </a:extLst>
          </p:cNvPr>
          <p:cNvSpPr txBox="1"/>
          <p:nvPr userDrawn="1"/>
        </p:nvSpPr>
        <p:spPr>
          <a:xfrm>
            <a:off x="609599" y="2461211"/>
            <a:ext cx="6867525" cy="923330"/>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Thank you!</a:t>
            </a:r>
          </a:p>
        </p:txBody>
      </p:sp>
      <p:sp>
        <p:nvSpPr>
          <p:cNvPr id="21" name="TextBox 20">
            <a:extLst>
              <a:ext uri="{FF2B5EF4-FFF2-40B4-BE49-F238E27FC236}">
                <a16:creationId xmlns:a16="http://schemas.microsoft.com/office/drawing/2014/main" id="{1416FB4C-1D1E-4119-B730-03DD2E265086}"/>
              </a:ext>
            </a:extLst>
          </p:cNvPr>
          <p:cNvSpPr txBox="1"/>
          <p:nvPr userDrawn="1"/>
        </p:nvSpPr>
        <p:spPr>
          <a:xfrm>
            <a:off x="-1352550" y="3771900"/>
            <a:ext cx="65" cy="369332"/>
          </a:xfrm>
          <a:prstGeom prst="rect">
            <a:avLst/>
          </a:prstGeom>
          <a:noFill/>
        </p:spPr>
        <p:txBody>
          <a:bodyPr wrap="none" lIns="0" rIns="0" rtlCol="0">
            <a:spAutoFit/>
          </a:bodyPr>
          <a:lstStyle/>
          <a:p>
            <a:pPr algn="l"/>
            <a:endParaRPr lang="en-US" b="0" i="0" dirty="0" err="1">
              <a:latin typeface="Amazon Ember Display" panose="020F0603020204020204" pitchFamily="34" charset="0"/>
            </a:endParaRPr>
          </a:p>
        </p:txBody>
      </p:sp>
      <p:sp>
        <p:nvSpPr>
          <p:cNvPr id="10" name="TextBox 9">
            <a:extLst>
              <a:ext uri="{FF2B5EF4-FFF2-40B4-BE49-F238E27FC236}">
                <a16:creationId xmlns:a16="http://schemas.microsoft.com/office/drawing/2014/main" id="{573418EE-3F95-4F71-83CC-C11186EB4B28}"/>
              </a:ext>
            </a:extLst>
          </p:cNvPr>
          <p:cNvSpPr txBox="1"/>
          <p:nvPr userDrawn="1"/>
        </p:nvSpPr>
        <p:spPr>
          <a:xfrm>
            <a:off x="527767" y="6017899"/>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109943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a:xfrm>
            <a:off x="609600"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9435402" y="1718982"/>
            <a:ext cx="2146998" cy="4491317"/>
          </a:xfrm>
        </p:spPr>
        <p:txBody>
          <a:bodyPr vert="eaVert"/>
          <a:lstStyle>
            <a:lvl1pPr marL="0" indent="0">
              <a:buFontTx/>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FontTx/>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914400" indent="0">
              <a:buFontTx/>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371600" indent="0">
              <a:buFontTx/>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828800" indent="0">
              <a:buFontTx/>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lvl1pPr>
              <a:defRPr b="0" i="0">
                <a:latin typeface="Amazon Ember Display" panose="020F0603020204020204" pitchFamily="34" charset="0"/>
              </a:defRPr>
            </a:lvl1pPr>
          </a:lstStyle>
          <a:p>
            <a:fld id="{8DF6AC9B-6FB6-E64C-9786-C40DFE89F624}" type="datetime1">
              <a:rPr lang="en-US" smtClean="0"/>
              <a:pPr/>
              <a:t>8/12/25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625061DB-7406-41C8-A121-52D8D4484FD1}" type="slidenum">
              <a:rPr lang="en-US" smtClean="0"/>
              <a:pPr/>
              <a:t>‹#›</a:t>
            </a:fld>
            <a:endParaRPr lang="en-US" dirty="0"/>
          </a:p>
        </p:txBody>
      </p:sp>
    </p:spTree>
    <p:extLst>
      <p:ext uri="{BB962C8B-B14F-4D97-AF65-F5344CB8AC3E}">
        <p14:creationId xmlns:p14="http://schemas.microsoft.com/office/powerpoint/2010/main" val="44570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914399"/>
            <a:ext cx="2857500" cy="5295901"/>
          </a:xfrm>
          <a:prstGeom prst="rect">
            <a:avLst/>
          </a:prstGeom>
        </p:spPr>
        <p:txBody>
          <a:bodyPr vert="eaVert">
            <a:norm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425502" y="914399"/>
            <a:ext cx="2146998" cy="5295901"/>
          </a:xfrm>
        </p:spPr>
        <p:txBody>
          <a:bodyPr vert="eaVert"/>
          <a:lstStyle>
            <a:lvl1pPr marL="457200" indent="-4572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57300" indent="-3429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lvl1pPr>
              <a:defRPr b="0" i="0">
                <a:latin typeface="Amazon Ember Display" panose="020F0603020204020204" pitchFamily="34" charset="0"/>
              </a:defRPr>
            </a:lvl1pPr>
          </a:lstStyle>
          <a:p>
            <a:fld id="{21DD148F-2774-EA45-8C22-2C39149188FB}" type="datetime1">
              <a:rPr lang="en-US" smtClean="0"/>
              <a:pPr/>
              <a:t>8/12/25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625061DB-7406-41C8-A121-52D8D4484FD1}" type="slidenum">
              <a:rPr lang="en-US" smtClean="0"/>
              <a:pPr/>
              <a:t>‹#›</a:t>
            </a:fld>
            <a:endParaRPr lang="en-US" dirty="0"/>
          </a:p>
        </p:txBody>
      </p:sp>
    </p:spTree>
    <p:extLst>
      <p:ext uri="{BB962C8B-B14F-4D97-AF65-F5344CB8AC3E}">
        <p14:creationId xmlns:p14="http://schemas.microsoft.com/office/powerpoint/2010/main" val="360013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3A5229-D8EC-E6EC-D39C-61C0E5E2D1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lvl1pPr>
              <a:defRPr b="0" i="0">
                <a:latin typeface="Amazon Ember Display" panose="020F0603020204020204" pitchFamily="34" charset="0"/>
              </a:defRPr>
            </a:lvl1pPr>
          </a:lstStyle>
          <a:p>
            <a:fld id="{9600D62F-E191-C046-B6EA-E79BE99AA24A}" type="datetime1">
              <a:rPr lang="en-US" smtClean="0"/>
              <a:pPr/>
              <a:t>8/12/25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1920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Gradi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C0AD3-8E0A-E268-62C3-C4FC5A4FB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 with gradient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lvl1pPr>
              <a:defRPr b="0" i="0">
                <a:latin typeface="Amazon Ember Display" panose="020F0603020204020204" pitchFamily="34" charset="0"/>
              </a:defRPr>
            </a:lvl1pPr>
          </a:lstStyle>
          <a:p>
            <a:fld id="{393093C1-DE68-B74B-A980-4E3BCEBC269D}" type="datetime1">
              <a:rPr lang="en-US" smtClean="0"/>
              <a:pPr/>
              <a:t>8/12/25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pic>
        <p:nvPicPr>
          <p:cNvPr id="16" name="Picture 15">
            <a:extLst>
              <a:ext uri="{FF2B5EF4-FFF2-40B4-BE49-F238E27FC236}">
                <a16:creationId xmlns:a16="http://schemas.microsoft.com/office/drawing/2014/main" id="{74FB8723-8ACA-4EE1-B41C-61357DA12B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
        <p:nvSpPr>
          <p:cNvPr id="3" name="TextBox 2">
            <a:extLst>
              <a:ext uri="{FF2B5EF4-FFF2-40B4-BE49-F238E27FC236}">
                <a16:creationId xmlns:a16="http://schemas.microsoft.com/office/drawing/2014/main" id="{4428B6B8-8E5D-CCC5-1806-0A8018C1A944}"/>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340168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Gradien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0C3FBB-5E23-AF69-9744-2F6B8EFD3C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 with gradient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lvl1pPr>
              <a:defRPr b="0" i="0">
                <a:latin typeface="Amazon Ember Display" panose="020F0603020204020204" pitchFamily="34" charset="0"/>
              </a:defRPr>
            </a:lvl1pPr>
          </a:lstStyle>
          <a:p>
            <a:fld id="{393093C1-DE68-B74B-A980-4E3BCEBC269D}" type="datetime1">
              <a:rPr lang="en-US" smtClean="0"/>
              <a:pPr/>
              <a:t>8/12/25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pic>
        <p:nvPicPr>
          <p:cNvPr id="16" name="Picture 15">
            <a:extLst>
              <a:ext uri="{FF2B5EF4-FFF2-40B4-BE49-F238E27FC236}">
                <a16:creationId xmlns:a16="http://schemas.microsoft.com/office/drawing/2014/main" id="{74FB8723-8ACA-4EE1-B41C-61357DA12B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
        <p:nvSpPr>
          <p:cNvPr id="3" name="TextBox 2">
            <a:extLst>
              <a:ext uri="{FF2B5EF4-FFF2-40B4-BE49-F238E27FC236}">
                <a16:creationId xmlns:a16="http://schemas.microsoft.com/office/drawing/2014/main" id="{F9F4A711-3A53-0556-7C8C-BBE097FED1A5}"/>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316544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Gradient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9A2D94-1136-E0D2-3E6B-F8762074B8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 with gradient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lvl1pPr>
              <a:defRPr b="0" i="0">
                <a:latin typeface="Amazon Ember Display" panose="020F0603020204020204" pitchFamily="34" charset="0"/>
              </a:defRPr>
            </a:lvl1pPr>
          </a:lstStyle>
          <a:p>
            <a:fld id="{393093C1-DE68-B74B-A980-4E3BCEBC269D}" type="datetime1">
              <a:rPr lang="en-US" smtClean="0"/>
              <a:pPr/>
              <a:t>8/12/25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pic>
        <p:nvPicPr>
          <p:cNvPr id="16" name="Picture 15">
            <a:extLst>
              <a:ext uri="{FF2B5EF4-FFF2-40B4-BE49-F238E27FC236}">
                <a16:creationId xmlns:a16="http://schemas.microsoft.com/office/drawing/2014/main" id="{74FB8723-8ACA-4EE1-B41C-61357DA12B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
        <p:nvSpPr>
          <p:cNvPr id="3" name="TextBox 2">
            <a:extLst>
              <a:ext uri="{FF2B5EF4-FFF2-40B4-BE49-F238E27FC236}">
                <a16:creationId xmlns:a16="http://schemas.microsoft.com/office/drawing/2014/main" id="{1D5991EA-CAC1-E0F6-9D55-149B6A0AE199}"/>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22260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539262" y="914401"/>
            <a:ext cx="10972800" cy="535531"/>
          </a:xfrm>
          <a:prstGeom prst="rect">
            <a:avLst/>
          </a:prstGeom>
        </p:spPr>
        <p:txBody>
          <a:bodyPr>
            <a:norm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341632"/>
          </a:xfrm>
        </p:spPr>
        <p:txBody>
          <a:bodyPr/>
          <a:lstStyle>
            <a:lvl1pPr marL="0" indent="0">
              <a:buNone/>
              <a:defRPr sz="1800" b="0" i="0" cap="none" spc="0" baseline="0">
                <a:latin typeface="Amazon Ember Display" panose="020F0603020204020204" pitchFamily="34" charset="0"/>
              </a:defRPr>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lvl1pPr>
              <a:defRPr b="0" i="0">
                <a:latin typeface="Amazon Ember Display" panose="020F0603020204020204" pitchFamily="34" charset="0"/>
              </a:defRPr>
            </a:lvl1pPr>
          </a:lstStyle>
          <a:p>
            <a:fld id="{31D3B374-854B-EF47-9B56-0018B9F83111}" type="datetime1">
              <a:rPr lang="en-US" smtClean="0"/>
              <a:pPr/>
              <a:t>8/12/25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242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lvl1pPr>
              <a:defRPr b="0" i="0">
                <a:latin typeface="Amazon Ember Display" panose="020F0603020204020204" pitchFamily="34" charset="0"/>
              </a:defRPr>
            </a:lvl1pPr>
          </a:lstStyle>
          <a:p>
            <a:fld id="{238B2222-37A4-5449-B1D9-9B13ADA59E84}" type="datetime1">
              <a:rPr lang="en-US" smtClean="0"/>
              <a:pPr/>
              <a:t>8/12/25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93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2511457"/>
          </a:xfrm>
        </p:spPr>
        <p:txBody>
          <a:bodyPr/>
          <a:lstStyle>
            <a:lvl1pPr marL="0" indent="0">
              <a:spcAft>
                <a:spcPts val="1800"/>
              </a:spcAft>
              <a:buNone/>
              <a:defRPr b="0" i="0">
                <a:latin typeface="Amazon Ember Display" panose="020F0603020204020204" pitchFamily="34" charset="0"/>
              </a:defRPr>
            </a:lvl1pPr>
            <a:lvl2pPr marL="285750" indent="0">
              <a:spcAft>
                <a:spcPts val="1800"/>
              </a:spcAft>
              <a:buNone/>
              <a:defRPr b="0" i="0">
                <a:latin typeface="Amazon Ember Display" panose="020F0603020204020204" pitchFamily="34" charset="0"/>
              </a:defRPr>
            </a:lvl2pPr>
            <a:lvl3pPr marL="628650" indent="0">
              <a:spcAft>
                <a:spcPts val="1800"/>
              </a:spcAft>
              <a:buNone/>
              <a:defRPr b="0" i="0">
                <a:latin typeface="Amazon Ember Display" panose="020F0603020204020204" pitchFamily="34" charset="0"/>
              </a:defRPr>
            </a:lvl3pPr>
            <a:lvl4pPr marL="914400" indent="0">
              <a:spcAft>
                <a:spcPts val="1800"/>
              </a:spcAft>
              <a:buNone/>
              <a:defRPr b="0" i="0">
                <a:latin typeface="Amazon Ember Display" panose="020F0603020204020204" pitchFamily="34" charset="0"/>
              </a:defRPr>
            </a:lvl4pPr>
            <a:lvl5pPr marL="1143000" indent="0">
              <a:spcAft>
                <a:spcPts val="1800"/>
              </a:spcAft>
              <a:buNone/>
              <a:defRPr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lvl1pPr>
              <a:defRPr b="0" i="0">
                <a:latin typeface="Amazon Ember Display" panose="020F0603020204020204" pitchFamily="34" charset="0"/>
              </a:defRPr>
            </a:lvl1pPr>
          </a:lstStyle>
          <a:p>
            <a:fld id="{B9026E32-37D5-A446-8A01-9B6BBEB5E690}" type="datetime1">
              <a:rPr lang="en-US" smtClean="0"/>
              <a:pPr/>
              <a:t>8/12/25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5973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482663-7F06-CC4F-AB2F-5AF66D152F28}"/>
              </a:ext>
            </a:extLst>
          </p:cNvPr>
          <p:cNvPicPr>
            <a:picLocks noChangeAspect="1"/>
          </p:cNvPicPr>
          <p:nvPr userDrawn="1"/>
        </p:nvPicPr>
        <p:blipFill>
          <a:blip r:embed="rId2">
            <a:extLst>
              <a:ext uri="{28A0092B-C50C-407E-A947-70E740481C1C}">
                <a14:useLocalDpi xmlns:a14="http://schemas.microsoft.com/office/drawing/2010/main" val="0"/>
              </a:ext>
            </a:extLst>
          </a:blip>
          <a:srcRect r="97362"/>
          <a:stretch/>
        </p:blipFill>
        <p:spPr>
          <a:xfrm>
            <a:off x="0" y="0"/>
            <a:ext cx="324465" cy="6858000"/>
          </a:xfrm>
          <a:prstGeom prst="rect">
            <a:avLst/>
          </a:prstGeom>
        </p:spPr>
      </p:pic>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2511457"/>
          </a:xfrm>
        </p:spPr>
        <p:txBody>
          <a:bodyPr/>
          <a:lstStyle>
            <a:lvl1pPr marL="0" indent="0">
              <a:spcAft>
                <a:spcPts val="1800"/>
              </a:spcAft>
              <a:buNone/>
              <a:defRPr b="0" i="0">
                <a:latin typeface="Amazon Ember Display" panose="020F0603020204020204" pitchFamily="34" charset="0"/>
              </a:defRPr>
            </a:lvl1pPr>
            <a:lvl2pPr marL="285750" indent="0">
              <a:spcAft>
                <a:spcPts val="1800"/>
              </a:spcAft>
              <a:buNone/>
              <a:defRPr b="0" i="0">
                <a:latin typeface="Amazon Ember Display" panose="020F0603020204020204" pitchFamily="34" charset="0"/>
              </a:defRPr>
            </a:lvl2pPr>
            <a:lvl3pPr marL="628650" indent="0">
              <a:spcAft>
                <a:spcPts val="1800"/>
              </a:spcAft>
              <a:buNone/>
              <a:defRPr b="0" i="0">
                <a:latin typeface="Amazon Ember Display" panose="020F0603020204020204" pitchFamily="34" charset="0"/>
              </a:defRPr>
            </a:lvl3pPr>
            <a:lvl4pPr marL="914400" indent="0">
              <a:spcAft>
                <a:spcPts val="1800"/>
              </a:spcAft>
              <a:buNone/>
              <a:defRPr b="0" i="0">
                <a:latin typeface="Amazon Ember Display" panose="020F0603020204020204" pitchFamily="34" charset="0"/>
              </a:defRPr>
            </a:lvl4pPr>
            <a:lvl5pPr marL="1143000" indent="0">
              <a:spcAft>
                <a:spcPts val="1800"/>
              </a:spcAft>
              <a:buNone/>
              <a:defRPr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lvl1pPr>
              <a:defRPr b="0" i="0">
                <a:latin typeface="Amazon Ember Display" panose="020F0603020204020204" pitchFamily="34" charset="0"/>
              </a:defRPr>
            </a:lvl1pPr>
          </a:lstStyle>
          <a:p>
            <a:fld id="{B9026E32-37D5-A446-8A01-9B6BBEB5E690}" type="datetime1">
              <a:rPr lang="en-US" smtClean="0"/>
              <a:pPr/>
              <a:t>8/12/25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6067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2203680"/>
          </a:xfrm>
        </p:spPr>
        <p:txBody>
          <a:bodyPr/>
          <a:lstStyle>
            <a:lvl1pPr>
              <a:defRPr b="0" i="0">
                <a:latin typeface="Amazon Ember Display" panose="020F0603020204020204" pitchFamily="34" charset="0"/>
              </a:defRPr>
            </a:lvl1pPr>
            <a:lvl2pPr>
              <a:defRPr b="0" i="0">
                <a:latin typeface="Amazon Ember Display" panose="020F0603020204020204" pitchFamily="34" charset="0"/>
              </a:defRPr>
            </a:lvl2pPr>
            <a:lvl3pPr>
              <a:defRPr b="0" i="0">
                <a:latin typeface="Amazon Ember Display" panose="020F0603020204020204" pitchFamily="34" charset="0"/>
              </a:defRPr>
            </a:lvl3pPr>
            <a:lvl4pPr>
              <a:defRPr b="0" i="0">
                <a:latin typeface="Amazon Ember Display" panose="020F0603020204020204" pitchFamily="34" charset="0"/>
              </a:defRPr>
            </a:lvl4pPr>
            <a:lvl5pPr>
              <a:defRPr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lvl1pPr>
              <a:defRPr b="0" i="0">
                <a:latin typeface="Amazon Ember Display" panose="020F0603020204020204" pitchFamily="34" charset="0"/>
              </a:defRPr>
            </a:lvl1pPr>
          </a:lstStyle>
          <a:p>
            <a:fld id="{F68F78D1-9721-044C-B65C-A6FC97994CEC}" type="datetime1">
              <a:rPr lang="en-US" smtClean="0"/>
              <a:pPr/>
              <a:t>8/12/25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741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B">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D603374-8180-8E01-BA18-DE11A6BC29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8CD09BF-BE98-954E-8C83-FD00798ACA28}"/>
              </a:ext>
            </a:extLst>
          </p:cNvPr>
          <p:cNvSpPr>
            <a:spLocks noGrp="1"/>
          </p:cNvSpPr>
          <p:nvPr>
            <p:ph type="subTitle" idx="1" hasCustomPrompt="1"/>
          </p:nvPr>
        </p:nvSpPr>
        <p:spPr>
          <a:xfrm>
            <a:off x="609598" y="436683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5" name="Text Placeholder 9">
            <a:extLst>
              <a:ext uri="{FF2B5EF4-FFF2-40B4-BE49-F238E27FC236}">
                <a16:creationId xmlns:a16="http://schemas.microsoft.com/office/drawing/2014/main" id="{AAF119F6-59CF-C06E-9DEE-68747AC5B537}"/>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defRPr>
            </a:lvl1pPr>
          </a:lstStyle>
          <a:p>
            <a:pPr lvl="0"/>
            <a:r>
              <a:rPr lang="en-US" dirty="0"/>
              <a:t>Speaker name (pronouns)</a:t>
            </a:r>
          </a:p>
        </p:txBody>
      </p:sp>
      <p:sp>
        <p:nvSpPr>
          <p:cNvPr id="6" name="Text Placeholder 7">
            <a:extLst>
              <a:ext uri="{FF2B5EF4-FFF2-40B4-BE49-F238E27FC236}">
                <a16:creationId xmlns:a16="http://schemas.microsoft.com/office/drawing/2014/main" id="{19378773-656B-3414-4689-741C92BE3E06}"/>
              </a:ext>
            </a:extLst>
          </p:cNvPr>
          <p:cNvSpPr>
            <a:spLocks noGrp="1"/>
          </p:cNvSpPr>
          <p:nvPr>
            <p:ph type="body" sz="quarter" idx="10" hasCustomPrompt="1"/>
          </p:nvPr>
        </p:nvSpPr>
        <p:spPr>
          <a:xfrm>
            <a:off x="609598" y="332014"/>
            <a:ext cx="6477002" cy="230832"/>
          </a:xfrm>
        </p:spPr>
        <p:txBody>
          <a:bodyPr wrap="square"/>
          <a:lstStyle>
            <a:lvl1pPr marL="0" indent="0">
              <a:spcAft>
                <a:spcPts val="0"/>
              </a:spcAft>
              <a:buNone/>
              <a:defRPr sz="1000" b="0" i="0" cap="all" spc="3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7" name="Text Placeholder 11">
            <a:extLst>
              <a:ext uri="{FF2B5EF4-FFF2-40B4-BE49-F238E27FC236}">
                <a16:creationId xmlns:a16="http://schemas.microsoft.com/office/drawing/2014/main" id="{3C5437D4-D83E-F7AB-7C05-4D16F6D780CF}"/>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18671D03-03D2-3246-0292-3278FC46E9BD}"/>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9" name="Picture 8">
            <a:extLst>
              <a:ext uri="{FF2B5EF4-FFF2-40B4-BE49-F238E27FC236}">
                <a16:creationId xmlns:a16="http://schemas.microsoft.com/office/drawing/2014/main" id="{F2065812-9ABB-8591-F3F0-CA1C02DB18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22947"/>
            <a:ext cx="979714" cy="587352"/>
          </a:xfrm>
          <a:prstGeom prst="rect">
            <a:avLst/>
          </a:prstGeom>
        </p:spPr>
      </p:pic>
      <p:sp>
        <p:nvSpPr>
          <p:cNvPr id="2" name="Title 1">
            <a:extLst>
              <a:ext uri="{FF2B5EF4-FFF2-40B4-BE49-F238E27FC236}">
                <a16:creationId xmlns:a16="http://schemas.microsoft.com/office/drawing/2014/main" id="{062C415C-2EF2-186A-04FA-1B6BE61C4101}"/>
              </a:ext>
            </a:extLst>
          </p:cNvPr>
          <p:cNvSpPr>
            <a:spLocks noGrp="1"/>
          </p:cNvSpPr>
          <p:nvPr>
            <p:ph type="ctrTitle" hasCustomPrompt="1"/>
          </p:nvPr>
        </p:nvSpPr>
        <p:spPr>
          <a:xfrm>
            <a:off x="477246" y="3418321"/>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Tree>
    <p:extLst>
      <p:ext uri="{BB962C8B-B14F-4D97-AF65-F5344CB8AC3E}">
        <p14:creationId xmlns:p14="http://schemas.microsoft.com/office/powerpoint/2010/main" val="36685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2511457"/>
          </a:xfrm>
        </p:spPr>
        <p:txBody>
          <a:bodyPr/>
          <a:lstStyle>
            <a:lvl1pPr marL="0" indent="0">
              <a:spcAft>
                <a:spcPts val="1800"/>
              </a:spcAft>
              <a:buNone/>
              <a:defRPr b="0" i="0">
                <a:latin typeface="Amazon Ember Display" panose="020F0603020204020204" pitchFamily="34" charset="0"/>
              </a:defRPr>
            </a:lvl1pPr>
            <a:lvl2pPr marL="285750" indent="0">
              <a:spcAft>
                <a:spcPts val="1800"/>
              </a:spcAft>
              <a:buNone/>
              <a:defRPr b="0" i="0">
                <a:latin typeface="Amazon Ember Display" panose="020F0603020204020204" pitchFamily="34" charset="0"/>
              </a:defRPr>
            </a:lvl2pPr>
            <a:lvl3pPr marL="628650" indent="0">
              <a:spcAft>
                <a:spcPts val="1800"/>
              </a:spcAft>
              <a:buNone/>
              <a:defRPr b="0" i="0">
                <a:latin typeface="Amazon Ember Display" panose="020F0603020204020204" pitchFamily="34" charset="0"/>
              </a:defRPr>
            </a:lvl3pPr>
            <a:lvl4pPr marL="914400" indent="0">
              <a:spcAft>
                <a:spcPts val="1800"/>
              </a:spcAft>
              <a:buNone/>
              <a:defRPr b="0" i="0">
                <a:latin typeface="Amazon Ember Display" panose="020F0603020204020204" pitchFamily="34" charset="0"/>
              </a:defRPr>
            </a:lvl4pPr>
            <a:lvl5pPr marL="1143000" indent="0">
              <a:spcAft>
                <a:spcPts val="1800"/>
              </a:spcAft>
              <a:buNone/>
              <a:defRPr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341632"/>
          </a:xfrm>
        </p:spPr>
        <p:txBody>
          <a:bodyPr/>
          <a:lstStyle>
            <a:lvl1pPr marL="0" indent="0">
              <a:buNone/>
              <a:defRPr lang="en-US" sz="1800" b="0" i="0" kern="1200" cap="none" spc="0" baseline="0" dirty="0">
                <a:solidFill>
                  <a:schemeClr val="tx2"/>
                </a:solidFill>
                <a:latin typeface="Amazon Ember Display" panose="020F0603020204020204" pitchFamily="34" charset="0"/>
                <a:ea typeface="+mn-ea"/>
                <a:cs typeface="+mn-cs"/>
              </a:defRPr>
            </a:lvl1pPr>
          </a:lstStyle>
          <a:p>
            <a:pPr marL="0" lvl="0" indent="0" algn="l" defTabSz="914400" rtl="0" eaLnBrk="1" latinLnBrk="0" hangingPunct="1">
              <a:lnSpc>
                <a:spcPct val="90000"/>
              </a:lnSpc>
              <a:spcBef>
                <a:spcPts val="0"/>
              </a:spcBef>
              <a:spcAft>
                <a:spcPts val="1200"/>
              </a:spcAft>
              <a:buSzPct val="90000"/>
              <a:buFont typeface="Arial" panose="020B0604020202020204" pitchFamily="34" charset="0"/>
              <a:buNone/>
            </a:pPr>
            <a:r>
              <a:rPr lang="en-US" dirty="0"/>
              <a:t>Enter subtitle</a:t>
            </a:r>
          </a:p>
        </p:txBody>
      </p:sp>
      <p:sp>
        <p:nvSpPr>
          <p:cNvPr id="4" name="Date Placeholder 3">
            <a:extLst>
              <a:ext uri="{FF2B5EF4-FFF2-40B4-BE49-F238E27FC236}">
                <a16:creationId xmlns:a16="http://schemas.microsoft.com/office/drawing/2014/main" id="{876D2500-AAFD-4464-92DE-45442731C6FD}"/>
              </a:ext>
            </a:extLst>
          </p:cNvPr>
          <p:cNvSpPr>
            <a:spLocks noGrp="1"/>
          </p:cNvSpPr>
          <p:nvPr>
            <p:ph type="dt" sz="half" idx="11"/>
          </p:nvPr>
        </p:nvSpPr>
        <p:spPr/>
        <p:txBody>
          <a:bodyPr/>
          <a:lstStyle>
            <a:lvl1pPr>
              <a:defRPr b="0" i="0">
                <a:latin typeface="Amazon Ember Display" panose="020F0603020204020204" pitchFamily="34" charset="0"/>
              </a:defRPr>
            </a:lvl1pPr>
          </a:lstStyle>
          <a:p>
            <a:fld id="{C4422CFE-CB70-E144-AF43-F0FCE393742F}" type="datetime1">
              <a:rPr lang="en-US" smtClean="0"/>
              <a:pPr/>
              <a:t>8/12/25</a:t>
            </a:fld>
            <a:endParaRPr lang="en-US" dirty="0"/>
          </a:p>
        </p:txBody>
      </p:sp>
      <p:sp>
        <p:nvSpPr>
          <p:cNvPr id="6" name="Footer Placeholder 5">
            <a:extLst>
              <a:ext uri="{FF2B5EF4-FFF2-40B4-BE49-F238E27FC236}">
                <a16:creationId xmlns:a16="http://schemas.microsoft.com/office/drawing/2014/main" id="{77A7C935-E20D-482F-89A5-4255E88216F0}"/>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0E19C1A1-91E5-46D2-97FB-94E48C63B96F}"/>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416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3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2203680"/>
          </a:xfrm>
        </p:spPr>
        <p:txBody>
          <a:bodyPr/>
          <a:lstStyle>
            <a:lvl1pPr marL="457200" indent="-457200">
              <a:buFont typeface="Arial" panose="020B0604020202020204" pitchFamily="34" charset="0"/>
              <a:buChar char="•"/>
              <a:defRPr b="0" i="0">
                <a:latin typeface="Amazon Ember Display" panose="020F0603020204020204" pitchFamily="34" charset="0"/>
              </a:defRPr>
            </a:lvl1pPr>
            <a:lvl2pPr marL="628650" indent="-342900">
              <a:buFont typeface="Arial" panose="020B0604020202020204" pitchFamily="34" charset="0"/>
              <a:buChar char="•"/>
              <a:defRPr b="0" i="0">
                <a:latin typeface="Amazon Ember Display" panose="020F0603020204020204" pitchFamily="34" charset="0"/>
              </a:defRPr>
            </a:lvl2pPr>
            <a:lvl3pPr marL="971550" indent="-342900">
              <a:buFont typeface="Arial" panose="020B0604020202020204" pitchFamily="34" charset="0"/>
              <a:buChar char="•"/>
              <a:defRPr b="0" i="0">
                <a:latin typeface="Amazon Ember Display" panose="020F0603020204020204" pitchFamily="34" charset="0"/>
              </a:defRPr>
            </a:lvl3pPr>
            <a:lvl4pPr marL="1144588" indent="-285750">
              <a:buFont typeface="Arial" panose="020B0604020202020204" pitchFamily="34" charset="0"/>
              <a:buChar char="•"/>
              <a:defRPr b="0" i="0">
                <a:latin typeface="Amazon Ember Display" panose="020F0603020204020204" pitchFamily="34" charset="0"/>
              </a:defRPr>
            </a:lvl4pPr>
            <a:lvl5pPr marL="1316038" indent="-285750">
              <a:buFont typeface="Arial" panose="020B0604020202020204" pitchFamily="34" charset="0"/>
              <a:buChar char="•"/>
              <a:defRPr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341632"/>
          </a:xfrm>
        </p:spPr>
        <p:txBody>
          <a:bodyPr/>
          <a:lstStyle>
            <a:lvl1pPr marL="0" indent="0">
              <a:buNone/>
              <a:defRPr lang="en-US" sz="1800" b="0" i="0" kern="1200" cap="none" spc="0" baseline="0" dirty="0">
                <a:solidFill>
                  <a:schemeClr val="tx2"/>
                </a:solidFill>
                <a:latin typeface="Amazon Ember Display" panose="020F0603020204020204" pitchFamily="34" charset="0"/>
                <a:ea typeface="+mn-ea"/>
                <a:cs typeface="+mn-cs"/>
              </a:defRPr>
            </a:lvl1pPr>
          </a:lstStyle>
          <a:p>
            <a:pPr marL="0" lvl="0" indent="0" algn="l" defTabSz="914400" rtl="0" eaLnBrk="1" latinLnBrk="0" hangingPunct="1">
              <a:lnSpc>
                <a:spcPct val="90000"/>
              </a:lnSpc>
              <a:spcBef>
                <a:spcPts val="0"/>
              </a:spcBef>
              <a:spcAft>
                <a:spcPts val="1200"/>
              </a:spcAft>
              <a:buSzPct val="90000"/>
              <a:buFont typeface="Arial" panose="020B0604020202020204" pitchFamily="34" charset="0"/>
              <a:buNone/>
            </a:pPr>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lvl1pPr>
              <a:defRPr b="0" i="0">
                <a:latin typeface="Amazon Ember Display" panose="020F0603020204020204" pitchFamily="34" charset="0"/>
              </a:defRPr>
            </a:lvl1pPr>
          </a:lstStyle>
          <a:p>
            <a:fld id="{F4FC2D43-256D-6645-BCF9-A844B8D70195}" type="datetime1">
              <a:rPr lang="en-US" smtClean="0"/>
              <a:pPr/>
              <a:t>8/12/25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94173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2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5368F4-2030-03F3-1497-C6D85632C8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5334000" cy="978729"/>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1412694"/>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8C0C526-AA41-9246-8D2F-123642CF358A}" type="datetime1">
              <a:rPr lang="en-US" smtClean="0"/>
              <a:pPr/>
              <a:t>8/12/25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5" name="TextBox 4">
            <a:extLst>
              <a:ext uri="{FF2B5EF4-FFF2-40B4-BE49-F238E27FC236}">
                <a16:creationId xmlns:a16="http://schemas.microsoft.com/office/drawing/2014/main" id="{5F1FFFB4-FF6D-9545-8FF8-67BC87137E26}"/>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8" name="Picture 7">
            <a:extLst>
              <a:ext uri="{FF2B5EF4-FFF2-40B4-BE49-F238E27FC236}">
                <a16:creationId xmlns:a16="http://schemas.microsoft.com/office/drawing/2014/main" id="{0B6EB6BB-732B-826B-70F6-0884CC3AB2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Tree>
    <p:extLst>
      <p:ext uri="{BB962C8B-B14F-4D97-AF65-F5344CB8AC3E}">
        <p14:creationId xmlns:p14="http://schemas.microsoft.com/office/powerpoint/2010/main" val="41729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572058-8A2F-63B1-24B9-FF2FF1B02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5334000" cy="978729"/>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1412694"/>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8C0C526-AA41-9246-8D2F-123642CF358A}" type="datetime1">
              <a:rPr lang="en-US" smtClean="0"/>
              <a:pPr/>
              <a:t>8/12/25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9" name="TextBox 8">
            <a:extLst>
              <a:ext uri="{FF2B5EF4-FFF2-40B4-BE49-F238E27FC236}">
                <a16:creationId xmlns:a16="http://schemas.microsoft.com/office/drawing/2014/main" id="{BF3EF575-8224-DA14-5D32-515D4952C561}"/>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0" name="Picture 9">
            <a:extLst>
              <a:ext uri="{FF2B5EF4-FFF2-40B4-BE49-F238E27FC236}">
                <a16:creationId xmlns:a16="http://schemas.microsoft.com/office/drawing/2014/main" id="{73D20E4C-9187-3688-70E3-A4C82F7586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Tree>
    <p:extLst>
      <p:ext uri="{BB962C8B-B14F-4D97-AF65-F5344CB8AC3E}">
        <p14:creationId xmlns:p14="http://schemas.microsoft.com/office/powerpoint/2010/main" val="382558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68B873-04D3-AF11-8C29-6653AFF10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2317558"/>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b="0" i="0">
                <a:latin typeface="Amazon Ember Display" panose="020F0603020204020204" pitchFamily="34" charset="0"/>
              </a:defRPr>
            </a:lvl4pPr>
            <a:lvl5pPr marL="1143000" indent="0">
              <a:spcAft>
                <a:spcPts val="1800"/>
              </a:spcAft>
              <a:buNone/>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2317558"/>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b="0" i="0">
                <a:latin typeface="Amazon Ember Display" panose="020F0603020204020204" pitchFamily="34" charset="0"/>
              </a:defRPr>
            </a:lvl4pPr>
            <a:lvl5pPr marL="1143000" indent="0">
              <a:spcAft>
                <a:spcPts val="1800"/>
              </a:spcAft>
              <a:buNone/>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lvl1pPr>
              <a:defRPr b="0" i="0">
                <a:latin typeface="Amazon Ember Display" panose="020F0603020204020204" pitchFamily="34" charset="0"/>
              </a:defRPr>
            </a:lvl1pPr>
          </a:lstStyle>
          <a:p>
            <a:fld id="{C6CBC29B-2875-A847-90DD-93F5B9D216F5}" type="datetime1">
              <a:rPr lang="en-US" smtClean="0"/>
              <a:pPr/>
              <a:t>8/12/25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448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2317558"/>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b="0" i="0">
                <a:latin typeface="Amazon Ember Display" panose="020F0603020204020204" pitchFamily="34" charset="0"/>
              </a:defRPr>
            </a:lvl4pPr>
            <a:lvl5pPr marL="1143000" indent="0">
              <a:spcAft>
                <a:spcPts val="1800"/>
              </a:spcAft>
              <a:buNone/>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2317558"/>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b="0" i="0">
                <a:latin typeface="Amazon Ember Display" panose="020F0603020204020204" pitchFamily="34" charset="0"/>
              </a:defRPr>
            </a:lvl4pPr>
            <a:lvl5pPr marL="1143000" indent="0">
              <a:spcAft>
                <a:spcPts val="1800"/>
              </a:spcAft>
              <a:buNone/>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lvl1pPr>
              <a:defRPr b="0" i="0">
                <a:latin typeface="Amazon Ember Display" panose="020F0603020204020204" pitchFamily="34" charset="0"/>
              </a:defRPr>
            </a:lvl1pPr>
          </a:lstStyle>
          <a:p>
            <a:fld id="{C6CBC29B-2875-A847-90DD-93F5B9D216F5}" type="datetime1">
              <a:rPr lang="en-US" smtClean="0"/>
              <a:pPr/>
              <a:t>8/12/25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964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lvl1pPr>
              <a:defRPr b="0" i="0">
                <a:latin typeface="Amazon Ember Display" panose="020F0603020204020204" pitchFamily="34" charset="0"/>
              </a:defRPr>
            </a:lvl1pPr>
          </a:lstStyle>
          <a:p>
            <a:fld id="{D467C09E-9944-944E-A974-7D6AA4E02B83}" type="datetime1">
              <a:rPr lang="en-US" smtClean="0"/>
              <a:pPr/>
              <a:t>8/12/25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104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1314206"/>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1314206"/>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1314206"/>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lvl1pPr>
              <a:defRPr b="0" i="0">
                <a:latin typeface="Amazon Ember Display" panose="020F0603020204020204" pitchFamily="34" charset="0"/>
              </a:defRPr>
            </a:lvl1pPr>
          </a:lstStyle>
          <a:p>
            <a:fld id="{6F02E835-1245-C748-8E9F-651FE6B45587}" type="datetime1">
              <a:rPr lang="en-US" smtClean="0"/>
              <a:pPr/>
              <a:t>8/12/25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lvl1pPr>
              <a:defRPr b="0" i="0">
                <a:latin typeface="Amazon Ember Display" panose="020F0603020204020204" pitchFamily="34" charset="0"/>
              </a:defRPr>
            </a:lvl1p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70450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lvl1pPr>
              <a:defRPr b="0" i="0">
                <a:latin typeface="Amazon Ember Display" panose="020F0603020204020204" pitchFamily="34" charset="0"/>
              </a:defRPr>
            </a:lvl1pPr>
          </a:lstStyle>
          <a:p>
            <a:fld id="{F96E8718-D810-5D42-BBA7-DBDBA7B074E9}" type="datetime1">
              <a:rPr lang="en-US" smtClean="0"/>
              <a:pPr/>
              <a:t>8/12/25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lvl1pPr>
              <a:defRPr b="0" i="0">
                <a:latin typeface="Amazon Ember Display" panose="020F0603020204020204" pitchFamily="34" charset="0"/>
              </a:defRPr>
            </a:lvl1p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b="0" i="0">
                <a:latin typeface="Amazon Ember Display" panose="020F0603020204020204" pitchFamily="34" charset="0"/>
              </a:defRPr>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b="0" i="0">
                <a:latin typeface="Amazon Ember Display" panose="020F0603020204020204" pitchFamily="34" charset="0"/>
              </a:defRPr>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b="0" i="0">
                <a:latin typeface="Amazon Ember Display" panose="020F0603020204020204" pitchFamily="34" charset="0"/>
              </a:defRPr>
            </a:lvl1pPr>
          </a:lstStyle>
          <a:p>
            <a:r>
              <a:rPr lang="en-US" dirty="0"/>
              <a:t>Click icon to add image</a:t>
            </a:r>
          </a:p>
        </p:txBody>
      </p:sp>
    </p:spTree>
    <p:extLst>
      <p:ext uri="{BB962C8B-B14F-4D97-AF65-F5344CB8AC3E}">
        <p14:creationId xmlns:p14="http://schemas.microsoft.com/office/powerpoint/2010/main" val="15464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0" i="0">
                <a:solidFill>
                  <a:schemeClr val="accent1"/>
                </a:solidFill>
                <a:latin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1064907"/>
          </a:xfrm>
        </p:spPr>
        <p:txBody>
          <a:bodyPr/>
          <a:lstStyle>
            <a:lvl1pPr marL="0" indent="0">
              <a:buNone/>
              <a:defRPr sz="1800" b="0" i="0">
                <a:latin typeface="Amazon Ember Display" panose="020F0603020204020204" pitchFamily="34" charset="0"/>
              </a:defRPr>
            </a:lvl1pPr>
            <a:lvl2pPr marL="285750" indent="0">
              <a:buNone/>
              <a:defRPr sz="1600" b="0" i="0">
                <a:latin typeface="Amazon Ember Display" panose="020F0603020204020204" pitchFamily="34" charset="0"/>
              </a:defRPr>
            </a:lvl2pPr>
            <a:lvl3pPr marL="628650" indent="0">
              <a:buNone/>
              <a:defRPr sz="1400" b="0" i="0">
                <a:latin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lvl1pPr>
              <a:defRPr b="0" i="0">
                <a:latin typeface="Amazon Ember Display" panose="020F0603020204020204" pitchFamily="34" charset="0"/>
              </a:defRPr>
            </a:lvl1pPr>
          </a:lstStyle>
          <a:p>
            <a:fld id="{2B958DF5-F549-8B46-95E0-C2CB36033BB5}" type="datetime1">
              <a:rPr lang="en-US" smtClean="0"/>
              <a:pPr/>
              <a:t>8/12/25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lvl1pPr>
              <a:defRPr b="0" i="0">
                <a:latin typeface="Amazon Ember Display" panose="020F0603020204020204" pitchFamily="34" charset="0"/>
              </a:defRPr>
            </a:lvl1p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036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C">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65AB5E-77C0-1B4E-7AF6-71F7343718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3CAD519-9A88-CC6D-C64F-32781DE12863}"/>
              </a:ext>
            </a:extLst>
          </p:cNvPr>
          <p:cNvSpPr>
            <a:spLocks noGrp="1"/>
          </p:cNvSpPr>
          <p:nvPr>
            <p:ph type="subTitle" idx="1" hasCustomPrompt="1"/>
          </p:nvPr>
        </p:nvSpPr>
        <p:spPr>
          <a:xfrm>
            <a:off x="609598" y="436683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5" name="Text Placeholder 9">
            <a:extLst>
              <a:ext uri="{FF2B5EF4-FFF2-40B4-BE49-F238E27FC236}">
                <a16:creationId xmlns:a16="http://schemas.microsoft.com/office/drawing/2014/main" id="{AECD1BDB-3933-70D1-D0B1-585F679690F4}"/>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defRPr>
            </a:lvl1pPr>
          </a:lstStyle>
          <a:p>
            <a:pPr lvl="0"/>
            <a:r>
              <a:rPr lang="en-US" dirty="0"/>
              <a:t>Speaker name (pronouns)</a:t>
            </a:r>
          </a:p>
        </p:txBody>
      </p:sp>
      <p:sp>
        <p:nvSpPr>
          <p:cNvPr id="6" name="Text Placeholder 7">
            <a:extLst>
              <a:ext uri="{FF2B5EF4-FFF2-40B4-BE49-F238E27FC236}">
                <a16:creationId xmlns:a16="http://schemas.microsoft.com/office/drawing/2014/main" id="{49BD2DDE-9CEA-E55B-45AC-E81DC0520AEE}"/>
              </a:ext>
            </a:extLst>
          </p:cNvPr>
          <p:cNvSpPr>
            <a:spLocks noGrp="1"/>
          </p:cNvSpPr>
          <p:nvPr>
            <p:ph type="body" sz="quarter" idx="10" hasCustomPrompt="1"/>
          </p:nvPr>
        </p:nvSpPr>
        <p:spPr>
          <a:xfrm>
            <a:off x="609598" y="332014"/>
            <a:ext cx="6477002" cy="230832"/>
          </a:xfrm>
        </p:spPr>
        <p:txBody>
          <a:bodyPr wrap="square"/>
          <a:lstStyle>
            <a:lvl1pPr marL="0" indent="0">
              <a:spcAft>
                <a:spcPts val="0"/>
              </a:spcAft>
              <a:buNone/>
              <a:defRPr sz="1000" b="0" i="0" cap="all" spc="3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7" name="Text Placeholder 11">
            <a:extLst>
              <a:ext uri="{FF2B5EF4-FFF2-40B4-BE49-F238E27FC236}">
                <a16:creationId xmlns:a16="http://schemas.microsoft.com/office/drawing/2014/main" id="{6F4339BC-5512-257D-D251-96C726B3928B}"/>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2A8E9AEE-EE0A-4511-286D-B7E92DB33387}"/>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9" name="Picture 8">
            <a:extLst>
              <a:ext uri="{FF2B5EF4-FFF2-40B4-BE49-F238E27FC236}">
                <a16:creationId xmlns:a16="http://schemas.microsoft.com/office/drawing/2014/main" id="{D69DB8BB-A96F-21D2-BD02-CDCB6C0382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22947"/>
            <a:ext cx="979714" cy="587352"/>
          </a:xfrm>
          <a:prstGeom prst="rect">
            <a:avLst/>
          </a:prstGeom>
        </p:spPr>
      </p:pic>
      <p:sp>
        <p:nvSpPr>
          <p:cNvPr id="2" name="Title 1">
            <a:extLst>
              <a:ext uri="{FF2B5EF4-FFF2-40B4-BE49-F238E27FC236}">
                <a16:creationId xmlns:a16="http://schemas.microsoft.com/office/drawing/2014/main" id="{4C69315F-6BED-09F1-C555-D62EBCC2C2CC}"/>
              </a:ext>
            </a:extLst>
          </p:cNvPr>
          <p:cNvSpPr>
            <a:spLocks noGrp="1"/>
          </p:cNvSpPr>
          <p:nvPr>
            <p:ph type="ctrTitle" hasCustomPrompt="1"/>
          </p:nvPr>
        </p:nvSpPr>
        <p:spPr>
          <a:xfrm>
            <a:off x="477246" y="3418321"/>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Tree>
    <p:extLst>
      <p:ext uri="{BB962C8B-B14F-4D97-AF65-F5344CB8AC3E}">
        <p14:creationId xmlns:p14="http://schemas.microsoft.com/office/powerpoint/2010/main" val="23752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539262" y="917577"/>
            <a:ext cx="10972800" cy="535531"/>
          </a:xfrm>
          <a:prstGeom prst="rect">
            <a:avLst/>
          </a:prstGeom>
        </p:spPr>
        <p:txBody>
          <a:bodyPr anchor="t" anchorCtr="0">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1"/>
            <a:ext cx="5372100" cy="4495798"/>
          </a:xfrm>
        </p:spPr>
        <p:txBody>
          <a:bodyPr>
            <a:noAutofit/>
          </a:bodyPr>
          <a:lstStyle>
            <a:lvl1pPr marL="0" indent="0">
              <a:buNone/>
              <a:defRPr sz="2400" b="0" i="0">
                <a:latin typeface="Amazon Ember Display" panose="020F06030202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313932"/>
          </a:xfrm>
        </p:spPr>
        <p:txBody>
          <a:bodyPr/>
          <a:lstStyle>
            <a:lvl1pPr marL="0" indent="0">
              <a:buNone/>
              <a:defRPr sz="1600" b="0" i="0">
                <a:latin typeface="Amazon Ember Display" panose="020F06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lvl1pPr>
              <a:defRPr b="0" i="0">
                <a:latin typeface="Amazon Ember Display" panose="020F0603020204020204" pitchFamily="34" charset="0"/>
              </a:defRPr>
            </a:lvl1pPr>
          </a:lstStyle>
          <a:p>
            <a:fld id="{96301397-8FE7-FB4B-82EE-58C288712F6D}" type="datetime1">
              <a:rPr lang="en-US" smtClean="0"/>
              <a:pPr/>
              <a:t>8/12/25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8296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b="0" i="0">
                <a:latin typeface="Amazon Ember Display" panose="020F0603020204020204" pitchFamily="34" charset="0"/>
              </a:defRPr>
            </a:lvl1pPr>
          </a:lstStyle>
          <a:p>
            <a:r>
              <a:rPr lang="en-US" dirty="0"/>
              <a:t>Click icon to add picture</a:t>
            </a:r>
          </a:p>
        </p:txBody>
      </p:sp>
    </p:spTree>
    <p:extLst>
      <p:ext uri="{BB962C8B-B14F-4D97-AF65-F5344CB8AC3E}">
        <p14:creationId xmlns:p14="http://schemas.microsoft.com/office/powerpoint/2010/main" val="106976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a:xfrm>
            <a:off x="539262" y="914401"/>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lvl1pPr>
              <a:defRPr b="0" i="0">
                <a:latin typeface="Amazon Ember Display" panose="020F0603020204020204" pitchFamily="34" charset="0"/>
              </a:defRPr>
            </a:lvl1pPr>
          </a:lstStyle>
          <a:p>
            <a:fld id="{C3A8789C-A0D1-A74F-A15D-501FE221905E}" type="datetime1">
              <a:rPr lang="en-US" smtClean="0"/>
              <a:pPr/>
              <a:t>8/12/25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b="0" i="0">
                <a:solidFill>
                  <a:schemeClr val="tx2"/>
                </a:solidFill>
                <a:latin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962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2342180"/>
          </a:xfrm>
        </p:spPr>
        <p:txBody>
          <a:bodyPr/>
          <a:lstStyle>
            <a:lvl1pPr marL="342900" indent="-342900">
              <a:buFont typeface="Arial" panose="020B0604020202020204" pitchFamily="34" charset="0"/>
              <a:buChar char="•"/>
              <a:defRPr sz="2400" b="0" i="0">
                <a:latin typeface="Amazon Ember Display" panose="020F0603020204020204" pitchFamily="34" charset="0"/>
              </a:defRPr>
            </a:lvl1pPr>
            <a:lvl2pPr marL="628650" indent="-342900">
              <a:buFont typeface="Arial" panose="020B0604020202020204" pitchFamily="34" charset="0"/>
              <a:buChar char="•"/>
              <a:defRPr sz="2000" b="0" i="0">
                <a:latin typeface="Amazon Ember Display" panose="020F0603020204020204" pitchFamily="34" charset="0"/>
              </a:defRPr>
            </a:lvl2pPr>
            <a:lvl3pPr marL="914400" indent="-285750">
              <a:buFont typeface="Arial" panose="020B0604020202020204" pitchFamily="34" charset="0"/>
              <a:buChar char="•"/>
              <a:defRPr sz="1800" b="0" i="0">
                <a:latin typeface="Amazon Ember Display" panose="020F0603020204020204" pitchFamily="34" charset="0"/>
              </a:defRPr>
            </a:lvl3pPr>
            <a:lvl4pPr marL="1144588" indent="-285750">
              <a:buFont typeface="Arial" panose="020B0604020202020204" pitchFamily="34" charset="0"/>
              <a:buChar char="•"/>
              <a:defRPr sz="1600" b="0" i="0">
                <a:latin typeface="Amazon Ember Display" panose="020F0603020204020204" pitchFamily="34" charset="0"/>
              </a:defRPr>
            </a:lvl4pPr>
            <a:lvl5pPr marL="1316038" indent="-285750">
              <a:buFont typeface="Arial" panose="020B0604020202020204" pitchFamily="34" charset="0"/>
              <a:buChar char="•"/>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2342180"/>
          </a:xfrm>
        </p:spPr>
        <p:txBody>
          <a:bodyPr/>
          <a:lstStyle>
            <a:lvl1pPr marL="342900" indent="-342900">
              <a:buFont typeface="Arial" panose="020B0604020202020204" pitchFamily="34" charset="0"/>
              <a:buChar char="•"/>
              <a:defRPr sz="2400" b="0" i="0">
                <a:latin typeface="Amazon Ember Display" panose="020F0603020204020204" pitchFamily="34" charset="0"/>
              </a:defRPr>
            </a:lvl1pPr>
            <a:lvl2pPr marL="628650" indent="-342900">
              <a:buFont typeface="Arial" panose="020B0604020202020204" pitchFamily="34" charset="0"/>
              <a:buChar char="•"/>
              <a:defRPr sz="2000" b="0" i="0">
                <a:latin typeface="Amazon Ember Display" panose="020F0603020204020204" pitchFamily="34" charset="0"/>
              </a:defRPr>
            </a:lvl2pPr>
            <a:lvl3pPr marL="914400" indent="-285750">
              <a:buFont typeface="Arial" panose="020B0604020202020204" pitchFamily="34" charset="0"/>
              <a:buChar char="•"/>
              <a:defRPr sz="1800" b="0" i="0">
                <a:latin typeface="Amazon Ember Display" panose="020F0603020204020204" pitchFamily="34" charset="0"/>
              </a:defRPr>
            </a:lvl3pPr>
            <a:lvl4pPr marL="1144588" indent="-285750">
              <a:buFont typeface="Arial" panose="020B0604020202020204" pitchFamily="34" charset="0"/>
              <a:buChar char="•"/>
              <a:defRPr sz="1600" b="0" i="0">
                <a:latin typeface="Amazon Ember Display" panose="020F0603020204020204" pitchFamily="34" charset="0"/>
              </a:defRPr>
            </a:lvl4pPr>
            <a:lvl5pPr marL="1316038" indent="-285750">
              <a:buFont typeface="Arial" panose="020B0604020202020204" pitchFamily="34" charset="0"/>
              <a:buChar char="•"/>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lvl1pPr>
              <a:defRPr b="0" i="0">
                <a:latin typeface="Amazon Ember Display" panose="020F0603020204020204" pitchFamily="34" charset="0"/>
              </a:defRPr>
            </a:lvl1pPr>
          </a:lstStyle>
          <a:p>
            <a:fld id="{9C031CC3-E800-D94E-ACE2-59E99B1146F6}" type="datetime1">
              <a:rPr lang="en-US" smtClean="0"/>
              <a:pPr/>
              <a:t>8/12/25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6176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2317558"/>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b="0" i="0">
                <a:latin typeface="Amazon Ember Display" panose="020F0603020204020204" pitchFamily="34" charset="0"/>
              </a:defRPr>
            </a:lvl4pPr>
            <a:lvl5pPr marL="1143000" indent="0">
              <a:spcAft>
                <a:spcPts val="1800"/>
              </a:spcAft>
              <a:buNone/>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2317558"/>
          </a:xfrm>
        </p:spPr>
        <p:txBody>
          <a:bodyPr/>
          <a:lstStyle>
            <a:lvl1pPr marL="0" indent="0">
              <a:spcAft>
                <a:spcPts val="1800"/>
              </a:spcAft>
              <a:buNone/>
              <a:defRPr sz="2400" b="0" i="0">
                <a:latin typeface="Amazon Ember Display" panose="020F0603020204020204" pitchFamily="34" charset="0"/>
              </a:defRPr>
            </a:lvl1pPr>
            <a:lvl2pPr marL="285750" indent="0">
              <a:spcAft>
                <a:spcPts val="1800"/>
              </a:spcAft>
              <a:buNone/>
              <a:defRPr sz="2000" b="0" i="0">
                <a:latin typeface="Amazon Ember Display" panose="020F0603020204020204" pitchFamily="34" charset="0"/>
              </a:defRPr>
            </a:lvl2pPr>
            <a:lvl3pPr marL="628650" indent="0">
              <a:spcAft>
                <a:spcPts val="1800"/>
              </a:spcAft>
              <a:buNone/>
              <a:defRPr sz="1800" b="0" i="0">
                <a:latin typeface="Amazon Ember Display" panose="020F0603020204020204" pitchFamily="34" charset="0"/>
              </a:defRPr>
            </a:lvl3pPr>
            <a:lvl4pPr marL="914400" indent="0">
              <a:spcAft>
                <a:spcPts val="1800"/>
              </a:spcAft>
              <a:buNone/>
              <a:defRPr sz="1600" b="0" i="0">
                <a:latin typeface="Amazon Ember Display" panose="020F0603020204020204" pitchFamily="34" charset="0"/>
              </a:defRPr>
            </a:lvl4pPr>
            <a:lvl5pPr marL="1143000" indent="0">
              <a:spcAft>
                <a:spcPts val="1800"/>
              </a:spcAft>
              <a:buNone/>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341632"/>
          </a:xfrm>
        </p:spPr>
        <p:txBody>
          <a:bodyPr/>
          <a:lstStyle>
            <a:lvl1pPr marL="0" indent="0">
              <a:buNone/>
              <a:defRPr lang="en-US" sz="1800" b="0" i="0" kern="1200" cap="none" spc="0" baseline="0" dirty="0">
                <a:solidFill>
                  <a:schemeClr val="tx2"/>
                </a:solidFill>
                <a:latin typeface="Amazon Ember Display" panose="020F0603020204020204" pitchFamily="34" charset="0"/>
                <a:ea typeface="+mn-ea"/>
                <a:cs typeface="+mn-cs"/>
              </a:defRPr>
            </a:lvl1pPr>
          </a:lstStyle>
          <a:p>
            <a:pPr marL="0" lvl="0" indent="0" algn="l" defTabSz="914400" rtl="0" eaLnBrk="1" latinLnBrk="0" hangingPunct="1">
              <a:lnSpc>
                <a:spcPct val="90000"/>
              </a:lnSpc>
              <a:spcBef>
                <a:spcPts val="0"/>
              </a:spcBef>
              <a:spcAft>
                <a:spcPts val="1200"/>
              </a:spcAft>
              <a:buSzPct val="90000"/>
              <a:buFont typeface="Arial" panose="020B0604020202020204" pitchFamily="34" charset="0"/>
              <a:buNone/>
            </a:pPr>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lvl1pPr>
              <a:defRPr b="0" i="0">
                <a:latin typeface="Amazon Ember Display" panose="020F0603020204020204" pitchFamily="34" charset="0"/>
              </a:defRPr>
            </a:lvl1pPr>
          </a:lstStyle>
          <a:p>
            <a:fld id="{344B5C68-7AAF-714C-BA5C-79EE2A2BF521}" type="datetime1">
              <a:rPr lang="en-US" smtClean="0"/>
              <a:pPr/>
              <a:t>8/12/25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9854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2342180"/>
          </a:xfrm>
        </p:spPr>
        <p:txBody>
          <a:bodyPr/>
          <a:lstStyle>
            <a:lvl1pPr marL="342900" indent="-342900">
              <a:buFont typeface="Arial" panose="020B0604020202020204" pitchFamily="34" charset="0"/>
              <a:buChar char="•"/>
              <a:defRPr sz="2400" b="0" i="0">
                <a:latin typeface="Amazon Ember Display" panose="020F0603020204020204" pitchFamily="34" charset="0"/>
              </a:defRPr>
            </a:lvl1pPr>
            <a:lvl2pPr marL="628650" indent="-342900">
              <a:buFont typeface="Arial" panose="020B0604020202020204" pitchFamily="34" charset="0"/>
              <a:buChar char="•"/>
              <a:defRPr sz="2000" b="0" i="0">
                <a:latin typeface="Amazon Ember Display" panose="020F0603020204020204" pitchFamily="34" charset="0"/>
              </a:defRPr>
            </a:lvl2pPr>
            <a:lvl3pPr marL="914400" indent="-285750">
              <a:buFont typeface="Arial" panose="020B0604020202020204" pitchFamily="34" charset="0"/>
              <a:buChar char="•"/>
              <a:defRPr sz="1800" b="0" i="0">
                <a:latin typeface="Amazon Ember Display" panose="020F0603020204020204" pitchFamily="34" charset="0"/>
              </a:defRPr>
            </a:lvl3pPr>
            <a:lvl4pPr marL="1144588" indent="-285750">
              <a:buFont typeface="Arial" panose="020B0604020202020204" pitchFamily="34" charset="0"/>
              <a:buChar char="•"/>
              <a:defRPr sz="1600" b="0" i="0">
                <a:latin typeface="Amazon Ember Display" panose="020F0603020204020204" pitchFamily="34" charset="0"/>
              </a:defRPr>
            </a:lvl4pPr>
            <a:lvl5pPr marL="1316038" indent="-285750">
              <a:buFont typeface="Arial" panose="020B0604020202020204" pitchFamily="34" charset="0"/>
              <a:buChar char="•"/>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2342180"/>
          </a:xfrm>
        </p:spPr>
        <p:txBody>
          <a:bodyPr/>
          <a:lstStyle>
            <a:lvl1pPr marL="342900" indent="-342900">
              <a:buFont typeface="Arial" panose="020B0604020202020204" pitchFamily="34" charset="0"/>
              <a:buChar char="•"/>
              <a:defRPr sz="2400" b="0" i="0">
                <a:latin typeface="Amazon Ember Display" panose="020F0603020204020204" pitchFamily="34" charset="0"/>
              </a:defRPr>
            </a:lvl1pPr>
            <a:lvl2pPr marL="628650" indent="-342900">
              <a:buFont typeface="Arial" panose="020B0604020202020204" pitchFamily="34" charset="0"/>
              <a:buChar char="•"/>
              <a:defRPr sz="2000" b="0" i="0">
                <a:latin typeface="Amazon Ember Display" panose="020F0603020204020204" pitchFamily="34" charset="0"/>
              </a:defRPr>
            </a:lvl2pPr>
            <a:lvl3pPr marL="914400" indent="-285750">
              <a:buFont typeface="Arial" panose="020B0604020202020204" pitchFamily="34" charset="0"/>
              <a:buChar char="•"/>
              <a:defRPr sz="1800" b="0" i="0">
                <a:latin typeface="Amazon Ember Display" panose="020F0603020204020204" pitchFamily="34" charset="0"/>
              </a:defRPr>
            </a:lvl3pPr>
            <a:lvl4pPr marL="1144588" indent="-285750">
              <a:buFont typeface="Arial" panose="020B0604020202020204" pitchFamily="34" charset="0"/>
              <a:buChar char="•"/>
              <a:defRPr sz="1600" b="0" i="0">
                <a:latin typeface="Amazon Ember Display" panose="020F0603020204020204" pitchFamily="34" charset="0"/>
              </a:defRPr>
            </a:lvl4pPr>
            <a:lvl5pPr marL="1316038" indent="-285750">
              <a:buFont typeface="Arial" panose="020B0604020202020204" pitchFamily="34" charset="0"/>
              <a:buChar char="•"/>
              <a:defRPr sz="1600" b="0" i="0">
                <a:latin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341632"/>
          </a:xfrm>
        </p:spPr>
        <p:txBody>
          <a:bodyPr/>
          <a:lstStyle>
            <a:lvl1pPr marL="0" indent="0">
              <a:buNone/>
              <a:defRPr lang="en-US" sz="1800" b="0" i="0" kern="1200" cap="none" spc="0" baseline="0" dirty="0">
                <a:solidFill>
                  <a:schemeClr val="tx2"/>
                </a:solidFill>
                <a:latin typeface="Amazon Ember Display" panose="020F0603020204020204" pitchFamily="34" charset="0"/>
                <a:ea typeface="+mn-ea"/>
                <a:cs typeface="+mn-cs"/>
              </a:defRPr>
            </a:lvl1pPr>
          </a:lstStyle>
          <a:p>
            <a:pPr marL="0" lvl="0" indent="0" algn="l" defTabSz="914400" rtl="0" eaLnBrk="1" latinLnBrk="0" hangingPunct="1">
              <a:lnSpc>
                <a:spcPct val="90000"/>
              </a:lnSpc>
              <a:spcBef>
                <a:spcPts val="0"/>
              </a:spcBef>
              <a:spcAft>
                <a:spcPts val="1200"/>
              </a:spcAft>
              <a:buSzPct val="90000"/>
              <a:buFont typeface="Arial" panose="020B0604020202020204" pitchFamily="34" charset="0"/>
              <a:buNone/>
            </a:pPr>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lvl1pPr>
              <a:defRPr b="0" i="0">
                <a:latin typeface="Amazon Ember Display" panose="020F0603020204020204" pitchFamily="34" charset="0"/>
              </a:defRPr>
            </a:lvl1pPr>
          </a:lstStyle>
          <a:p>
            <a:fld id="{122D055C-F955-814B-8E36-6633B2B2BF72}" type="datetime1">
              <a:rPr lang="en-US" smtClean="0"/>
              <a:pPr/>
              <a:t>8/12/25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921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826B4EB-F6CC-4C37-3CA9-1BCB13DA1DF9}"/>
              </a:ext>
            </a:extLst>
          </p:cNvPr>
          <p:cNvSpPr/>
          <p:nvPr userDrawn="1"/>
        </p:nvSpPr>
        <p:spPr>
          <a:xfrm>
            <a:off x="512956" y="512957"/>
            <a:ext cx="11159444" cy="5697344"/>
          </a:xfrm>
          <a:prstGeom prst="roundRect">
            <a:avLst>
              <a:gd name="adj" fmla="val 1733"/>
            </a:avLst>
          </a:prstGeom>
          <a:solidFill>
            <a:srgbClr val="EBFFC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1540082" y="1975199"/>
            <a:ext cx="8067261" cy="1920526"/>
          </a:xfrm>
          <a:prstGeom prst="rect">
            <a:avLst/>
          </a:prstGeom>
        </p:spPr>
        <p:txBody>
          <a:bodyPr lIns="91440" rIns="0"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defRPr>
            </a:lvl1pPr>
          </a:lstStyle>
          <a:p>
            <a:pPr lvl="0"/>
            <a:r>
              <a:rPr lang="en-US" dirty="0"/>
              <a:t>Quoted person’s name</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8" name="Text Placeholder 10">
            <a:extLst>
              <a:ext uri="{FF2B5EF4-FFF2-40B4-BE49-F238E27FC236}">
                <a16:creationId xmlns:a16="http://schemas.microsoft.com/office/drawing/2014/main" id="{3442E0A2-8098-1B6F-94F7-A9E27EC775EE}"/>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defRPr>
            </a:lvl1pPr>
          </a:lstStyle>
          <a:p>
            <a:pPr lvl="0"/>
            <a:r>
              <a:rPr lang="en-US" dirty="0"/>
              <a:t>Quoted person’s affiliation</a:t>
            </a:r>
          </a:p>
        </p:txBody>
      </p:sp>
      <p:pic>
        <p:nvPicPr>
          <p:cNvPr id="12" name="Picture 11">
            <a:extLst>
              <a:ext uri="{FF2B5EF4-FFF2-40B4-BE49-F238E27FC236}">
                <a16:creationId xmlns:a16="http://schemas.microsoft.com/office/drawing/2014/main" id="{B061DE8E-6B1F-49ED-9610-31027D9B77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5928" y="1942480"/>
            <a:ext cx="398998" cy="338710"/>
          </a:xfrm>
          <a:prstGeom prst="rect">
            <a:avLst/>
          </a:prstGeom>
        </p:spPr>
      </p:pic>
    </p:spTree>
    <p:extLst>
      <p:ext uri="{BB962C8B-B14F-4D97-AF65-F5344CB8AC3E}">
        <p14:creationId xmlns:p14="http://schemas.microsoft.com/office/powerpoint/2010/main" val="2008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orient="horz" pos="259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Gradien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B6475A-312A-4920-A448-D3119241B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1540082" y="1975199"/>
            <a:ext cx="8067261" cy="1920526"/>
          </a:xfrm>
          <a:prstGeom prst="rect">
            <a:avLst/>
          </a:prstGeom>
        </p:spPr>
        <p:txBody>
          <a:bodyPr lIns="91440"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6A9F35CF-0293-AD03-12BE-0AD2771A7530}"/>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3" name="Picture 12">
            <a:extLst>
              <a:ext uri="{FF2B5EF4-FFF2-40B4-BE49-F238E27FC236}">
                <a16:creationId xmlns:a16="http://schemas.microsoft.com/office/drawing/2014/main" id="{15E86E16-D3C5-9BCB-7BE2-1CA4299DCF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pic>
        <p:nvPicPr>
          <p:cNvPr id="17" name="Picture 16">
            <a:extLst>
              <a:ext uri="{FF2B5EF4-FFF2-40B4-BE49-F238E27FC236}">
                <a16:creationId xmlns:a16="http://schemas.microsoft.com/office/drawing/2014/main" id="{B925287C-25B0-64C0-57CE-B3ACA784D0F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5928" y="1942480"/>
            <a:ext cx="398998" cy="338710"/>
          </a:xfrm>
          <a:prstGeom prst="rect">
            <a:avLst/>
          </a:prstGeom>
        </p:spPr>
      </p:pic>
    </p:spTree>
    <p:extLst>
      <p:ext uri="{BB962C8B-B14F-4D97-AF65-F5344CB8AC3E}">
        <p14:creationId xmlns:p14="http://schemas.microsoft.com/office/powerpoint/2010/main" val="196071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orient="horz" pos="259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Gradi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C6D9BD-DEEA-4A7B-C871-4536799F03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1540082" y="1975199"/>
            <a:ext cx="8067261" cy="1920526"/>
          </a:xfrm>
          <a:prstGeom prst="rect">
            <a:avLst/>
          </a:prstGeom>
        </p:spPr>
        <p:txBody>
          <a:bodyPr lIns="91440"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59FA2AE2-2071-6FBA-C0DF-DC91D9C45E81}"/>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3" name="Picture 12">
            <a:extLst>
              <a:ext uri="{FF2B5EF4-FFF2-40B4-BE49-F238E27FC236}">
                <a16:creationId xmlns:a16="http://schemas.microsoft.com/office/drawing/2014/main" id="{40CE3C06-636B-539A-57AF-295DAA75FF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pic>
        <p:nvPicPr>
          <p:cNvPr id="16" name="Picture 15">
            <a:extLst>
              <a:ext uri="{FF2B5EF4-FFF2-40B4-BE49-F238E27FC236}">
                <a16:creationId xmlns:a16="http://schemas.microsoft.com/office/drawing/2014/main" id="{C6B17F81-88A9-5971-99D1-BBD6A8A8BD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5928" y="1942480"/>
            <a:ext cx="398998" cy="338710"/>
          </a:xfrm>
          <a:prstGeom prst="rect">
            <a:avLst/>
          </a:prstGeom>
        </p:spPr>
      </p:pic>
    </p:spTree>
    <p:extLst>
      <p:ext uri="{BB962C8B-B14F-4D97-AF65-F5344CB8AC3E}">
        <p14:creationId xmlns:p14="http://schemas.microsoft.com/office/powerpoint/2010/main" val="25903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orient="horz" pos="259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Gradi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91062C-933C-ED0F-B73C-DC245E7FAF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21" y="0"/>
            <a:ext cx="12192000" cy="6858000"/>
          </a:xfrm>
          <a:prstGeom prst="rect">
            <a:avLst/>
          </a:prstGeom>
        </p:spPr>
      </p:pic>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1540082" y="1975199"/>
            <a:ext cx="8067261" cy="1920526"/>
          </a:xfrm>
          <a:prstGeom prst="rect">
            <a:avLst/>
          </a:prstGeom>
        </p:spPr>
        <p:txBody>
          <a:bodyPr lIns="91440"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2F74E9CC-3075-EE68-DD01-BF810D0A2E59}"/>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3" name="Picture 12">
            <a:extLst>
              <a:ext uri="{FF2B5EF4-FFF2-40B4-BE49-F238E27FC236}">
                <a16:creationId xmlns:a16="http://schemas.microsoft.com/office/drawing/2014/main" id="{10573292-B887-5760-95C0-AEDAC62EB3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pic>
        <p:nvPicPr>
          <p:cNvPr id="16" name="Picture 15">
            <a:extLst>
              <a:ext uri="{FF2B5EF4-FFF2-40B4-BE49-F238E27FC236}">
                <a16:creationId xmlns:a16="http://schemas.microsoft.com/office/drawing/2014/main" id="{5B2E29BE-BB61-D337-4DBC-22CE338B031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5928" y="1942480"/>
            <a:ext cx="398998" cy="338710"/>
          </a:xfrm>
          <a:prstGeom prst="rect">
            <a:avLst/>
          </a:prstGeom>
        </p:spPr>
      </p:pic>
    </p:spTree>
    <p:extLst>
      <p:ext uri="{BB962C8B-B14F-4D97-AF65-F5344CB8AC3E}">
        <p14:creationId xmlns:p14="http://schemas.microsoft.com/office/powerpoint/2010/main" val="85541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orient="horz" pos="25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3E1A9C0-25D4-6213-F6DE-1B604250E5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60F04AFD-CEAF-D96A-9FBC-950044545866}"/>
              </a:ext>
            </a:extLst>
          </p:cNvPr>
          <p:cNvSpPr>
            <a:spLocks noGrp="1"/>
          </p:cNvSpPr>
          <p:nvPr>
            <p:ph type="subTitle" idx="1" hasCustomPrompt="1"/>
          </p:nvPr>
        </p:nvSpPr>
        <p:spPr>
          <a:xfrm>
            <a:off x="609598" y="1918337"/>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5" name="Text Placeholder 9">
            <a:extLst>
              <a:ext uri="{FF2B5EF4-FFF2-40B4-BE49-F238E27FC236}">
                <a16:creationId xmlns:a16="http://schemas.microsoft.com/office/drawing/2014/main" id="{0187CBED-F3F8-A0AE-DBEA-EEEA1D2E7660}"/>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defRPr>
            </a:lvl1pPr>
          </a:lstStyle>
          <a:p>
            <a:pPr lvl="0"/>
            <a:r>
              <a:rPr lang="en-US" dirty="0"/>
              <a:t>Speaker name (pronouns)</a:t>
            </a:r>
          </a:p>
        </p:txBody>
      </p:sp>
      <p:sp>
        <p:nvSpPr>
          <p:cNvPr id="21" name="Rounded Rectangle 20">
            <a:extLst>
              <a:ext uri="{FF2B5EF4-FFF2-40B4-BE49-F238E27FC236}">
                <a16:creationId xmlns:a16="http://schemas.microsoft.com/office/drawing/2014/main" id="{55857500-2C8E-9211-5B61-DC83BC3450CB}"/>
              </a:ext>
            </a:extLst>
          </p:cNvPr>
          <p:cNvSpPr/>
          <p:nvPr userDrawn="1"/>
        </p:nvSpPr>
        <p:spPr>
          <a:xfrm>
            <a:off x="609598" y="304800"/>
            <a:ext cx="2993681" cy="28895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6" name="Text Placeholder 7">
            <a:extLst>
              <a:ext uri="{FF2B5EF4-FFF2-40B4-BE49-F238E27FC236}">
                <a16:creationId xmlns:a16="http://schemas.microsoft.com/office/drawing/2014/main" id="{17F887A3-28C2-6DE9-5807-21C410AB73B1}"/>
              </a:ext>
            </a:extLst>
          </p:cNvPr>
          <p:cNvSpPr>
            <a:spLocks noGrp="1"/>
          </p:cNvSpPr>
          <p:nvPr>
            <p:ph type="body" sz="quarter" idx="10"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7" name="Text Placeholder 11">
            <a:extLst>
              <a:ext uri="{FF2B5EF4-FFF2-40B4-BE49-F238E27FC236}">
                <a16:creationId xmlns:a16="http://schemas.microsoft.com/office/drawing/2014/main" id="{BBFEBE6D-8293-FD48-7C86-4989B458ECE3}"/>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0F412FE6-3787-9446-924A-F202645A1CFC}"/>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9" name="Picture 8">
            <a:extLst>
              <a:ext uri="{FF2B5EF4-FFF2-40B4-BE49-F238E27FC236}">
                <a16:creationId xmlns:a16="http://schemas.microsoft.com/office/drawing/2014/main" id="{B6B38457-CE92-7B1F-6614-6136E9F8F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7228" y="5740417"/>
            <a:ext cx="783771" cy="469881"/>
          </a:xfrm>
          <a:prstGeom prst="rect">
            <a:avLst/>
          </a:prstGeom>
        </p:spPr>
      </p:pic>
      <p:sp>
        <p:nvSpPr>
          <p:cNvPr id="22" name="TextBox 21">
            <a:extLst>
              <a:ext uri="{FF2B5EF4-FFF2-40B4-BE49-F238E27FC236}">
                <a16:creationId xmlns:a16="http://schemas.microsoft.com/office/drawing/2014/main" id="{19ABE821-C29F-8323-0B26-4C07043DC762}"/>
              </a:ext>
            </a:extLst>
          </p:cNvPr>
          <p:cNvSpPr txBox="1"/>
          <p:nvPr userDrawn="1"/>
        </p:nvSpPr>
        <p:spPr>
          <a:xfrm>
            <a:off x="-135802" y="2471596"/>
            <a:ext cx="65" cy="369332"/>
          </a:xfrm>
          <a:prstGeom prst="rect">
            <a:avLst/>
          </a:prstGeom>
          <a:noFill/>
        </p:spPr>
        <p:txBody>
          <a:bodyPr wrap="none" lIns="0" rIns="0" rtlCol="0">
            <a:spAutoFit/>
          </a:bodyPr>
          <a:lstStyle/>
          <a:p>
            <a:pPr algn="l"/>
            <a:endParaRPr lang="en-US" b="0" i="0" dirty="0" err="1">
              <a:latin typeface="Amazon Ember Display" panose="020F0603020204020204" pitchFamily="34" charset="0"/>
            </a:endParaRPr>
          </a:p>
        </p:txBody>
      </p:sp>
      <p:sp>
        <p:nvSpPr>
          <p:cNvPr id="23" name="Title 1">
            <a:extLst>
              <a:ext uri="{FF2B5EF4-FFF2-40B4-BE49-F238E27FC236}">
                <a16:creationId xmlns:a16="http://schemas.microsoft.com/office/drawing/2014/main" id="{10165371-E8F4-C898-9295-C3E433A3EF22}"/>
              </a:ext>
            </a:extLst>
          </p:cNvPr>
          <p:cNvSpPr>
            <a:spLocks noGrp="1"/>
          </p:cNvSpPr>
          <p:nvPr>
            <p:ph type="ctrTitle" hasCustomPrompt="1"/>
          </p:nvPr>
        </p:nvSpPr>
        <p:spPr>
          <a:xfrm>
            <a:off x="489278" y="928262"/>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Tree>
    <p:extLst>
      <p:ext uri="{BB962C8B-B14F-4D97-AF65-F5344CB8AC3E}">
        <p14:creationId xmlns:p14="http://schemas.microsoft.com/office/powerpoint/2010/main" val="337433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D26354-B9D3-DA3A-9E84-842EA468AB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a:prstGeom prst="rect">
            <a:avLst/>
          </a:prstGeom>
        </p:spPr>
        <p:txBody>
          <a:bodyPr anchor="ctr" anchorCtr="0"/>
          <a:lstStyle>
            <a:lvl1pPr>
              <a:defRPr sz="48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lvl1pPr>
              <a:defRPr b="0" i="0">
                <a:latin typeface="Amazon Ember Display" panose="020F0603020204020204" pitchFamily="34" charset="0"/>
              </a:defRPr>
            </a:lvl1pPr>
          </a:lstStyle>
          <a:p>
            <a:fld id="{504A1AE1-7907-F24D-8677-0B8F5F67234B}" type="datetime1">
              <a:rPr lang="en-US" smtClean="0"/>
              <a:pPr/>
              <a:t>8/12/25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5" name="TextBox 4">
            <a:extLst>
              <a:ext uri="{FF2B5EF4-FFF2-40B4-BE49-F238E27FC236}">
                <a16:creationId xmlns:a16="http://schemas.microsoft.com/office/drawing/2014/main" id="{1BD8B1BE-F62C-9842-9FF0-A53695D03916}"/>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9" name="Picture 8">
            <a:extLst>
              <a:ext uri="{FF2B5EF4-FFF2-40B4-BE49-F238E27FC236}">
                <a16:creationId xmlns:a16="http://schemas.microsoft.com/office/drawing/2014/main" id="{57D7B46F-CBF3-F8B3-401A-040A31AF59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Tree>
    <p:extLst>
      <p:ext uri="{BB962C8B-B14F-4D97-AF65-F5344CB8AC3E}">
        <p14:creationId xmlns:p14="http://schemas.microsoft.com/office/powerpoint/2010/main" val="315396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D43F54-D03F-0326-2168-E4B64C325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a:prstGeom prst="rect">
            <a:avLst/>
          </a:prstGeom>
        </p:spPr>
        <p:txBody>
          <a:bodyPr anchor="ctr" anchorCtr="0"/>
          <a:lstStyle>
            <a:lvl1pPr>
              <a:defRPr sz="48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lvl1pPr>
              <a:defRPr b="0" i="0">
                <a:latin typeface="Amazon Ember Display" panose="020F0603020204020204" pitchFamily="34" charset="0"/>
              </a:defRPr>
            </a:lvl1pPr>
          </a:lstStyle>
          <a:p>
            <a:fld id="{504A1AE1-7907-F24D-8677-0B8F5F67234B}" type="datetime1">
              <a:rPr lang="en-US" smtClean="0"/>
              <a:pPr/>
              <a:t>8/12/25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b="0" i="0">
                <a:solidFill>
                  <a:schemeClr val="tx1"/>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68CECC62-1D56-92A3-418D-0EC34FDA9B78}"/>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3" name="Picture 12">
            <a:extLst>
              <a:ext uri="{FF2B5EF4-FFF2-40B4-BE49-F238E27FC236}">
                <a16:creationId xmlns:a16="http://schemas.microsoft.com/office/drawing/2014/main" id="{64951714-F565-6DF2-258E-6733254008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Tree>
    <p:extLst>
      <p:ext uri="{BB962C8B-B14F-4D97-AF65-F5344CB8AC3E}">
        <p14:creationId xmlns:p14="http://schemas.microsoft.com/office/powerpoint/2010/main" val="398074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11771A-14EB-27CD-4981-540766F89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a:prstGeom prst="rect">
            <a:avLst/>
          </a:prstGeom>
        </p:spPr>
        <p:txBody>
          <a:bodyPr anchor="ctr" anchorCtr="0"/>
          <a:lstStyle>
            <a:lvl1pPr>
              <a:defRPr sz="48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lvl1pPr>
              <a:defRPr b="0" i="0">
                <a:latin typeface="Amazon Ember Display" panose="020F0603020204020204" pitchFamily="34" charset="0"/>
              </a:defRPr>
            </a:lvl1pPr>
          </a:lstStyle>
          <a:p>
            <a:fld id="{504A1AE1-7907-F24D-8677-0B8F5F67234B}" type="datetime1">
              <a:rPr lang="en-US" smtClean="0"/>
              <a:pPr/>
              <a:t>8/12/25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b="0" i="0">
                <a:solidFill>
                  <a:schemeClr val="tx1"/>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5" name="TextBox 4">
            <a:extLst>
              <a:ext uri="{FF2B5EF4-FFF2-40B4-BE49-F238E27FC236}">
                <a16:creationId xmlns:a16="http://schemas.microsoft.com/office/drawing/2014/main" id="{6F6FE5FF-6177-0943-300C-32D19148D86C}"/>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9" name="Picture 8">
            <a:extLst>
              <a:ext uri="{FF2B5EF4-FFF2-40B4-BE49-F238E27FC236}">
                <a16:creationId xmlns:a16="http://schemas.microsoft.com/office/drawing/2014/main" id="{385BE82B-F0D4-AF27-F993-CB2CA95285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Tree>
    <p:extLst>
      <p:ext uri="{BB962C8B-B14F-4D97-AF65-F5344CB8AC3E}">
        <p14:creationId xmlns:p14="http://schemas.microsoft.com/office/powerpoint/2010/main" val="2599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1646605"/>
          </a:xfrm>
        </p:spPr>
        <p:txBody>
          <a:bodyPr/>
          <a:lstStyle>
            <a:lvl1pPr marL="0" indent="0">
              <a:spcAft>
                <a:spcPts val="600"/>
              </a:spcAft>
              <a:buNone/>
              <a:defRPr sz="1800" b="0" i="0">
                <a:latin typeface="Amazon Ember Mono" panose="020B0509020204020204" pitchFamily="49" charset="0"/>
              </a:defRPr>
            </a:lvl1pPr>
            <a:lvl2pPr marL="228600" indent="0">
              <a:spcAft>
                <a:spcPts val="600"/>
              </a:spcAft>
              <a:buNone/>
              <a:defRPr sz="1800" b="0" i="0">
                <a:latin typeface="Amazon Ember Mono" panose="020B0509020204020204" pitchFamily="49" charset="0"/>
              </a:defRPr>
            </a:lvl2pPr>
            <a:lvl3pPr marL="457200" indent="0">
              <a:spcAft>
                <a:spcPts val="600"/>
              </a:spcAft>
              <a:buNone/>
              <a:defRPr sz="1800" b="0" i="0">
                <a:latin typeface="Amazon Ember Mono" panose="020B0509020204020204" pitchFamily="49" charset="0"/>
              </a:defRPr>
            </a:lvl3pPr>
            <a:lvl4pPr marL="685800" indent="0">
              <a:spcAft>
                <a:spcPts val="600"/>
              </a:spcAft>
              <a:buNone/>
              <a:defRPr sz="1800" b="0" i="0">
                <a:latin typeface="Amazon Ember Mono" panose="020B0509020204020204" pitchFamily="49" charset="0"/>
              </a:defRPr>
            </a:lvl4pPr>
            <a:lvl5pPr marL="914400" indent="0">
              <a:spcAft>
                <a:spcPts val="600"/>
              </a:spcAft>
              <a:buNone/>
              <a:defRPr sz="1800" b="0" i="0">
                <a:latin typeface="Amazon Ember Mono" panose="020B05090202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lvl1pPr>
              <a:defRPr b="0" i="0">
                <a:latin typeface="Amazon Ember Display" panose="020F0603020204020204" pitchFamily="34" charset="0"/>
              </a:defRPr>
            </a:lvl1pPr>
          </a:lstStyle>
          <a:p>
            <a:fld id="{14000039-AC38-8C4D-BBF6-A4179217D919}" type="datetime1">
              <a:rPr lang="en-US" smtClean="0"/>
              <a:pPr/>
              <a:t>8/12/25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1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1646605"/>
          </a:xfrm>
        </p:spPr>
        <p:txBody>
          <a:bodyPr/>
          <a:lstStyle>
            <a:lvl1pPr marL="0" indent="0">
              <a:spcAft>
                <a:spcPts val="600"/>
              </a:spcAft>
              <a:buNone/>
              <a:defRPr sz="1800" b="0" i="0">
                <a:latin typeface="Amazon Ember Mono" panose="020B0509020204020204" pitchFamily="49" charset="0"/>
              </a:defRPr>
            </a:lvl1pPr>
            <a:lvl2pPr marL="228600" indent="0">
              <a:spcAft>
                <a:spcPts val="600"/>
              </a:spcAft>
              <a:buNone/>
              <a:defRPr sz="1800" b="0" i="0">
                <a:latin typeface="Amazon Ember Mono" panose="020B0509020204020204" pitchFamily="49" charset="0"/>
              </a:defRPr>
            </a:lvl2pPr>
            <a:lvl3pPr marL="457200" indent="0">
              <a:spcAft>
                <a:spcPts val="600"/>
              </a:spcAft>
              <a:buNone/>
              <a:defRPr sz="1800" b="0" i="0">
                <a:latin typeface="Amazon Ember Mono" panose="020B0509020204020204" pitchFamily="49" charset="0"/>
              </a:defRPr>
            </a:lvl3pPr>
            <a:lvl4pPr marL="685800" indent="0">
              <a:spcAft>
                <a:spcPts val="600"/>
              </a:spcAft>
              <a:buNone/>
              <a:defRPr sz="1800" b="0" i="0">
                <a:latin typeface="Amazon Ember Mono" panose="020B0509020204020204" pitchFamily="49" charset="0"/>
              </a:defRPr>
            </a:lvl4pPr>
            <a:lvl5pPr marL="914400" indent="0">
              <a:spcAft>
                <a:spcPts val="600"/>
              </a:spcAft>
              <a:buNone/>
              <a:defRPr sz="1800" b="0" i="0">
                <a:latin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1646605"/>
          </a:xfrm>
        </p:spPr>
        <p:txBody>
          <a:bodyPr/>
          <a:lstStyle>
            <a:lvl1pPr marL="0" indent="0">
              <a:spcAft>
                <a:spcPts val="600"/>
              </a:spcAft>
              <a:buNone/>
              <a:defRPr sz="1800" b="0" i="0">
                <a:latin typeface="Amazon Ember Mono" panose="020B0509020204020204" pitchFamily="49" charset="0"/>
              </a:defRPr>
            </a:lvl1pPr>
            <a:lvl2pPr marL="228600" indent="0">
              <a:spcAft>
                <a:spcPts val="600"/>
              </a:spcAft>
              <a:buNone/>
              <a:defRPr sz="1800" b="0" i="0">
                <a:latin typeface="Amazon Ember Mono" panose="020B0509020204020204" pitchFamily="49" charset="0"/>
              </a:defRPr>
            </a:lvl2pPr>
            <a:lvl3pPr marL="457200" indent="0">
              <a:spcAft>
                <a:spcPts val="600"/>
              </a:spcAft>
              <a:buNone/>
              <a:defRPr sz="1800" b="0" i="0">
                <a:latin typeface="Amazon Ember Mono" panose="020B0509020204020204" pitchFamily="49" charset="0"/>
              </a:defRPr>
            </a:lvl3pPr>
            <a:lvl4pPr marL="685800" indent="0">
              <a:spcAft>
                <a:spcPts val="600"/>
              </a:spcAft>
              <a:buNone/>
              <a:defRPr sz="1800" b="0" i="0">
                <a:latin typeface="Amazon Ember Mono" panose="020B0509020204020204" pitchFamily="49" charset="0"/>
              </a:defRPr>
            </a:lvl4pPr>
            <a:lvl5pPr marL="914400" indent="0">
              <a:spcAft>
                <a:spcPts val="600"/>
              </a:spcAft>
              <a:buNone/>
              <a:defRPr sz="1800" b="0" i="0">
                <a:latin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lvl1pPr>
              <a:defRPr b="0" i="0">
                <a:latin typeface="Amazon Ember Display" panose="020F0603020204020204" pitchFamily="34" charset="0"/>
              </a:defRPr>
            </a:lvl1pPr>
          </a:lstStyle>
          <a:p>
            <a:fld id="{BA838F1F-E927-864D-8933-A87A9B46D340}" type="datetime1">
              <a:rPr lang="en-US" smtClean="0"/>
              <a:pPr/>
              <a:t>8/12/25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853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a:prstGeom prst="rect">
            <a:avLst/>
          </a:prstGeom>
        </p:spPr>
        <p:txBody>
          <a:bodyPr/>
          <a:lstStyle>
            <a:lvl1pPr>
              <a:defRPr sz="2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lvl1pPr>
              <a:defRPr b="0" i="0">
                <a:latin typeface="Amazon Ember Display" panose="020F0603020204020204" pitchFamily="34" charset="0"/>
              </a:defRPr>
            </a:lvl1pPr>
          </a:lstStyle>
          <a:p>
            <a:fld id="{F5CD9E88-8D52-D44B-9301-05276D5B5248}" type="datetime1">
              <a:rPr lang="en-US" smtClean="0"/>
              <a:pPr/>
              <a:t>8/12/25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28875"/>
            <a:ext cx="6867525" cy="955666"/>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Q&amp;A</a:t>
            </a:r>
          </a:p>
        </p:txBody>
      </p:sp>
    </p:spTree>
    <p:extLst>
      <p:ext uri="{BB962C8B-B14F-4D97-AF65-F5344CB8AC3E}">
        <p14:creationId xmlns:p14="http://schemas.microsoft.com/office/powerpoint/2010/main" val="27667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a:prstGeom prst="rect">
            <a:avLst/>
          </a:prstGeom>
        </p:spPr>
        <p:txBody>
          <a:bodyPr anchor="ctr"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Video or demo divider: Enter “Video” or “Demo” here</a:t>
            </a:r>
          </a:p>
        </p:txBody>
      </p:sp>
    </p:spTree>
    <p:extLst>
      <p:ext uri="{BB962C8B-B14F-4D97-AF65-F5344CB8AC3E}">
        <p14:creationId xmlns:p14="http://schemas.microsoft.com/office/powerpoint/2010/main" val="328746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b="0" i="0">
                <a:latin typeface="Amazon Ember Display" panose="020F0603020204020204" pitchFamily="34" charset="0"/>
              </a:defRPr>
            </a:lvl1pPr>
          </a:lstStyle>
          <a:p>
            <a:r>
              <a:rPr lang="en-US" dirty="0"/>
              <a:t>Click icon to add media</a:t>
            </a:r>
          </a:p>
        </p:txBody>
      </p:sp>
    </p:spTree>
    <p:extLst>
      <p:ext uri="{BB962C8B-B14F-4D97-AF65-F5344CB8AC3E}">
        <p14:creationId xmlns:p14="http://schemas.microsoft.com/office/powerpoint/2010/main" val="35272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539262" y="914401"/>
            <a:ext cx="10972800" cy="646331"/>
          </a:xfrm>
          <a:prstGeom prst="rect">
            <a:avLst/>
          </a:prstGeom>
        </p:spPr>
        <p:txBody>
          <a:bodyPr anchor="t" anchorCtr="0">
            <a:norm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2591479"/>
          </a:xfrm>
        </p:spPr>
        <p:txBody>
          <a:bodyPr/>
          <a:lstStyle>
            <a:lvl1pPr marL="457200" indent="-457200">
              <a:buFont typeface="Arial" panose="020B0604020202020204" pitchFamily="34" charset="0"/>
              <a:buChar char="•"/>
              <a:defRPr sz="2800" b="0" i="0">
                <a:latin typeface="Amazon Ember Display" panose="020F0603020204020204" pitchFamily="34" charset="0"/>
              </a:defRPr>
            </a:lvl1pPr>
            <a:lvl2pPr marL="628650" indent="-342900">
              <a:buFont typeface="Arial" panose="020B0604020202020204" pitchFamily="34" charset="0"/>
              <a:buChar char="•"/>
              <a:defRPr sz="2400" b="0" i="0">
                <a:latin typeface="Amazon Ember Display" panose="020F0603020204020204" pitchFamily="34" charset="0"/>
              </a:defRPr>
            </a:lvl2pPr>
            <a:lvl3pPr marL="971550" indent="-342900">
              <a:buFont typeface="Arial" panose="020B0604020202020204" pitchFamily="34" charset="0"/>
              <a:buChar char="•"/>
              <a:defRPr sz="2000" b="0" i="0">
                <a:latin typeface="Amazon Ember Display" panose="020F0603020204020204" pitchFamily="34" charset="0"/>
              </a:defRPr>
            </a:lvl3pPr>
            <a:lvl4pPr marL="1144588" indent="-285750">
              <a:buFont typeface="Arial" panose="020B0604020202020204" pitchFamily="34" charset="0"/>
              <a:buChar char="•"/>
              <a:defRPr sz="1800" b="0" i="0">
                <a:latin typeface="Amazon Ember Display" panose="020F0603020204020204" pitchFamily="34" charset="0"/>
              </a:defRPr>
            </a:lvl4pPr>
            <a:lvl5pPr marL="1316038" indent="-285750">
              <a:buFont typeface="Arial" panose="020B0604020202020204" pitchFamily="34" charset="0"/>
              <a:buChar char="•"/>
              <a:defRPr sz="1800" b="0" i="0">
                <a:latin typeface="Amazon Ember Display" panose="020F0603020204020204" pitchFamily="34" charset="0"/>
              </a:defRPr>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313932"/>
          </a:xfrm>
        </p:spPr>
        <p:txBody>
          <a:bodyPr/>
          <a:lstStyle>
            <a:lvl1pPr marL="0" indent="0">
              <a:buNone/>
              <a:defRPr sz="1600" b="0" i="0">
                <a:latin typeface="Amazon Ember Display" panose="020F06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38540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FEA24-4BB1-51F6-D1A3-1CDE18E45E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Thank you!</a:t>
            </a:r>
          </a:p>
        </p:txBody>
      </p:sp>
      <p:pic>
        <p:nvPicPr>
          <p:cNvPr id="5" name="Picture 4">
            <a:extLst>
              <a:ext uri="{FF2B5EF4-FFF2-40B4-BE49-F238E27FC236}">
                <a16:creationId xmlns:a16="http://schemas.microsoft.com/office/drawing/2014/main" id="{C0B9A91F-2413-643E-00B4-F93DC2255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22947"/>
            <a:ext cx="979714" cy="587352"/>
          </a:xfrm>
          <a:prstGeom prst="rect">
            <a:avLst/>
          </a:prstGeom>
        </p:spPr>
      </p:pic>
      <p:sp>
        <p:nvSpPr>
          <p:cNvPr id="3" name="TextBox 2">
            <a:extLst>
              <a:ext uri="{FF2B5EF4-FFF2-40B4-BE49-F238E27FC236}">
                <a16:creationId xmlns:a16="http://schemas.microsoft.com/office/drawing/2014/main" id="{0902F78A-89C5-9A95-F0BE-08B93E2052E0}"/>
              </a:ext>
            </a:extLst>
          </p:cNvPr>
          <p:cNvSpPr txBox="1"/>
          <p:nvPr userDrawn="1"/>
        </p:nvSpPr>
        <p:spPr>
          <a:xfrm>
            <a:off x="527766" y="6025634"/>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15967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2F7587B-9987-686E-FBA3-C703A0359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E80812B7-8A92-F272-875E-0D757C691E8E}"/>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defRPr>
            </a:lvl1pPr>
          </a:lstStyle>
          <a:p>
            <a:pPr lvl="0"/>
            <a:r>
              <a:rPr lang="en-US" dirty="0"/>
              <a:t>Speaker name (pronouns)</a:t>
            </a:r>
          </a:p>
        </p:txBody>
      </p:sp>
      <p:sp>
        <p:nvSpPr>
          <p:cNvPr id="7" name="Text Placeholder 11">
            <a:extLst>
              <a:ext uri="{FF2B5EF4-FFF2-40B4-BE49-F238E27FC236}">
                <a16:creationId xmlns:a16="http://schemas.microsoft.com/office/drawing/2014/main" id="{9404D9CE-381D-295C-A64E-88C5D0C0A61D}"/>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ECF72D21-07F0-8A31-A886-8180F34B788F}"/>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20" name="Picture 19">
            <a:extLst>
              <a:ext uri="{FF2B5EF4-FFF2-40B4-BE49-F238E27FC236}">
                <a16:creationId xmlns:a16="http://schemas.microsoft.com/office/drawing/2014/main" id="{9AF3C931-F34B-7961-BC75-B4572B02FF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7228" y="5740417"/>
            <a:ext cx="783771" cy="469881"/>
          </a:xfrm>
          <a:prstGeom prst="rect">
            <a:avLst/>
          </a:prstGeom>
        </p:spPr>
      </p:pic>
      <p:sp>
        <p:nvSpPr>
          <p:cNvPr id="24" name="Rounded Rectangle 23">
            <a:extLst>
              <a:ext uri="{FF2B5EF4-FFF2-40B4-BE49-F238E27FC236}">
                <a16:creationId xmlns:a16="http://schemas.microsoft.com/office/drawing/2014/main" id="{22F49425-7DA0-E6A1-AFFB-06CE3587D57C}"/>
              </a:ext>
            </a:extLst>
          </p:cNvPr>
          <p:cNvSpPr/>
          <p:nvPr userDrawn="1"/>
        </p:nvSpPr>
        <p:spPr>
          <a:xfrm>
            <a:off x="609598" y="304800"/>
            <a:ext cx="2993681" cy="28895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25" name="Text Placeholder 7">
            <a:extLst>
              <a:ext uri="{FF2B5EF4-FFF2-40B4-BE49-F238E27FC236}">
                <a16:creationId xmlns:a16="http://schemas.microsoft.com/office/drawing/2014/main" id="{C8E54E3F-3CBC-43DF-D0B7-3007697064A8}"/>
              </a:ext>
            </a:extLst>
          </p:cNvPr>
          <p:cNvSpPr>
            <a:spLocks noGrp="1"/>
          </p:cNvSpPr>
          <p:nvPr>
            <p:ph type="body" sz="quarter" idx="10"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26" name="Subtitle 2">
            <a:extLst>
              <a:ext uri="{FF2B5EF4-FFF2-40B4-BE49-F238E27FC236}">
                <a16:creationId xmlns:a16="http://schemas.microsoft.com/office/drawing/2014/main" id="{7EDB5F6C-924F-E4E4-8B18-2197BA4C3F5E}"/>
              </a:ext>
            </a:extLst>
          </p:cNvPr>
          <p:cNvSpPr>
            <a:spLocks noGrp="1"/>
          </p:cNvSpPr>
          <p:nvPr>
            <p:ph type="subTitle" idx="1" hasCustomPrompt="1"/>
          </p:nvPr>
        </p:nvSpPr>
        <p:spPr>
          <a:xfrm>
            <a:off x="609598" y="1918337"/>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2" name="Title 1">
            <a:extLst>
              <a:ext uri="{FF2B5EF4-FFF2-40B4-BE49-F238E27FC236}">
                <a16:creationId xmlns:a16="http://schemas.microsoft.com/office/drawing/2014/main" id="{26F28616-0D97-9CAF-203B-33E2A2B5C1D1}"/>
              </a:ext>
            </a:extLst>
          </p:cNvPr>
          <p:cNvSpPr>
            <a:spLocks noGrp="1"/>
          </p:cNvSpPr>
          <p:nvPr>
            <p:ph type="ctrTitle" hasCustomPrompt="1"/>
          </p:nvPr>
        </p:nvSpPr>
        <p:spPr>
          <a:xfrm>
            <a:off x="489278" y="928262"/>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Tree>
    <p:extLst>
      <p:ext uri="{BB962C8B-B14F-4D97-AF65-F5344CB8AC3E}">
        <p14:creationId xmlns:p14="http://schemas.microsoft.com/office/powerpoint/2010/main" val="21983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4CF3CEA-C5D6-3EE2-0ADF-9CA879927A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7">
            <a:extLst>
              <a:ext uri="{FF2B5EF4-FFF2-40B4-BE49-F238E27FC236}">
                <a16:creationId xmlns:a16="http://schemas.microsoft.com/office/drawing/2014/main" id="{F4CEAE59-88AB-067D-8305-5D60E5C0CC94}"/>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4" name="Text Placeholder 9">
            <a:extLst>
              <a:ext uri="{FF2B5EF4-FFF2-40B4-BE49-F238E27FC236}">
                <a16:creationId xmlns:a16="http://schemas.microsoft.com/office/drawing/2014/main" id="{7ED4E7E8-6939-47DD-F50C-1BE8D7C7AB1B}"/>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B0E08B7E-513C-0B0B-9DC0-33A10068E811}"/>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6" name="Text Placeholder 9">
            <a:extLst>
              <a:ext uri="{FF2B5EF4-FFF2-40B4-BE49-F238E27FC236}">
                <a16:creationId xmlns:a16="http://schemas.microsoft.com/office/drawing/2014/main" id="{21EF1BFC-F8EA-31FF-2ECB-6FE640057D1C}"/>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BCF5D785-7779-B4A7-1593-D9E4005D4186}"/>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9" name="Text Placeholder 9">
            <a:extLst>
              <a:ext uri="{FF2B5EF4-FFF2-40B4-BE49-F238E27FC236}">
                <a16:creationId xmlns:a16="http://schemas.microsoft.com/office/drawing/2014/main" id="{6C67EAE0-22D8-7774-6075-2E7C8D357946}"/>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20" name="TextBox 19">
            <a:extLst>
              <a:ext uri="{FF2B5EF4-FFF2-40B4-BE49-F238E27FC236}">
                <a16:creationId xmlns:a16="http://schemas.microsoft.com/office/drawing/2014/main" id="{8B073B14-3FCE-9EBE-8EF4-076D31F5D3A9}"/>
              </a:ext>
            </a:extLst>
          </p:cNvPr>
          <p:cNvSpPr txBox="1"/>
          <p:nvPr userDrawn="1"/>
        </p:nvSpPr>
        <p:spPr>
          <a:xfrm>
            <a:off x="609599" y="2461211"/>
            <a:ext cx="6867525" cy="923330"/>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Thank you!</a:t>
            </a:r>
          </a:p>
        </p:txBody>
      </p:sp>
      <p:sp>
        <p:nvSpPr>
          <p:cNvPr id="21" name="TextBox 20">
            <a:extLst>
              <a:ext uri="{FF2B5EF4-FFF2-40B4-BE49-F238E27FC236}">
                <a16:creationId xmlns:a16="http://schemas.microsoft.com/office/drawing/2014/main" id="{2B64E461-542C-9DF0-B91E-B36341643F32}"/>
              </a:ext>
            </a:extLst>
          </p:cNvPr>
          <p:cNvSpPr txBox="1"/>
          <p:nvPr userDrawn="1"/>
        </p:nvSpPr>
        <p:spPr>
          <a:xfrm>
            <a:off x="-1352550" y="3771900"/>
            <a:ext cx="65" cy="369332"/>
          </a:xfrm>
          <a:prstGeom prst="rect">
            <a:avLst/>
          </a:prstGeom>
          <a:noFill/>
        </p:spPr>
        <p:txBody>
          <a:bodyPr wrap="none" lIns="0" rIns="0" rtlCol="0">
            <a:spAutoFit/>
          </a:bodyPr>
          <a:lstStyle/>
          <a:p>
            <a:pPr algn="l"/>
            <a:endParaRPr lang="en-US" b="0" i="0" dirty="0" err="1">
              <a:latin typeface="Amazon Ember Display" panose="020F0603020204020204" pitchFamily="34" charset="0"/>
            </a:endParaRPr>
          </a:p>
        </p:txBody>
      </p:sp>
      <p:pic>
        <p:nvPicPr>
          <p:cNvPr id="22" name="Picture 21">
            <a:extLst>
              <a:ext uri="{FF2B5EF4-FFF2-40B4-BE49-F238E27FC236}">
                <a16:creationId xmlns:a16="http://schemas.microsoft.com/office/drawing/2014/main" id="{0625BCAF-5C90-042B-0BAB-CD0E59CCA8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22947"/>
            <a:ext cx="979714" cy="587352"/>
          </a:xfrm>
          <a:prstGeom prst="rect">
            <a:avLst/>
          </a:prstGeom>
        </p:spPr>
      </p:pic>
      <p:sp>
        <p:nvSpPr>
          <p:cNvPr id="2" name="TextBox 1">
            <a:extLst>
              <a:ext uri="{FF2B5EF4-FFF2-40B4-BE49-F238E27FC236}">
                <a16:creationId xmlns:a16="http://schemas.microsoft.com/office/drawing/2014/main" id="{DDEC7666-E95B-BA1B-9CE7-A188F672FA46}"/>
              </a:ext>
            </a:extLst>
          </p:cNvPr>
          <p:cNvSpPr txBox="1"/>
          <p:nvPr userDrawn="1"/>
        </p:nvSpPr>
        <p:spPr>
          <a:xfrm>
            <a:off x="527766" y="6025634"/>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23770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0EE6D9C-875B-CBBD-B13E-569C0B9A8F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7">
            <a:extLst>
              <a:ext uri="{FF2B5EF4-FFF2-40B4-BE49-F238E27FC236}">
                <a16:creationId xmlns:a16="http://schemas.microsoft.com/office/drawing/2014/main" id="{C3E01366-E822-32FE-65C0-B3B4125945BA}"/>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4" name="Text Placeholder 9">
            <a:extLst>
              <a:ext uri="{FF2B5EF4-FFF2-40B4-BE49-F238E27FC236}">
                <a16:creationId xmlns:a16="http://schemas.microsoft.com/office/drawing/2014/main" id="{1E78FCF9-F25E-3767-EB4A-8D919FAD0C7D}"/>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4A1C9D7C-4935-7A74-21C6-B88B45377B89}"/>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6" name="Text Placeholder 9">
            <a:extLst>
              <a:ext uri="{FF2B5EF4-FFF2-40B4-BE49-F238E27FC236}">
                <a16:creationId xmlns:a16="http://schemas.microsoft.com/office/drawing/2014/main" id="{20D6E1ED-92EF-4477-D94E-EDA210EF8854}"/>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3F1AB78F-B9B6-3B94-6F03-015F0598F319}"/>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b="0" i="0">
                <a:solidFill>
                  <a:schemeClr val="tx2"/>
                </a:solidFill>
                <a:latin typeface="Amazon Ember Display" panose="020F0603020204020204" pitchFamily="34" charset="0"/>
              </a:defRPr>
            </a:lvl1pPr>
          </a:lstStyle>
          <a:p>
            <a:pPr lvl="0"/>
            <a:r>
              <a:rPr lang="en-US" dirty="0"/>
              <a:t>Speaker name</a:t>
            </a:r>
          </a:p>
        </p:txBody>
      </p:sp>
      <p:sp>
        <p:nvSpPr>
          <p:cNvPr id="9" name="Text Placeholder 9">
            <a:extLst>
              <a:ext uri="{FF2B5EF4-FFF2-40B4-BE49-F238E27FC236}">
                <a16:creationId xmlns:a16="http://schemas.microsoft.com/office/drawing/2014/main" id="{7B0FD9D2-77A6-9253-CB15-84E1C403FB55}"/>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defRPr>
            </a:lvl1pPr>
          </a:lstStyle>
          <a:p>
            <a:pPr lvl="0"/>
            <a:r>
              <a:rPr lang="en-US" dirty="0"/>
              <a:t>Speaker contact info (email or socials)</a:t>
            </a:r>
          </a:p>
        </p:txBody>
      </p:sp>
      <p:sp>
        <p:nvSpPr>
          <p:cNvPr id="20" name="TextBox 19">
            <a:extLst>
              <a:ext uri="{FF2B5EF4-FFF2-40B4-BE49-F238E27FC236}">
                <a16:creationId xmlns:a16="http://schemas.microsoft.com/office/drawing/2014/main" id="{DAE79A02-C451-B664-9107-9D196F3382D7}"/>
              </a:ext>
            </a:extLst>
          </p:cNvPr>
          <p:cNvSpPr txBox="1"/>
          <p:nvPr userDrawn="1"/>
        </p:nvSpPr>
        <p:spPr>
          <a:xfrm>
            <a:off x="609599" y="2461211"/>
            <a:ext cx="6867525" cy="923330"/>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Thank you!</a:t>
            </a:r>
          </a:p>
        </p:txBody>
      </p:sp>
      <p:sp>
        <p:nvSpPr>
          <p:cNvPr id="21" name="TextBox 20">
            <a:extLst>
              <a:ext uri="{FF2B5EF4-FFF2-40B4-BE49-F238E27FC236}">
                <a16:creationId xmlns:a16="http://schemas.microsoft.com/office/drawing/2014/main" id="{1416FB4C-1D1E-4119-B730-03DD2E265086}"/>
              </a:ext>
            </a:extLst>
          </p:cNvPr>
          <p:cNvSpPr txBox="1"/>
          <p:nvPr userDrawn="1"/>
        </p:nvSpPr>
        <p:spPr>
          <a:xfrm>
            <a:off x="-1352550" y="3771900"/>
            <a:ext cx="65" cy="369332"/>
          </a:xfrm>
          <a:prstGeom prst="rect">
            <a:avLst/>
          </a:prstGeom>
          <a:noFill/>
        </p:spPr>
        <p:txBody>
          <a:bodyPr wrap="none" lIns="0" rIns="0" rtlCol="0">
            <a:spAutoFit/>
          </a:bodyPr>
          <a:lstStyle/>
          <a:p>
            <a:pPr algn="l"/>
            <a:endParaRPr lang="en-US" b="0" i="0" dirty="0" err="1">
              <a:latin typeface="Amazon Ember Display" panose="020F0603020204020204" pitchFamily="34" charset="0"/>
            </a:endParaRPr>
          </a:p>
        </p:txBody>
      </p:sp>
      <p:pic>
        <p:nvPicPr>
          <p:cNvPr id="22" name="Picture 21">
            <a:extLst>
              <a:ext uri="{FF2B5EF4-FFF2-40B4-BE49-F238E27FC236}">
                <a16:creationId xmlns:a16="http://schemas.microsoft.com/office/drawing/2014/main" id="{30CC1F33-20B4-A2CC-CBF3-F33B6E957A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22947"/>
            <a:ext cx="979714" cy="587352"/>
          </a:xfrm>
          <a:prstGeom prst="rect">
            <a:avLst/>
          </a:prstGeom>
        </p:spPr>
      </p:pic>
      <p:sp>
        <p:nvSpPr>
          <p:cNvPr id="2" name="TextBox 1">
            <a:extLst>
              <a:ext uri="{FF2B5EF4-FFF2-40B4-BE49-F238E27FC236}">
                <a16:creationId xmlns:a16="http://schemas.microsoft.com/office/drawing/2014/main" id="{492CA65A-606C-B6BF-5226-3CAA4640D586}"/>
              </a:ext>
            </a:extLst>
          </p:cNvPr>
          <p:cNvSpPr txBox="1"/>
          <p:nvPr userDrawn="1"/>
        </p:nvSpPr>
        <p:spPr>
          <a:xfrm>
            <a:off x="527766" y="6025634"/>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107779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a:xfrm>
            <a:off x="609600"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9076329" y="1718982"/>
            <a:ext cx="2506071" cy="4491317"/>
          </a:xfrm>
        </p:spPr>
        <p:txBody>
          <a:bodyPr vert="eaVert"/>
          <a:lstStyle>
            <a:lvl1pPr marL="457200" indent="-457200">
              <a:buFont typeface="Arial" panose="020B0604020202020204" pitchFamily="34" charset="0"/>
              <a:buChar char="•"/>
              <a:defRPr b="0" i="0">
                <a:latin typeface="Amazon Ember Display" panose="020F0603020204020204" pitchFamily="34" charset="0"/>
              </a:defRPr>
            </a:lvl1pPr>
            <a:lvl2pPr marL="628650" indent="-342900">
              <a:buFont typeface="Arial" panose="020B0604020202020204" pitchFamily="34" charset="0"/>
              <a:buChar char="•"/>
              <a:defRPr b="0" i="0">
                <a:latin typeface="Amazon Ember Display" panose="020F0603020204020204" pitchFamily="34" charset="0"/>
              </a:defRPr>
            </a:lvl2pPr>
            <a:lvl3pPr marL="971550" indent="-342900">
              <a:buFont typeface="Arial" panose="020B0604020202020204" pitchFamily="34" charset="0"/>
              <a:buChar char="•"/>
              <a:defRPr b="0" i="0">
                <a:latin typeface="Amazon Ember Display" panose="020F0603020204020204" pitchFamily="34" charset="0"/>
              </a:defRPr>
            </a:lvl3pPr>
            <a:lvl4pPr marL="1144588" indent="-285750">
              <a:buFont typeface="Arial" panose="020B0604020202020204" pitchFamily="34" charset="0"/>
              <a:buChar char="•"/>
              <a:defRPr b="0" i="0">
                <a:latin typeface="Amazon Ember Display" panose="020F0603020204020204" pitchFamily="34" charset="0"/>
              </a:defRPr>
            </a:lvl4pPr>
            <a:lvl5pPr marL="1316038" indent="-285750">
              <a:buFont typeface="Arial" panose="020B0604020202020204" pitchFamily="34" charset="0"/>
              <a:buChar char="•"/>
              <a:defRPr b="0" i="0">
                <a:latin typeface="Amazon Ember Display" panose="020F06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lvl1pPr>
              <a:defRPr b="0" i="0">
                <a:latin typeface="Amazon Ember Display" panose="020F0603020204020204" pitchFamily="34" charset="0"/>
              </a:defRPr>
            </a:lvl1pPr>
          </a:lstStyle>
          <a:p>
            <a:fld id="{8DF6AC9B-6FB6-E64C-9786-C40DFE89F624}" type="datetime1">
              <a:rPr lang="en-US" smtClean="0"/>
              <a:pPr/>
              <a:t>8/12/25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625061DB-7406-41C8-A121-52D8D4484FD1}" type="slidenum">
              <a:rPr lang="en-US" smtClean="0"/>
              <a:pPr/>
              <a:t>‹#›</a:t>
            </a:fld>
            <a:endParaRPr lang="en-US" dirty="0"/>
          </a:p>
        </p:txBody>
      </p:sp>
    </p:spTree>
    <p:extLst>
      <p:ext uri="{BB962C8B-B14F-4D97-AF65-F5344CB8AC3E}">
        <p14:creationId xmlns:p14="http://schemas.microsoft.com/office/powerpoint/2010/main" val="24840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914399"/>
            <a:ext cx="2857500" cy="5295901"/>
          </a:xfrm>
          <a:prstGeom prst="rect">
            <a:avLst/>
          </a:prstGeom>
        </p:spPr>
        <p:txBody>
          <a:bodyPr vert="eaVert">
            <a:norm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066429" y="914399"/>
            <a:ext cx="2506071" cy="5295901"/>
          </a:xfrm>
        </p:spPr>
        <p:txBody>
          <a:bodyPr vert="eaVert"/>
          <a:lstStyle>
            <a:lvl1pPr marL="457200" indent="-457200">
              <a:buFont typeface="Arial" panose="020B0604020202020204" pitchFamily="34" charset="0"/>
              <a:buChar char="•"/>
              <a:defRPr b="0" i="0">
                <a:latin typeface="Amazon Ember Display" panose="020F0603020204020204" pitchFamily="34" charset="0"/>
              </a:defRPr>
            </a:lvl1pPr>
            <a:lvl2pPr marL="628650" indent="-342900">
              <a:buFont typeface="Arial" panose="020B0604020202020204" pitchFamily="34" charset="0"/>
              <a:buChar char="•"/>
              <a:defRPr b="0" i="0">
                <a:latin typeface="Amazon Ember Display" panose="020F0603020204020204" pitchFamily="34" charset="0"/>
              </a:defRPr>
            </a:lvl2pPr>
            <a:lvl3pPr marL="971550" indent="-342900">
              <a:buFont typeface="Arial" panose="020B0604020202020204" pitchFamily="34" charset="0"/>
              <a:buChar char="•"/>
              <a:defRPr b="0" i="0">
                <a:latin typeface="Amazon Ember Display" panose="020F0603020204020204" pitchFamily="34" charset="0"/>
              </a:defRPr>
            </a:lvl3pPr>
            <a:lvl4pPr marL="1144588" indent="-285750">
              <a:buFont typeface="Arial" panose="020B0604020202020204" pitchFamily="34" charset="0"/>
              <a:buChar char="•"/>
              <a:defRPr b="0" i="0">
                <a:latin typeface="Amazon Ember Display" panose="020F0603020204020204" pitchFamily="34" charset="0"/>
              </a:defRPr>
            </a:lvl4pPr>
            <a:lvl5pPr marL="1316038" indent="-285750">
              <a:buFont typeface="Arial" panose="020B0604020202020204" pitchFamily="34" charset="0"/>
              <a:buChar char="•"/>
              <a:defRPr b="0" i="0">
                <a:latin typeface="Amazon Ember Display" panose="020F06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lvl1pPr>
              <a:defRPr b="0" i="0">
                <a:latin typeface="Amazon Ember Display" panose="020F0603020204020204" pitchFamily="34" charset="0"/>
              </a:defRPr>
            </a:lvl1pPr>
          </a:lstStyle>
          <a:p>
            <a:fld id="{21DD148F-2774-EA45-8C22-2C39149188FB}" type="datetime1">
              <a:rPr lang="en-US" smtClean="0"/>
              <a:pPr/>
              <a:t>8/12/25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625061DB-7406-41C8-A121-52D8D4484FD1}" type="slidenum">
              <a:rPr lang="en-US" smtClean="0"/>
              <a:pPr/>
              <a:t>‹#›</a:t>
            </a:fld>
            <a:endParaRPr lang="en-US" dirty="0"/>
          </a:p>
        </p:txBody>
      </p:sp>
    </p:spTree>
    <p:extLst>
      <p:ext uri="{BB962C8B-B14F-4D97-AF65-F5344CB8AC3E}">
        <p14:creationId xmlns:p14="http://schemas.microsoft.com/office/powerpoint/2010/main" val="28477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3486150" y="2512370"/>
            <a:ext cx="7353300" cy="1874103"/>
          </a:xfrm>
          <a:prstGeom prst="rect">
            <a:avLst/>
          </a:prstGeom>
          <a:noFill/>
        </p:spPr>
        <p:txBody>
          <a:bodyPr wrap="square" rtlCol="0">
            <a:spAutoFit/>
          </a:bodyPr>
          <a:lstStyle/>
          <a:p>
            <a:pPr algn="l">
              <a:lnSpc>
                <a:spcPct val="80000"/>
              </a:lnSpc>
            </a:pPr>
            <a:r>
              <a:rPr lang="en-US" sz="6000" dirty="0">
                <a:latin typeface="+mj-lt"/>
              </a:rPr>
              <a:t>Do not use layouts after this slide.</a:t>
            </a:r>
            <a:br>
              <a:rPr lang="en-US" sz="6000" dirty="0">
                <a:latin typeface="+mj-lt"/>
              </a:rPr>
            </a:br>
            <a:r>
              <a:rPr lang="en-US" sz="2000" dirty="0">
                <a:latin typeface="+mj-lt"/>
              </a:rPr>
              <a:t>They are not part of the official template.</a:t>
            </a:r>
            <a:endParaRPr lang="en-US" sz="60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380999" y="6337300"/>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mazon Ember Display" panose="020F0603020204020204" pitchFamily="34" charset="0"/>
            </a:endParaRPr>
          </a:p>
        </p:txBody>
      </p:sp>
      <p:sp>
        <p:nvSpPr>
          <p:cNvPr id="5" name="Rectangle 4">
            <a:extLst>
              <a:ext uri="{FF2B5EF4-FFF2-40B4-BE49-F238E27FC236}">
                <a16:creationId xmlns:a16="http://schemas.microsoft.com/office/drawing/2014/main" id="{F4A252AA-410C-4410-AE45-9D483892FCD8}"/>
              </a:ext>
            </a:extLst>
          </p:cNvPr>
          <p:cNvSpPr/>
          <p:nvPr userDrawn="1"/>
        </p:nvSpPr>
        <p:spPr>
          <a:xfrm>
            <a:off x="380999" y="163722"/>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mazon Ember Display" panose="020F0603020204020204" pitchFamily="34" charset="0"/>
            </a:endParaRPr>
          </a:p>
        </p:txBody>
      </p:sp>
    </p:spTree>
    <p:extLst>
      <p:ext uri="{BB962C8B-B14F-4D97-AF65-F5344CB8AC3E}">
        <p14:creationId xmlns:p14="http://schemas.microsoft.com/office/powerpoint/2010/main" val="15990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60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ide 1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593843-4CBC-A712-CB2B-B4F878BE34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1B6776E-568F-A5A4-981B-E30628F872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77246" y="3418321"/>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436683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332014"/>
            <a:ext cx="6477002" cy="230832"/>
          </a:xfrm>
        </p:spPr>
        <p:txBody>
          <a:bodyPr wrap="square"/>
          <a:lstStyle>
            <a:lvl1pPr marL="0" indent="0">
              <a:spcAft>
                <a:spcPts val="0"/>
              </a:spcAft>
              <a:buNone/>
              <a:defRPr sz="1000" b="0" i="0" cap="all" spc="3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311644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1C">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3828A-79F8-15CD-9D21-FB44B77FD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3CAD519-9A88-CC6D-C64F-32781DE12863}"/>
              </a:ext>
            </a:extLst>
          </p:cNvPr>
          <p:cNvSpPr>
            <a:spLocks noGrp="1"/>
          </p:cNvSpPr>
          <p:nvPr>
            <p:ph type="subTitle" idx="1" hasCustomPrompt="1"/>
          </p:nvPr>
        </p:nvSpPr>
        <p:spPr>
          <a:xfrm>
            <a:off x="609598" y="436683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5" name="Text Placeholder 9">
            <a:extLst>
              <a:ext uri="{FF2B5EF4-FFF2-40B4-BE49-F238E27FC236}">
                <a16:creationId xmlns:a16="http://schemas.microsoft.com/office/drawing/2014/main" id="{AECD1BDB-3933-70D1-D0B1-585F679690F4}"/>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6" name="Text Placeholder 7">
            <a:extLst>
              <a:ext uri="{FF2B5EF4-FFF2-40B4-BE49-F238E27FC236}">
                <a16:creationId xmlns:a16="http://schemas.microsoft.com/office/drawing/2014/main" id="{49BD2DDE-9CEA-E55B-45AC-E81DC0520AEE}"/>
              </a:ext>
            </a:extLst>
          </p:cNvPr>
          <p:cNvSpPr>
            <a:spLocks noGrp="1"/>
          </p:cNvSpPr>
          <p:nvPr>
            <p:ph type="body" sz="quarter" idx="10" hasCustomPrompt="1"/>
          </p:nvPr>
        </p:nvSpPr>
        <p:spPr>
          <a:xfrm>
            <a:off x="609598" y="332014"/>
            <a:ext cx="6477002" cy="230832"/>
          </a:xfrm>
        </p:spPr>
        <p:txBody>
          <a:bodyPr wrap="square"/>
          <a:lstStyle>
            <a:lvl1pPr marL="0" indent="0">
              <a:spcAft>
                <a:spcPts val="0"/>
              </a:spcAft>
              <a:buNone/>
              <a:defRPr sz="1000" b="0" i="0" cap="all" spc="3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7" name="Text Placeholder 11">
            <a:extLst>
              <a:ext uri="{FF2B5EF4-FFF2-40B4-BE49-F238E27FC236}">
                <a16:creationId xmlns:a16="http://schemas.microsoft.com/office/drawing/2014/main" id="{6F4339BC-5512-257D-D251-96C726B3928B}"/>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2A8E9AEE-EE0A-4511-286D-B7E92DB33387}"/>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2" name="Title 1">
            <a:extLst>
              <a:ext uri="{FF2B5EF4-FFF2-40B4-BE49-F238E27FC236}">
                <a16:creationId xmlns:a16="http://schemas.microsoft.com/office/drawing/2014/main" id="{4C69315F-6BED-09F1-C555-D62EBCC2C2CC}"/>
              </a:ext>
            </a:extLst>
          </p:cNvPr>
          <p:cNvSpPr>
            <a:spLocks noGrp="1"/>
          </p:cNvSpPr>
          <p:nvPr>
            <p:ph type="ctrTitle" hasCustomPrompt="1"/>
          </p:nvPr>
        </p:nvSpPr>
        <p:spPr>
          <a:xfrm>
            <a:off x="477246" y="3418321"/>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pic>
        <p:nvPicPr>
          <p:cNvPr id="11" name="Picture 10">
            <a:extLst>
              <a:ext uri="{FF2B5EF4-FFF2-40B4-BE49-F238E27FC236}">
                <a16:creationId xmlns:a16="http://schemas.microsoft.com/office/drawing/2014/main" id="{FA0E7CF6-AEC8-B8B6-2040-09A0612489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Tree>
    <p:extLst>
      <p:ext uri="{BB962C8B-B14F-4D97-AF65-F5344CB8AC3E}">
        <p14:creationId xmlns:p14="http://schemas.microsoft.com/office/powerpoint/2010/main" val="100852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1B">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B1A274-34CE-9318-18E9-83796CAE5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8CD09BF-BE98-954E-8C83-FD00798ACA28}"/>
              </a:ext>
            </a:extLst>
          </p:cNvPr>
          <p:cNvSpPr>
            <a:spLocks noGrp="1"/>
          </p:cNvSpPr>
          <p:nvPr>
            <p:ph type="subTitle" idx="1" hasCustomPrompt="1"/>
          </p:nvPr>
        </p:nvSpPr>
        <p:spPr>
          <a:xfrm>
            <a:off x="609598" y="436683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5" name="Text Placeholder 9">
            <a:extLst>
              <a:ext uri="{FF2B5EF4-FFF2-40B4-BE49-F238E27FC236}">
                <a16:creationId xmlns:a16="http://schemas.microsoft.com/office/drawing/2014/main" id="{AAF119F6-59CF-C06E-9DEE-68747AC5B537}"/>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6" name="Text Placeholder 7">
            <a:extLst>
              <a:ext uri="{FF2B5EF4-FFF2-40B4-BE49-F238E27FC236}">
                <a16:creationId xmlns:a16="http://schemas.microsoft.com/office/drawing/2014/main" id="{19378773-656B-3414-4689-741C92BE3E06}"/>
              </a:ext>
            </a:extLst>
          </p:cNvPr>
          <p:cNvSpPr>
            <a:spLocks noGrp="1"/>
          </p:cNvSpPr>
          <p:nvPr>
            <p:ph type="body" sz="quarter" idx="10" hasCustomPrompt="1"/>
          </p:nvPr>
        </p:nvSpPr>
        <p:spPr>
          <a:xfrm>
            <a:off x="609598" y="332014"/>
            <a:ext cx="6477002" cy="230832"/>
          </a:xfrm>
        </p:spPr>
        <p:txBody>
          <a:bodyPr wrap="square"/>
          <a:lstStyle>
            <a:lvl1pPr marL="0" indent="0">
              <a:spcAft>
                <a:spcPts val="0"/>
              </a:spcAft>
              <a:buNone/>
              <a:defRPr sz="1000" b="0" i="0" cap="all" spc="3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7" name="Text Placeholder 11">
            <a:extLst>
              <a:ext uri="{FF2B5EF4-FFF2-40B4-BE49-F238E27FC236}">
                <a16:creationId xmlns:a16="http://schemas.microsoft.com/office/drawing/2014/main" id="{3C5437D4-D83E-F7AB-7C05-4D16F6D780CF}"/>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18671D03-03D2-3246-0292-3278FC46E9BD}"/>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2" name="Title 1">
            <a:extLst>
              <a:ext uri="{FF2B5EF4-FFF2-40B4-BE49-F238E27FC236}">
                <a16:creationId xmlns:a16="http://schemas.microsoft.com/office/drawing/2014/main" id="{062C415C-2EF2-186A-04FA-1B6BE61C4101}"/>
              </a:ext>
            </a:extLst>
          </p:cNvPr>
          <p:cNvSpPr>
            <a:spLocks noGrp="1"/>
          </p:cNvSpPr>
          <p:nvPr>
            <p:ph type="ctrTitle" hasCustomPrompt="1"/>
          </p:nvPr>
        </p:nvSpPr>
        <p:spPr>
          <a:xfrm>
            <a:off x="477246" y="3418321"/>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pic>
        <p:nvPicPr>
          <p:cNvPr id="11" name="Picture 10">
            <a:extLst>
              <a:ext uri="{FF2B5EF4-FFF2-40B4-BE49-F238E27FC236}">
                <a16:creationId xmlns:a16="http://schemas.microsoft.com/office/drawing/2014/main" id="{47D75C48-1113-B98D-B01C-9CF253E8BB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Tree>
    <p:extLst>
      <p:ext uri="{BB962C8B-B14F-4D97-AF65-F5344CB8AC3E}">
        <p14:creationId xmlns:p14="http://schemas.microsoft.com/office/powerpoint/2010/main" val="298635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5CAEF-E4CF-4B92-233A-7553242F6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
        <p:nvSpPr>
          <p:cNvPr id="3" name="Subtitle 2">
            <a:extLst>
              <a:ext uri="{FF2B5EF4-FFF2-40B4-BE49-F238E27FC236}">
                <a16:creationId xmlns:a16="http://schemas.microsoft.com/office/drawing/2014/main" id="{60F04AFD-CEAF-D96A-9FBC-950044545866}"/>
              </a:ext>
            </a:extLst>
          </p:cNvPr>
          <p:cNvSpPr>
            <a:spLocks noGrp="1"/>
          </p:cNvSpPr>
          <p:nvPr>
            <p:ph type="subTitle" idx="1" hasCustomPrompt="1"/>
          </p:nvPr>
        </p:nvSpPr>
        <p:spPr>
          <a:xfrm>
            <a:off x="609598" y="1918337"/>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5" name="Text Placeholder 9">
            <a:extLst>
              <a:ext uri="{FF2B5EF4-FFF2-40B4-BE49-F238E27FC236}">
                <a16:creationId xmlns:a16="http://schemas.microsoft.com/office/drawing/2014/main" id="{0187CBED-F3F8-A0AE-DBEA-EEEA1D2E7660}"/>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21" name="Rounded Rectangle 20">
            <a:extLst>
              <a:ext uri="{FF2B5EF4-FFF2-40B4-BE49-F238E27FC236}">
                <a16:creationId xmlns:a16="http://schemas.microsoft.com/office/drawing/2014/main" id="{55857500-2C8E-9211-5B61-DC83BC3450CB}"/>
              </a:ext>
            </a:extLst>
          </p:cNvPr>
          <p:cNvSpPr/>
          <p:nvPr userDrawn="1"/>
        </p:nvSpPr>
        <p:spPr>
          <a:xfrm>
            <a:off x="609598" y="304800"/>
            <a:ext cx="2993681" cy="288951"/>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6" name="Text Placeholder 7">
            <a:extLst>
              <a:ext uri="{FF2B5EF4-FFF2-40B4-BE49-F238E27FC236}">
                <a16:creationId xmlns:a16="http://schemas.microsoft.com/office/drawing/2014/main" id="{17F887A3-28C2-6DE9-5807-21C410AB73B1}"/>
              </a:ext>
            </a:extLst>
          </p:cNvPr>
          <p:cNvSpPr>
            <a:spLocks noGrp="1"/>
          </p:cNvSpPr>
          <p:nvPr>
            <p:ph type="body" sz="quarter" idx="10"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7" name="Text Placeholder 11">
            <a:extLst>
              <a:ext uri="{FF2B5EF4-FFF2-40B4-BE49-F238E27FC236}">
                <a16:creationId xmlns:a16="http://schemas.microsoft.com/office/drawing/2014/main" id="{BBFEBE6D-8293-FD48-7C86-4989B458ECE3}"/>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0F412FE6-3787-9446-924A-F202645A1CFC}"/>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22" name="TextBox 21">
            <a:extLst>
              <a:ext uri="{FF2B5EF4-FFF2-40B4-BE49-F238E27FC236}">
                <a16:creationId xmlns:a16="http://schemas.microsoft.com/office/drawing/2014/main" id="{19ABE821-C29F-8323-0B26-4C07043DC762}"/>
              </a:ext>
            </a:extLst>
          </p:cNvPr>
          <p:cNvSpPr txBox="1"/>
          <p:nvPr userDrawn="1"/>
        </p:nvSpPr>
        <p:spPr>
          <a:xfrm>
            <a:off x="-135802" y="2471596"/>
            <a:ext cx="65" cy="369332"/>
          </a:xfrm>
          <a:prstGeom prst="rect">
            <a:avLst/>
          </a:prstGeom>
          <a:noFill/>
        </p:spPr>
        <p:txBody>
          <a:bodyPr wrap="none" lIns="0" rIns="0" rtlCol="0">
            <a:spAutoFit/>
          </a:bodyPr>
          <a:lstStyle/>
          <a:p>
            <a:pPr algn="l"/>
            <a:endParaRPr lang="en-US" b="0" i="0" dirty="0" err="1">
              <a:latin typeface="Amazon Ember Display" panose="020F0603020204020204" pitchFamily="34" charset="0"/>
            </a:endParaRPr>
          </a:p>
        </p:txBody>
      </p:sp>
      <p:sp>
        <p:nvSpPr>
          <p:cNvPr id="23" name="Title 1">
            <a:extLst>
              <a:ext uri="{FF2B5EF4-FFF2-40B4-BE49-F238E27FC236}">
                <a16:creationId xmlns:a16="http://schemas.microsoft.com/office/drawing/2014/main" id="{10165371-E8F4-C898-9295-C3E433A3EF22}"/>
              </a:ext>
            </a:extLst>
          </p:cNvPr>
          <p:cNvSpPr>
            <a:spLocks noGrp="1"/>
          </p:cNvSpPr>
          <p:nvPr>
            <p:ph type="ctrTitle" hasCustomPrompt="1"/>
          </p:nvPr>
        </p:nvSpPr>
        <p:spPr>
          <a:xfrm>
            <a:off x="489278" y="928262"/>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pic>
        <p:nvPicPr>
          <p:cNvPr id="10" name="Picture 9">
            <a:extLst>
              <a:ext uri="{FF2B5EF4-FFF2-40B4-BE49-F238E27FC236}">
                <a16:creationId xmlns:a16="http://schemas.microsoft.com/office/drawing/2014/main" id="{1D45EB7E-B60E-0A55-8AB4-0421DDF33C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05455" y="5759695"/>
            <a:ext cx="740228" cy="442870"/>
          </a:xfrm>
          <a:prstGeom prst="rect">
            <a:avLst/>
          </a:prstGeom>
        </p:spPr>
      </p:pic>
    </p:spTree>
    <p:extLst>
      <p:ext uri="{BB962C8B-B14F-4D97-AF65-F5344CB8AC3E}">
        <p14:creationId xmlns:p14="http://schemas.microsoft.com/office/powerpoint/2010/main" val="2068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2B">
    <p:spTree>
      <p:nvGrpSpPr>
        <p:cNvPr id="1" name=""/>
        <p:cNvGrpSpPr/>
        <p:nvPr/>
      </p:nvGrpSpPr>
      <p:grpSpPr>
        <a:xfrm>
          <a:off x="0" y="0"/>
          <a:ext cx="0" cy="0"/>
          <a:chOff x="0" y="0"/>
          <a:chExt cx="0" cy="0"/>
        </a:xfrm>
      </p:grpSpPr>
      <p:sp>
        <p:nvSpPr>
          <p:cNvPr id="25" name="Text Placeholder 7">
            <a:extLst>
              <a:ext uri="{FF2B5EF4-FFF2-40B4-BE49-F238E27FC236}">
                <a16:creationId xmlns:a16="http://schemas.microsoft.com/office/drawing/2014/main" id="{C8E54E3F-3CBC-43DF-D0B7-3007697064A8}"/>
              </a:ext>
            </a:extLst>
          </p:cNvPr>
          <p:cNvSpPr>
            <a:spLocks noGrp="1"/>
          </p:cNvSpPr>
          <p:nvPr>
            <p:ph type="body" sz="quarter" idx="10"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2" name="Picture 1">
            <a:extLst>
              <a:ext uri="{FF2B5EF4-FFF2-40B4-BE49-F238E27FC236}">
                <a16:creationId xmlns:a16="http://schemas.microsoft.com/office/drawing/2014/main" id="{BE5BDDB8-98EE-F01A-753C-07B65A3249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E80812B7-8A92-F272-875E-0D757C691E8E}"/>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defRPr>
            </a:lvl1pPr>
          </a:lstStyle>
          <a:p>
            <a:pPr lvl="0"/>
            <a:r>
              <a:rPr lang="en-US" dirty="0"/>
              <a:t>Speaker name (pronouns)</a:t>
            </a:r>
          </a:p>
        </p:txBody>
      </p:sp>
      <p:sp>
        <p:nvSpPr>
          <p:cNvPr id="7" name="Text Placeholder 11">
            <a:extLst>
              <a:ext uri="{FF2B5EF4-FFF2-40B4-BE49-F238E27FC236}">
                <a16:creationId xmlns:a16="http://schemas.microsoft.com/office/drawing/2014/main" id="{9404D9CE-381D-295C-A64E-88C5D0C0A61D}"/>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ECF72D21-07F0-8A31-A886-8180F34B788F}"/>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20" name="Picture 19">
            <a:extLst>
              <a:ext uri="{FF2B5EF4-FFF2-40B4-BE49-F238E27FC236}">
                <a16:creationId xmlns:a16="http://schemas.microsoft.com/office/drawing/2014/main" id="{9AF3C931-F34B-7961-BC75-B4572B02FF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7228" y="5740417"/>
            <a:ext cx="783771" cy="469881"/>
          </a:xfrm>
          <a:prstGeom prst="rect">
            <a:avLst/>
          </a:prstGeom>
        </p:spPr>
      </p:pic>
      <p:sp>
        <p:nvSpPr>
          <p:cNvPr id="24" name="Rounded Rectangle 23">
            <a:extLst>
              <a:ext uri="{FF2B5EF4-FFF2-40B4-BE49-F238E27FC236}">
                <a16:creationId xmlns:a16="http://schemas.microsoft.com/office/drawing/2014/main" id="{22F49425-7DA0-E6A1-AFFB-06CE3587D57C}"/>
              </a:ext>
            </a:extLst>
          </p:cNvPr>
          <p:cNvSpPr/>
          <p:nvPr userDrawn="1"/>
        </p:nvSpPr>
        <p:spPr>
          <a:xfrm>
            <a:off x="609598" y="304800"/>
            <a:ext cx="2993681" cy="2889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26" name="Subtitle 2">
            <a:extLst>
              <a:ext uri="{FF2B5EF4-FFF2-40B4-BE49-F238E27FC236}">
                <a16:creationId xmlns:a16="http://schemas.microsoft.com/office/drawing/2014/main" id="{7EDB5F6C-924F-E4E4-8B18-2197BA4C3F5E}"/>
              </a:ext>
            </a:extLst>
          </p:cNvPr>
          <p:cNvSpPr>
            <a:spLocks noGrp="1"/>
          </p:cNvSpPr>
          <p:nvPr>
            <p:ph type="subTitle" idx="1" hasCustomPrompt="1"/>
          </p:nvPr>
        </p:nvSpPr>
        <p:spPr>
          <a:xfrm>
            <a:off x="609598" y="1918337"/>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3" name="Text Placeholder 7">
            <a:extLst>
              <a:ext uri="{FF2B5EF4-FFF2-40B4-BE49-F238E27FC236}">
                <a16:creationId xmlns:a16="http://schemas.microsoft.com/office/drawing/2014/main" id="{111574D8-2193-6E96-F970-CA48F920463D}"/>
              </a:ext>
            </a:extLst>
          </p:cNvPr>
          <p:cNvSpPr>
            <a:spLocks noGrp="1"/>
          </p:cNvSpPr>
          <p:nvPr>
            <p:ph type="body" sz="quarter" idx="13"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4" name="Title 1">
            <a:extLst>
              <a:ext uri="{FF2B5EF4-FFF2-40B4-BE49-F238E27FC236}">
                <a16:creationId xmlns:a16="http://schemas.microsoft.com/office/drawing/2014/main" id="{CF67C28C-2194-7DE3-C4ED-8EF747692F60}"/>
              </a:ext>
            </a:extLst>
          </p:cNvPr>
          <p:cNvSpPr>
            <a:spLocks noGrp="1"/>
          </p:cNvSpPr>
          <p:nvPr>
            <p:ph type="ctrTitle" hasCustomPrompt="1"/>
          </p:nvPr>
        </p:nvSpPr>
        <p:spPr>
          <a:xfrm>
            <a:off x="489278" y="928262"/>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Tree>
    <p:extLst>
      <p:ext uri="{BB962C8B-B14F-4D97-AF65-F5344CB8AC3E}">
        <p14:creationId xmlns:p14="http://schemas.microsoft.com/office/powerpoint/2010/main" val="92952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46A2E1-DADB-E7FA-8523-F125A4AEE4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E80812B7-8A92-F272-875E-0D757C691E8E}"/>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7" name="Text Placeholder 11">
            <a:extLst>
              <a:ext uri="{FF2B5EF4-FFF2-40B4-BE49-F238E27FC236}">
                <a16:creationId xmlns:a16="http://schemas.microsoft.com/office/drawing/2014/main" id="{9404D9CE-381D-295C-A64E-88C5D0C0A61D}"/>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ECF72D21-07F0-8A31-A886-8180F34B788F}"/>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24" name="Rounded Rectangle 23">
            <a:extLst>
              <a:ext uri="{FF2B5EF4-FFF2-40B4-BE49-F238E27FC236}">
                <a16:creationId xmlns:a16="http://schemas.microsoft.com/office/drawing/2014/main" id="{22F49425-7DA0-E6A1-AFFB-06CE3587D57C}"/>
              </a:ext>
            </a:extLst>
          </p:cNvPr>
          <p:cNvSpPr/>
          <p:nvPr userDrawn="1"/>
        </p:nvSpPr>
        <p:spPr>
          <a:xfrm>
            <a:off x="609598" y="304800"/>
            <a:ext cx="2993681" cy="288951"/>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25" name="Text Placeholder 7">
            <a:extLst>
              <a:ext uri="{FF2B5EF4-FFF2-40B4-BE49-F238E27FC236}">
                <a16:creationId xmlns:a16="http://schemas.microsoft.com/office/drawing/2014/main" id="{C8E54E3F-3CBC-43DF-D0B7-3007697064A8}"/>
              </a:ext>
            </a:extLst>
          </p:cNvPr>
          <p:cNvSpPr>
            <a:spLocks noGrp="1"/>
          </p:cNvSpPr>
          <p:nvPr>
            <p:ph type="body" sz="quarter" idx="10"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26" name="Subtitle 2">
            <a:extLst>
              <a:ext uri="{FF2B5EF4-FFF2-40B4-BE49-F238E27FC236}">
                <a16:creationId xmlns:a16="http://schemas.microsoft.com/office/drawing/2014/main" id="{7EDB5F6C-924F-E4E4-8B18-2197BA4C3F5E}"/>
              </a:ext>
            </a:extLst>
          </p:cNvPr>
          <p:cNvSpPr>
            <a:spLocks noGrp="1"/>
          </p:cNvSpPr>
          <p:nvPr>
            <p:ph type="subTitle" idx="1" hasCustomPrompt="1"/>
          </p:nvPr>
        </p:nvSpPr>
        <p:spPr>
          <a:xfrm>
            <a:off x="609598" y="1918337"/>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2" name="Title 1">
            <a:extLst>
              <a:ext uri="{FF2B5EF4-FFF2-40B4-BE49-F238E27FC236}">
                <a16:creationId xmlns:a16="http://schemas.microsoft.com/office/drawing/2014/main" id="{26F28616-0D97-9CAF-203B-33E2A2B5C1D1}"/>
              </a:ext>
            </a:extLst>
          </p:cNvPr>
          <p:cNvSpPr>
            <a:spLocks noGrp="1"/>
          </p:cNvSpPr>
          <p:nvPr>
            <p:ph type="ctrTitle" hasCustomPrompt="1"/>
          </p:nvPr>
        </p:nvSpPr>
        <p:spPr>
          <a:xfrm>
            <a:off x="489278" y="928262"/>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pic>
        <p:nvPicPr>
          <p:cNvPr id="9" name="Picture 8">
            <a:extLst>
              <a:ext uri="{FF2B5EF4-FFF2-40B4-BE49-F238E27FC236}">
                <a16:creationId xmlns:a16="http://schemas.microsoft.com/office/drawing/2014/main" id="{B6139FD2-9628-8192-7052-B005333F7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05455" y="5759695"/>
            <a:ext cx="740228" cy="442870"/>
          </a:xfrm>
          <a:prstGeom prst="rect">
            <a:avLst/>
          </a:prstGeom>
        </p:spPr>
      </p:pic>
    </p:spTree>
    <p:extLst>
      <p:ext uri="{BB962C8B-B14F-4D97-AF65-F5344CB8AC3E}">
        <p14:creationId xmlns:p14="http://schemas.microsoft.com/office/powerpoint/2010/main" val="28189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2B">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178C6C-A11A-B7DA-DE97-C5EF3DA242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ext Placeholder 7">
            <a:extLst>
              <a:ext uri="{FF2B5EF4-FFF2-40B4-BE49-F238E27FC236}">
                <a16:creationId xmlns:a16="http://schemas.microsoft.com/office/drawing/2014/main" id="{C8E54E3F-3CBC-43DF-D0B7-3007697064A8}"/>
              </a:ext>
            </a:extLst>
          </p:cNvPr>
          <p:cNvSpPr>
            <a:spLocks noGrp="1"/>
          </p:cNvSpPr>
          <p:nvPr>
            <p:ph type="body" sz="quarter" idx="10"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5" name="Text Placeholder 9">
            <a:extLst>
              <a:ext uri="{FF2B5EF4-FFF2-40B4-BE49-F238E27FC236}">
                <a16:creationId xmlns:a16="http://schemas.microsoft.com/office/drawing/2014/main" id="{E80812B7-8A92-F272-875E-0D757C691E8E}"/>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7" name="Text Placeholder 11">
            <a:extLst>
              <a:ext uri="{FF2B5EF4-FFF2-40B4-BE49-F238E27FC236}">
                <a16:creationId xmlns:a16="http://schemas.microsoft.com/office/drawing/2014/main" id="{9404D9CE-381D-295C-A64E-88C5D0C0A61D}"/>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ECF72D21-07F0-8A31-A886-8180F34B788F}"/>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24" name="Rounded Rectangle 23">
            <a:extLst>
              <a:ext uri="{FF2B5EF4-FFF2-40B4-BE49-F238E27FC236}">
                <a16:creationId xmlns:a16="http://schemas.microsoft.com/office/drawing/2014/main" id="{22F49425-7DA0-E6A1-AFFB-06CE3587D57C}"/>
              </a:ext>
            </a:extLst>
          </p:cNvPr>
          <p:cNvSpPr/>
          <p:nvPr userDrawn="1"/>
        </p:nvSpPr>
        <p:spPr>
          <a:xfrm>
            <a:off x="609598" y="304800"/>
            <a:ext cx="2993681" cy="288951"/>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26" name="Subtitle 2">
            <a:extLst>
              <a:ext uri="{FF2B5EF4-FFF2-40B4-BE49-F238E27FC236}">
                <a16:creationId xmlns:a16="http://schemas.microsoft.com/office/drawing/2014/main" id="{7EDB5F6C-924F-E4E4-8B18-2197BA4C3F5E}"/>
              </a:ext>
            </a:extLst>
          </p:cNvPr>
          <p:cNvSpPr>
            <a:spLocks noGrp="1"/>
          </p:cNvSpPr>
          <p:nvPr>
            <p:ph type="subTitle" idx="1" hasCustomPrompt="1"/>
          </p:nvPr>
        </p:nvSpPr>
        <p:spPr>
          <a:xfrm>
            <a:off x="609598" y="1918337"/>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3" name="Text Placeholder 7">
            <a:extLst>
              <a:ext uri="{FF2B5EF4-FFF2-40B4-BE49-F238E27FC236}">
                <a16:creationId xmlns:a16="http://schemas.microsoft.com/office/drawing/2014/main" id="{111574D8-2193-6E96-F970-CA48F920463D}"/>
              </a:ext>
            </a:extLst>
          </p:cNvPr>
          <p:cNvSpPr>
            <a:spLocks noGrp="1"/>
          </p:cNvSpPr>
          <p:nvPr>
            <p:ph type="body" sz="quarter" idx="13"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4" name="Title 1">
            <a:extLst>
              <a:ext uri="{FF2B5EF4-FFF2-40B4-BE49-F238E27FC236}">
                <a16:creationId xmlns:a16="http://schemas.microsoft.com/office/drawing/2014/main" id="{CF67C28C-2194-7DE3-C4ED-8EF747692F60}"/>
              </a:ext>
            </a:extLst>
          </p:cNvPr>
          <p:cNvSpPr>
            <a:spLocks noGrp="1"/>
          </p:cNvSpPr>
          <p:nvPr>
            <p:ph type="ctrTitle" hasCustomPrompt="1"/>
          </p:nvPr>
        </p:nvSpPr>
        <p:spPr>
          <a:xfrm>
            <a:off x="489278" y="928262"/>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pic>
        <p:nvPicPr>
          <p:cNvPr id="13" name="Picture 12">
            <a:extLst>
              <a:ext uri="{FF2B5EF4-FFF2-40B4-BE49-F238E27FC236}">
                <a16:creationId xmlns:a16="http://schemas.microsoft.com/office/drawing/2014/main" id="{EFD3426E-C2E7-51F1-EBF9-5831816B57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05455" y="5759695"/>
            <a:ext cx="740228" cy="442870"/>
          </a:xfrm>
          <a:prstGeom prst="rect">
            <a:avLst/>
          </a:prstGeom>
        </p:spPr>
      </p:pic>
    </p:spTree>
    <p:extLst>
      <p:ext uri="{BB962C8B-B14F-4D97-AF65-F5344CB8AC3E}">
        <p14:creationId xmlns:p14="http://schemas.microsoft.com/office/powerpoint/2010/main" val="21094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361C3B-4A14-5F26-5768-6B75326001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525376"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3549690"/>
          </a:xfrm>
        </p:spPr>
        <p:txBody>
          <a:bodyPr/>
          <a:lstStyle>
            <a:lvl1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6736434-7E81-994B-854B-1BF33F160A0D}" type="datetime1">
              <a:rPr lang="en-US" smtClean="0"/>
              <a:pPr/>
              <a:t>8/12/25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29358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7E4742-39F0-4C44-00E8-B91F451C1F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3549690"/>
          </a:xfrm>
        </p:spPr>
        <p:txBody>
          <a:bodyPr/>
          <a:lstStyle>
            <a:lvl1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6736434-7E81-994B-854B-1BF33F160A0D}" type="datetime1">
              <a:rPr lang="en-US" smtClean="0"/>
              <a:pPr/>
              <a:t>8/12/25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2" name="Title 1">
            <a:extLst>
              <a:ext uri="{FF2B5EF4-FFF2-40B4-BE49-F238E27FC236}">
                <a16:creationId xmlns:a16="http://schemas.microsoft.com/office/drawing/2014/main" id="{E9F3380B-4C2C-4CFA-5735-2689C62E6B51}"/>
              </a:ext>
            </a:extLst>
          </p:cNvPr>
          <p:cNvSpPr>
            <a:spLocks noGrp="1"/>
          </p:cNvSpPr>
          <p:nvPr>
            <p:ph type="title" hasCustomPrompt="1"/>
          </p:nvPr>
        </p:nvSpPr>
        <p:spPr>
          <a:xfrm>
            <a:off x="525376"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Agenda layout</a:t>
            </a:r>
          </a:p>
        </p:txBody>
      </p:sp>
    </p:spTree>
    <p:extLst>
      <p:ext uri="{BB962C8B-B14F-4D97-AF65-F5344CB8AC3E}">
        <p14:creationId xmlns:p14="http://schemas.microsoft.com/office/powerpoint/2010/main" val="19813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932EFD-B8A1-B84B-48C9-1BE2EB4AF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3549690"/>
          </a:xfrm>
        </p:spPr>
        <p:txBody>
          <a:bodyPr/>
          <a:lstStyle>
            <a:lvl1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6736434-7E81-994B-854B-1BF33F160A0D}" type="datetime1">
              <a:rPr lang="en-US" smtClean="0"/>
              <a:pPr/>
              <a:t>8/12/25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2" name="Title 1">
            <a:extLst>
              <a:ext uri="{FF2B5EF4-FFF2-40B4-BE49-F238E27FC236}">
                <a16:creationId xmlns:a16="http://schemas.microsoft.com/office/drawing/2014/main" id="{ADD7451C-3F29-6F6D-F332-22252720A08E}"/>
              </a:ext>
            </a:extLst>
          </p:cNvPr>
          <p:cNvSpPr>
            <a:spLocks noGrp="1"/>
          </p:cNvSpPr>
          <p:nvPr>
            <p:ph type="title" hasCustomPrompt="1"/>
          </p:nvPr>
        </p:nvSpPr>
        <p:spPr>
          <a:xfrm>
            <a:off x="525376"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Agenda layout</a:t>
            </a:r>
          </a:p>
        </p:txBody>
      </p:sp>
    </p:spTree>
    <p:extLst>
      <p:ext uri="{BB962C8B-B14F-4D97-AF65-F5344CB8AC3E}">
        <p14:creationId xmlns:p14="http://schemas.microsoft.com/office/powerpoint/2010/main" val="331738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lvl1pPr>
              <a:defRPr b="0" i="0">
                <a:latin typeface="Amazon Ember Display" panose="020F0603020204020204" pitchFamily="34" charset="0"/>
              </a:defRPr>
            </a:lvl1pPr>
          </a:lstStyle>
          <a:p>
            <a:fld id="{9600D62F-E191-C046-B6EA-E79BE99AA24A}" type="datetime1">
              <a:rPr lang="en-US" smtClean="0"/>
              <a:pPr/>
              <a:t>8/12/25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214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Gradien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A1DB3-21D8-7727-05ED-700D044617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 with gradient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lvl1pPr>
              <a:defRPr b="0" i="0">
                <a:latin typeface="Amazon Ember Display" panose="020F0603020204020204" pitchFamily="34" charset="0"/>
              </a:defRPr>
            </a:lvl1pPr>
          </a:lstStyle>
          <a:p>
            <a:fld id="{393093C1-DE68-B74B-A980-4E3BCEBC269D}" type="datetime1">
              <a:rPr lang="en-US" smtClean="0"/>
              <a:pPr/>
              <a:t>8/12/25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
        <p:nvSpPr>
          <p:cNvPr id="5" name="TextBox 4">
            <a:extLst>
              <a:ext uri="{FF2B5EF4-FFF2-40B4-BE49-F238E27FC236}">
                <a16:creationId xmlns:a16="http://schemas.microsoft.com/office/drawing/2014/main" id="{DDDBE47E-DAA2-53AD-A19F-7E10713DCC3B}"/>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146523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Gradien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C98E-29D0-7549-A4E6-151AFAD547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 with gradient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lvl1pPr>
              <a:defRPr b="0" i="0">
                <a:latin typeface="Amazon Ember Display" panose="020F0603020204020204" pitchFamily="34" charset="0"/>
              </a:defRPr>
            </a:lvl1pPr>
          </a:lstStyle>
          <a:p>
            <a:fld id="{393093C1-DE68-B74B-A980-4E3BCEBC269D}" type="datetime1">
              <a:rPr lang="en-US" smtClean="0"/>
              <a:pPr/>
              <a:t>8/12/25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
        <p:nvSpPr>
          <p:cNvPr id="5" name="TextBox 4">
            <a:extLst>
              <a:ext uri="{FF2B5EF4-FFF2-40B4-BE49-F238E27FC236}">
                <a16:creationId xmlns:a16="http://schemas.microsoft.com/office/drawing/2014/main" id="{12237F78-6104-4004-2FA4-4DC0815B72C9}"/>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58284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Gradi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42795-04B8-8DCD-975B-E72373E3A3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 with gradient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lvl1pPr>
              <a:defRPr b="0" i="0">
                <a:latin typeface="Amazon Ember Display" panose="020F0603020204020204" pitchFamily="34" charset="0"/>
              </a:defRPr>
            </a:lvl1pPr>
          </a:lstStyle>
          <a:p>
            <a:fld id="{393093C1-DE68-B74B-A980-4E3BCEBC269D}" type="datetime1">
              <a:rPr lang="en-US" smtClean="0"/>
              <a:pPr/>
              <a:t>8/12/25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756"/>
          </a:xfrm>
          <a:prstGeom prst="rect">
            <a:avLst/>
          </a:prstGeom>
        </p:spPr>
      </p:pic>
      <p:sp>
        <p:nvSpPr>
          <p:cNvPr id="5" name="TextBox 4">
            <a:extLst>
              <a:ext uri="{FF2B5EF4-FFF2-40B4-BE49-F238E27FC236}">
                <a16:creationId xmlns:a16="http://schemas.microsoft.com/office/drawing/2014/main" id="{B9D7D0A3-F064-9569-A6C6-9EFB587B0B1C}"/>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41659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341632"/>
          </a:xfrm>
        </p:spPr>
        <p:txBody>
          <a:bodyPr/>
          <a:lstStyle>
            <a:lvl1pPr marL="0" indent="0">
              <a:buNone/>
              <a:defRPr sz="1800" b="0" i="0" cap="none" spc="0" baseline="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lvl1pPr>
              <a:defRPr b="0" i="0">
                <a:latin typeface="Amazon Ember Display" panose="020F0603020204020204" pitchFamily="34" charset="0"/>
              </a:defRPr>
            </a:lvl1pPr>
          </a:lstStyle>
          <a:p>
            <a:fld id="{31D3B374-854B-EF47-9B56-0018B9F83111}" type="datetime1">
              <a:rPr lang="en-US" smtClean="0"/>
              <a:pPr/>
              <a:t>8/12/25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2250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F1B3F-5EAF-BF4D-EAC3-027F3AE85E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525376"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3293209"/>
          </a:xfrm>
        </p:spPr>
        <p:txBody>
          <a:bodyPr/>
          <a:lstStyle>
            <a:lvl1pPr marL="0" indent="0">
              <a:spcAft>
                <a:spcPts val="3000"/>
              </a:spcAft>
              <a:buNone/>
              <a:defRPr sz="2400" b="0" i="0">
                <a:latin typeface="Amazon Ember Display" panose="020F0603020204020204" pitchFamily="34" charset="0"/>
              </a:defRPr>
            </a:lvl1pPr>
            <a:lvl2pPr marL="0" indent="0">
              <a:spcAft>
                <a:spcPts val="3000"/>
              </a:spcAft>
              <a:buNone/>
              <a:defRPr sz="2400" b="0" i="0">
                <a:latin typeface="Amazon Ember Display" panose="020F0603020204020204" pitchFamily="34" charset="0"/>
              </a:defRPr>
            </a:lvl2pPr>
            <a:lvl3pPr marL="0" indent="0">
              <a:spcAft>
                <a:spcPts val="3000"/>
              </a:spcAft>
              <a:buNone/>
              <a:defRPr sz="2400" b="0" i="0">
                <a:latin typeface="Amazon Ember Display" panose="020F0603020204020204" pitchFamily="34" charset="0"/>
              </a:defRPr>
            </a:lvl3pPr>
            <a:lvl4pPr marL="0" indent="0">
              <a:spcAft>
                <a:spcPts val="3000"/>
              </a:spcAft>
              <a:buNone/>
              <a:defRPr sz="2400" b="0" i="0">
                <a:latin typeface="Amazon Ember Display" panose="020F0603020204020204" pitchFamily="34" charset="0"/>
              </a:defRPr>
            </a:lvl4pPr>
            <a:lvl5pPr marL="0" indent="0">
              <a:spcAft>
                <a:spcPts val="3000"/>
              </a:spcAft>
              <a:buNone/>
              <a:defRPr sz="2400" b="0" i="0">
                <a:latin typeface="Amazon Ember Display" panose="020F06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6736434-7E81-994B-854B-1BF33F160A0D}" type="datetime1">
              <a:rPr lang="en-US" smtClean="0"/>
              <a:pPr/>
              <a:t>8/12/25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706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lvl1pPr>
              <a:defRPr b="0" i="0">
                <a:latin typeface="Amazon Ember Display" panose="020F0603020204020204" pitchFamily="34" charset="0"/>
              </a:defRPr>
            </a:lvl1pPr>
          </a:lstStyle>
          <a:p>
            <a:fld id="{238B2222-37A4-5449-B1D9-9B13ADA59E84}" type="datetime1">
              <a:rPr lang="en-US" smtClean="0"/>
              <a:pPr/>
              <a:t>8/12/25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32298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2767937"/>
          </a:xfrm>
        </p:spPr>
        <p:txBody>
          <a:bodyPr/>
          <a:lstStyle>
            <a:lvl1pPr marL="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lvl1pPr>
              <a:defRPr b="0" i="0">
                <a:latin typeface="Amazon Ember Display" panose="020F0603020204020204" pitchFamily="34" charset="0"/>
              </a:defRPr>
            </a:lvl1pPr>
          </a:lstStyle>
          <a:p>
            <a:fld id="{B9026E32-37D5-A446-8A01-9B6BBEB5E690}" type="datetime1">
              <a:rPr lang="en-US" smtClean="0"/>
              <a:pPr/>
              <a:t>8/12/25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5108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1844608"/>
          </a:xfrm>
        </p:spPr>
        <p:txBody>
          <a:bodyPr/>
          <a:lstStyle>
            <a:lvl1pPr marL="457200" indent="-4572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57300" indent="-3429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lvl1pPr>
              <a:defRPr b="0" i="0">
                <a:latin typeface="Amazon Ember Display" panose="020F0603020204020204" pitchFamily="34" charset="0"/>
              </a:defRPr>
            </a:lvl1pPr>
          </a:lstStyle>
          <a:p>
            <a:fld id="{F68F78D1-9721-044C-B65C-A6FC97994CEC}" type="datetime1">
              <a:rPr lang="en-US" smtClean="0"/>
              <a:pPr/>
              <a:t>8/12/25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57881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2767937"/>
          </a:xfrm>
        </p:spPr>
        <p:txBody>
          <a:bodyPr/>
          <a:lstStyle>
            <a:lvl1pPr marL="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341632"/>
          </a:xfrm>
        </p:spPr>
        <p:txBody>
          <a:bodyPr/>
          <a:lstStyle>
            <a:lvl1pPr marL="0" indent="0">
              <a:buNone/>
              <a:defRPr lang="en-US" sz="1800" b="0" i="0" kern="1200" cap="none" spc="0" baseline="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Enter subtitle</a:t>
            </a:r>
          </a:p>
        </p:txBody>
      </p:sp>
      <p:sp>
        <p:nvSpPr>
          <p:cNvPr id="4" name="Date Placeholder 3">
            <a:extLst>
              <a:ext uri="{FF2B5EF4-FFF2-40B4-BE49-F238E27FC236}">
                <a16:creationId xmlns:a16="http://schemas.microsoft.com/office/drawing/2014/main" id="{876D2500-AAFD-4464-92DE-45442731C6FD}"/>
              </a:ext>
            </a:extLst>
          </p:cNvPr>
          <p:cNvSpPr>
            <a:spLocks noGrp="1"/>
          </p:cNvSpPr>
          <p:nvPr>
            <p:ph type="dt" sz="half" idx="11"/>
          </p:nvPr>
        </p:nvSpPr>
        <p:spPr/>
        <p:txBody>
          <a:bodyPr/>
          <a:lstStyle>
            <a:lvl1pPr>
              <a:defRPr b="0" i="0">
                <a:latin typeface="Amazon Ember Display" panose="020F0603020204020204" pitchFamily="34" charset="0"/>
              </a:defRPr>
            </a:lvl1pPr>
          </a:lstStyle>
          <a:p>
            <a:fld id="{C4422CFE-CB70-E144-AF43-F0FCE393742F}" type="datetime1">
              <a:rPr lang="en-US" smtClean="0"/>
              <a:pPr/>
              <a:t>8/12/25</a:t>
            </a:fld>
            <a:endParaRPr lang="en-US" dirty="0"/>
          </a:p>
        </p:txBody>
      </p:sp>
      <p:sp>
        <p:nvSpPr>
          <p:cNvPr id="6" name="Footer Placeholder 5">
            <a:extLst>
              <a:ext uri="{FF2B5EF4-FFF2-40B4-BE49-F238E27FC236}">
                <a16:creationId xmlns:a16="http://schemas.microsoft.com/office/drawing/2014/main" id="{77A7C935-E20D-482F-89A5-4255E88216F0}"/>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0E19C1A1-91E5-46D2-97FB-94E48C63B96F}"/>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810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1844608"/>
          </a:xfrm>
        </p:spPr>
        <p:txBody>
          <a:bodyPr/>
          <a:lstStyle>
            <a:lvl1pP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341632"/>
          </a:xfrm>
        </p:spPr>
        <p:txBody>
          <a:bodyPr/>
          <a:lstStyle>
            <a:lvl1pPr marL="0" indent="0">
              <a:buNone/>
              <a:defRPr lang="en-US" sz="1800" b="0" i="0" kern="1200" cap="none" spc="0" baseline="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lvl1pPr>
              <a:defRPr b="0" i="0">
                <a:latin typeface="Amazon Ember Display" panose="020F0603020204020204" pitchFamily="34" charset="0"/>
              </a:defRPr>
            </a:lvl1pPr>
          </a:lstStyle>
          <a:p>
            <a:fld id="{F4FC2D43-256D-6645-BCF9-A844B8D70195}" type="datetime1">
              <a:rPr lang="en-US" smtClean="0"/>
              <a:pPr/>
              <a:t>8/12/25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1701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3484E-63E1-C65B-B9E9-64BEBDE8D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5334000" cy="978729"/>
          </a:xfrm>
          <a:prstGeom prst="rect">
            <a:avLst/>
          </a:prstGeom>
        </p:spPr>
        <p:txBody>
          <a:bodyPr>
            <a:noAutofit/>
          </a:bodyPr>
          <a:lstStyle>
            <a:lvl1pPr>
              <a:defRPr sz="3600" b="0" i="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1540935"/>
          </a:xfrm>
        </p:spPr>
        <p:txBody>
          <a:bodyPr/>
          <a:lstStyle>
            <a:lvl1pPr marL="0" indent="0">
              <a:spcAft>
                <a:spcPts val="1800"/>
              </a:spcAft>
              <a:buNone/>
              <a:defRPr sz="2400" b="0" i="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8C0C526-AA41-9246-8D2F-123642CF358A}" type="datetime1">
              <a:rPr lang="en-US" smtClean="0"/>
              <a:pPr/>
              <a:t>8/12/25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9" name="TextBox 8">
            <a:extLst>
              <a:ext uri="{FF2B5EF4-FFF2-40B4-BE49-F238E27FC236}">
                <a16:creationId xmlns:a16="http://schemas.microsoft.com/office/drawing/2014/main" id="{72F72762-FFD8-44A0-D0C3-72BB36D53F86}"/>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bg1"/>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5928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6996DA-5BE5-07A1-3E6B-5009A6B7A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5334000" cy="978729"/>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1540935"/>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8C0C526-AA41-9246-8D2F-123642CF358A}" type="datetime1">
              <a:rPr lang="en-US" smtClean="0"/>
              <a:pPr/>
              <a:t>8/12/25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5" name="TextBox 4">
            <a:extLst>
              <a:ext uri="{FF2B5EF4-FFF2-40B4-BE49-F238E27FC236}">
                <a16:creationId xmlns:a16="http://schemas.microsoft.com/office/drawing/2014/main" id="{6E4A259B-C4CE-849A-F79A-9E5DAF81688F}"/>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8" name="Picture 7">
            <a:extLst>
              <a:ext uri="{FF2B5EF4-FFF2-40B4-BE49-F238E27FC236}">
                <a16:creationId xmlns:a16="http://schemas.microsoft.com/office/drawing/2014/main" id="{01BD7AE4-AC04-819B-6BE0-5525488F82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spTree>
    <p:extLst>
      <p:ext uri="{BB962C8B-B14F-4D97-AF65-F5344CB8AC3E}">
        <p14:creationId xmlns:p14="http://schemas.microsoft.com/office/powerpoint/2010/main" val="55933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A003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A03B37-6F96-EEE5-6D3D-8FE6A854A474}"/>
              </a:ext>
            </a:extLst>
          </p:cNvPr>
          <p:cNvPicPr>
            <a:picLocks noChangeAspect="1"/>
          </p:cNvPicPr>
          <p:nvPr userDrawn="1"/>
        </p:nvPicPr>
        <p:blipFill>
          <a:blip r:embed="rId2">
            <a:extLst>
              <a:ext uri="{28A0092B-C50C-407E-A947-70E740481C1C}">
                <a14:useLocalDpi xmlns:a14="http://schemas.microsoft.com/office/drawing/2010/main" val="0"/>
              </a:ext>
            </a:extLst>
          </a:blip>
          <a:srcRect b="5055"/>
          <a:stretch/>
        </p:blipFill>
        <p:spPr>
          <a:xfrm>
            <a:off x="0" y="0"/>
            <a:ext cx="12192000" cy="6858000"/>
          </a:xfrm>
          <a:prstGeom prst="rect">
            <a:avLst/>
          </a:prstGeom>
        </p:spPr>
      </p:pic>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lvl1pPr>
              <a:defRPr b="0" i="0">
                <a:latin typeface="Amazon Ember Display" panose="020F0603020204020204" pitchFamily="34" charset="0"/>
              </a:defRPr>
            </a:lvl1pPr>
          </a:lstStyle>
          <a:p>
            <a:fld id="{C6CBC29B-2875-A847-90DD-93F5B9D216F5}" type="datetime1">
              <a:rPr lang="en-US" smtClean="0"/>
              <a:pPr/>
              <a:t>8/12/25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97703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lvl1pPr>
              <a:defRPr b="0" i="0">
                <a:latin typeface="Amazon Ember Display" panose="020F0603020204020204" pitchFamily="34" charset="0"/>
              </a:defRPr>
            </a:lvl1pPr>
          </a:lstStyle>
          <a:p>
            <a:fld id="{C6CBC29B-2875-A847-90DD-93F5B9D216F5}" type="datetime1">
              <a:rPr lang="en-US" smtClean="0"/>
              <a:pPr/>
              <a:t>8/12/25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824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lvl1pPr>
              <a:defRPr b="0" i="0">
                <a:latin typeface="Amazon Ember Display" panose="020F0603020204020204" pitchFamily="34" charset="0"/>
              </a:defRPr>
            </a:lvl1pPr>
          </a:lstStyle>
          <a:p>
            <a:fld id="{D467C09E-9944-944E-A974-7D6AA4E02B83}" type="datetime1">
              <a:rPr lang="en-US" smtClean="0"/>
              <a:pPr/>
              <a:t>8/12/25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164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356ED-54C0-AD03-2028-FEFC88C137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3293209"/>
          </a:xfrm>
        </p:spPr>
        <p:txBody>
          <a:bodyPr/>
          <a:lstStyle>
            <a:lvl1pPr marL="0" indent="0">
              <a:spcAft>
                <a:spcPts val="3000"/>
              </a:spcAft>
              <a:buNone/>
              <a:defRPr sz="2400" b="0" i="0">
                <a:latin typeface="Amazon Ember Display" panose="020F0603020204020204" pitchFamily="34" charset="0"/>
              </a:defRPr>
            </a:lvl1pPr>
            <a:lvl2pPr marL="0" indent="0">
              <a:spcAft>
                <a:spcPts val="3000"/>
              </a:spcAft>
              <a:buNone/>
              <a:defRPr sz="2400" b="0" i="0">
                <a:latin typeface="Amazon Ember Display" panose="020F0603020204020204" pitchFamily="34" charset="0"/>
              </a:defRPr>
            </a:lvl2pPr>
            <a:lvl3pPr marL="0" indent="0">
              <a:spcAft>
                <a:spcPts val="3000"/>
              </a:spcAft>
              <a:buNone/>
              <a:defRPr sz="2400" b="0" i="0">
                <a:latin typeface="Amazon Ember Display" panose="020F0603020204020204" pitchFamily="34" charset="0"/>
              </a:defRPr>
            </a:lvl3pPr>
            <a:lvl4pPr marL="0" indent="0">
              <a:spcAft>
                <a:spcPts val="3000"/>
              </a:spcAft>
              <a:buNone/>
              <a:defRPr sz="2400" b="0" i="0">
                <a:latin typeface="Amazon Ember Display" panose="020F0603020204020204" pitchFamily="34" charset="0"/>
              </a:defRPr>
            </a:lvl4pPr>
            <a:lvl5pPr marL="0" indent="0">
              <a:spcAft>
                <a:spcPts val="3000"/>
              </a:spcAft>
              <a:buNone/>
              <a:defRPr sz="2400" b="0" i="0">
                <a:latin typeface="Amazon Ember Display" panose="020F06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6736434-7E81-994B-854B-1BF33F160A0D}" type="datetime1">
              <a:rPr lang="en-US" smtClean="0"/>
              <a:pPr/>
              <a:t>8/12/25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2" name="Title 1">
            <a:extLst>
              <a:ext uri="{FF2B5EF4-FFF2-40B4-BE49-F238E27FC236}">
                <a16:creationId xmlns:a16="http://schemas.microsoft.com/office/drawing/2014/main" id="{E9F3380B-4C2C-4CFA-5735-2689C62E6B51}"/>
              </a:ext>
            </a:extLst>
          </p:cNvPr>
          <p:cNvSpPr>
            <a:spLocks noGrp="1"/>
          </p:cNvSpPr>
          <p:nvPr>
            <p:ph type="title" hasCustomPrompt="1"/>
          </p:nvPr>
        </p:nvSpPr>
        <p:spPr>
          <a:xfrm>
            <a:off x="525376"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Agenda layout</a:t>
            </a:r>
          </a:p>
        </p:txBody>
      </p:sp>
    </p:spTree>
    <p:extLst>
      <p:ext uri="{BB962C8B-B14F-4D97-AF65-F5344CB8AC3E}">
        <p14:creationId xmlns:p14="http://schemas.microsoft.com/office/powerpoint/2010/main" val="107079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1134670"/>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1134670"/>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1134670"/>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lvl1pPr>
              <a:defRPr b="0" i="0">
                <a:latin typeface="Amazon Ember Display" panose="020F0603020204020204" pitchFamily="34" charset="0"/>
              </a:defRPr>
            </a:lvl1pPr>
          </a:lstStyle>
          <a:p>
            <a:fld id="{6F02E835-1245-C748-8E9F-651FE6B45587}" type="datetime1">
              <a:rPr lang="en-US" smtClean="0"/>
              <a:pPr/>
              <a:t>8/12/25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lvl1pPr>
              <a:defRPr b="0" i="0">
                <a:latin typeface="Amazon Ember Display" panose="020F0603020204020204" pitchFamily="34" charset="0"/>
              </a:defRPr>
            </a:lvl1p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83424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lvl1pPr>
              <a:defRPr b="0" i="0">
                <a:latin typeface="Amazon Ember Display" panose="020F0603020204020204" pitchFamily="34" charset="0"/>
              </a:defRPr>
            </a:lvl1pPr>
          </a:lstStyle>
          <a:p>
            <a:fld id="{F96E8718-D810-5D42-BBA7-DBDBA7B074E9}" type="datetime1">
              <a:rPr lang="en-US" smtClean="0"/>
              <a:pPr/>
              <a:t>8/12/25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lvl1pPr>
              <a:defRPr b="0" i="0">
                <a:latin typeface="Amazon Ember Display" panose="020F0603020204020204" pitchFamily="34" charset="0"/>
              </a:defRPr>
            </a:lvl1p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image</a:t>
            </a:r>
          </a:p>
        </p:txBody>
      </p:sp>
    </p:spTree>
    <p:extLst>
      <p:ext uri="{BB962C8B-B14F-4D97-AF65-F5344CB8AC3E}">
        <p14:creationId xmlns:p14="http://schemas.microsoft.com/office/powerpoint/2010/main" val="306045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lvl1pPr>
              <a:defRPr b="0" i="0">
                <a:latin typeface="Amazon Ember Display" panose="020F0603020204020204" pitchFamily="34" charset="0"/>
              </a:defRPr>
            </a:lvl1pPr>
          </a:lstStyle>
          <a:p>
            <a:fld id="{2B958DF5-F549-8B46-95E0-C2CB36033BB5}" type="datetime1">
              <a:rPr lang="en-US" smtClean="0"/>
              <a:pPr/>
              <a:t>8/12/25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lvl1pPr>
              <a:defRPr b="0" i="0">
                <a:latin typeface="Amazon Ember Display" panose="020F0603020204020204" pitchFamily="34" charset="0"/>
              </a:defRPr>
            </a:lvl1p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3443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539262" y="917577"/>
            <a:ext cx="10972800" cy="535531"/>
          </a:xfrm>
          <a:prstGeom prst="rect">
            <a:avLst/>
          </a:prstGeom>
        </p:spPr>
        <p:txBody>
          <a:bodyPr anchor="t" anchorCtr="0">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1"/>
            <a:ext cx="5372100" cy="4495798"/>
          </a:xfrm>
        </p:spPr>
        <p:txBody>
          <a:bodyPr>
            <a:noAutofit/>
          </a:bodyPr>
          <a:lstStyle>
            <a:lvl1pPr marL="0" indent="0">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lvl1pPr>
              <a:defRPr b="0" i="0">
                <a:latin typeface="Amazon Ember Display" panose="020F0603020204020204" pitchFamily="34" charset="0"/>
              </a:defRPr>
            </a:lvl1pPr>
          </a:lstStyle>
          <a:p>
            <a:fld id="{96301397-8FE7-FB4B-82EE-58C288712F6D}" type="datetime1">
              <a:rPr lang="en-US" smtClean="0"/>
              <a:pPr/>
              <a:t>8/12/25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847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picture</a:t>
            </a:r>
          </a:p>
        </p:txBody>
      </p:sp>
    </p:spTree>
    <p:extLst>
      <p:ext uri="{BB962C8B-B14F-4D97-AF65-F5344CB8AC3E}">
        <p14:creationId xmlns:p14="http://schemas.microsoft.com/office/powerpoint/2010/main" val="125697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lvl1pPr>
              <a:defRPr b="0" i="0">
                <a:latin typeface="Amazon Ember Display" panose="020F0603020204020204" pitchFamily="34" charset="0"/>
              </a:defRPr>
            </a:lvl1pPr>
          </a:lstStyle>
          <a:p>
            <a:fld id="{C3A8789C-A0D1-A74F-A15D-501FE221905E}" type="datetime1">
              <a:rPr lang="en-US" smtClean="0"/>
              <a:pPr/>
              <a:t>8/12/25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388408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2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lvl1pPr>
              <a:defRPr b="0" i="0">
                <a:latin typeface="Amazon Ember Display" panose="020F0603020204020204" pitchFamily="34" charset="0"/>
              </a:defRPr>
            </a:lvl1pPr>
          </a:lstStyle>
          <a:p>
            <a:fld id="{9C031CC3-E800-D94E-ACE2-59E99B1146F6}" type="datetime1">
              <a:rPr lang="en-US" smtClean="0"/>
              <a:pPr/>
              <a:t>8/12/25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46060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341632"/>
          </a:xfrm>
        </p:spPr>
        <p:txBody>
          <a:bodyPr/>
          <a:lstStyle>
            <a:lvl1pPr marL="0" indent="0">
              <a:buNone/>
              <a:defRPr lang="en-US" sz="1800" b="0" i="0" kern="1200" cap="none" spc="0" baseline="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lvl1pPr>
              <a:defRPr b="0" i="0">
                <a:latin typeface="Amazon Ember Display" panose="020F0603020204020204" pitchFamily="34" charset="0"/>
              </a:defRPr>
            </a:lvl1pPr>
          </a:lstStyle>
          <a:p>
            <a:fld id="{344B5C68-7AAF-714C-BA5C-79EE2A2BF521}" type="datetime1">
              <a:rPr lang="en-US" smtClean="0"/>
              <a:pPr/>
              <a:t>8/12/25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14955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341632"/>
          </a:xfrm>
        </p:spPr>
        <p:txBody>
          <a:bodyPr/>
          <a:lstStyle>
            <a:lvl1pPr marL="0" indent="0">
              <a:buNone/>
              <a:defRPr lang="en-US" sz="1800" b="0" i="0" kern="1200" cap="none" spc="0" baseline="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lvl1pPr>
              <a:defRPr b="0" i="0">
                <a:latin typeface="Amazon Ember Display" panose="020F0603020204020204" pitchFamily="34" charset="0"/>
              </a:defRPr>
            </a:lvl1pPr>
          </a:lstStyle>
          <a:p>
            <a:fld id="{122D055C-F955-814B-8E36-6633B2B2BF72}" type="datetime1">
              <a:rPr lang="en-US" smtClean="0"/>
              <a:pPr/>
              <a:t>8/12/25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44969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1763FF7-5605-71F8-6697-EB254219C7B0}"/>
              </a:ext>
            </a:extLst>
          </p:cNvPr>
          <p:cNvSpPr/>
          <p:nvPr userDrawn="1"/>
        </p:nvSpPr>
        <p:spPr>
          <a:xfrm>
            <a:off x="512957" y="501806"/>
            <a:ext cx="11240428" cy="5708494"/>
          </a:xfrm>
          <a:prstGeom prst="roundRect">
            <a:avLst>
              <a:gd name="adj" fmla="val 1532"/>
            </a:avLst>
          </a:prstGeom>
          <a:solidFill>
            <a:srgbClr val="1D262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pic>
        <p:nvPicPr>
          <p:cNvPr id="15" name="Picture 14">
            <a:extLst>
              <a:ext uri="{FF2B5EF4-FFF2-40B4-BE49-F238E27FC236}">
                <a16:creationId xmlns:a16="http://schemas.microsoft.com/office/drawing/2014/main" id="{39B32C00-084F-28C0-BB8F-C28174CF1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5928" y="1942480"/>
            <a:ext cx="398998" cy="338709"/>
          </a:xfrm>
          <a:prstGeom prst="rect">
            <a:avLst/>
          </a:prstGeom>
        </p:spPr>
      </p:pic>
      <p:sp>
        <p:nvSpPr>
          <p:cNvPr id="16" name="Title 1">
            <a:extLst>
              <a:ext uri="{FF2B5EF4-FFF2-40B4-BE49-F238E27FC236}">
                <a16:creationId xmlns:a16="http://schemas.microsoft.com/office/drawing/2014/main" id="{B57A2FB6-579C-8BDA-C03C-733FDD502CE2}"/>
              </a:ext>
            </a:extLst>
          </p:cNvPr>
          <p:cNvSpPr>
            <a:spLocks noGrp="1"/>
          </p:cNvSpPr>
          <p:nvPr>
            <p:ph type="title" hasCustomPrompt="1"/>
          </p:nvPr>
        </p:nvSpPr>
        <p:spPr>
          <a:xfrm>
            <a:off x="1540082" y="1975199"/>
            <a:ext cx="8067261" cy="1920526"/>
          </a:xfrm>
          <a:prstGeom prst="rect">
            <a:avLst/>
          </a:prstGeom>
        </p:spPr>
        <p:txBody>
          <a:bodyPr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Tree>
    <p:extLst>
      <p:ext uri="{BB962C8B-B14F-4D97-AF65-F5344CB8AC3E}">
        <p14:creationId xmlns:p14="http://schemas.microsoft.com/office/powerpoint/2010/main" val="10038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64" userDrawn="1">
          <p15:clr>
            <a:srgbClr val="FBAE40"/>
          </p15:clr>
        </p15:guide>
        <p15:guide id="2" orient="horz" pos="25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267722-074B-A21B-E711-8760B52945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3293209"/>
          </a:xfrm>
        </p:spPr>
        <p:txBody>
          <a:bodyPr/>
          <a:lstStyle>
            <a:lvl1pPr marL="0" indent="0">
              <a:spcAft>
                <a:spcPts val="3000"/>
              </a:spcAft>
              <a:buNone/>
              <a:defRPr sz="2400" b="0" i="0">
                <a:latin typeface="Amazon Ember Display" panose="020F0603020204020204" pitchFamily="34" charset="0"/>
              </a:defRPr>
            </a:lvl1pPr>
            <a:lvl2pPr marL="0" indent="0">
              <a:spcAft>
                <a:spcPts val="3000"/>
              </a:spcAft>
              <a:buNone/>
              <a:defRPr sz="2400" b="0" i="0">
                <a:latin typeface="Amazon Ember Display" panose="020F0603020204020204" pitchFamily="34" charset="0"/>
              </a:defRPr>
            </a:lvl2pPr>
            <a:lvl3pPr marL="0" indent="0">
              <a:spcAft>
                <a:spcPts val="3000"/>
              </a:spcAft>
              <a:buNone/>
              <a:defRPr sz="2400" b="0" i="0">
                <a:latin typeface="Amazon Ember Display" panose="020F0603020204020204" pitchFamily="34" charset="0"/>
              </a:defRPr>
            </a:lvl3pPr>
            <a:lvl4pPr marL="0" indent="0">
              <a:spcAft>
                <a:spcPts val="3000"/>
              </a:spcAft>
              <a:buNone/>
              <a:defRPr sz="2400" b="0" i="0">
                <a:latin typeface="Amazon Ember Display" panose="020F0603020204020204" pitchFamily="34" charset="0"/>
              </a:defRPr>
            </a:lvl4pPr>
            <a:lvl5pPr marL="0" indent="0">
              <a:spcAft>
                <a:spcPts val="3000"/>
              </a:spcAft>
              <a:buNone/>
              <a:defRPr sz="2400" b="0" i="0">
                <a:latin typeface="Amazon Ember Display" panose="020F06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6736434-7E81-994B-854B-1BF33F160A0D}" type="datetime1">
              <a:rPr lang="en-US" smtClean="0"/>
              <a:pPr/>
              <a:t>8/12/25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2" name="Title 1">
            <a:extLst>
              <a:ext uri="{FF2B5EF4-FFF2-40B4-BE49-F238E27FC236}">
                <a16:creationId xmlns:a16="http://schemas.microsoft.com/office/drawing/2014/main" id="{ADD7451C-3F29-6F6D-F332-22252720A08E}"/>
              </a:ext>
            </a:extLst>
          </p:cNvPr>
          <p:cNvSpPr>
            <a:spLocks noGrp="1"/>
          </p:cNvSpPr>
          <p:nvPr>
            <p:ph type="title" hasCustomPrompt="1"/>
          </p:nvPr>
        </p:nvSpPr>
        <p:spPr>
          <a:xfrm>
            <a:off x="525376"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Agenda layout</a:t>
            </a:r>
          </a:p>
        </p:txBody>
      </p:sp>
    </p:spTree>
    <p:extLst>
      <p:ext uri="{BB962C8B-B14F-4D97-AF65-F5344CB8AC3E}">
        <p14:creationId xmlns:p14="http://schemas.microsoft.com/office/powerpoint/2010/main" val="189305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Gradi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5C7669-14A6-5D54-857D-1FADC64750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6A9F35CF-0293-AD03-12BE-0AD2771A7530}"/>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4" name="Picture 13">
            <a:extLst>
              <a:ext uri="{FF2B5EF4-FFF2-40B4-BE49-F238E27FC236}">
                <a16:creationId xmlns:a16="http://schemas.microsoft.com/office/drawing/2014/main" id="{520B9D2A-5256-0C86-DBF9-819E149FDD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pic>
        <p:nvPicPr>
          <p:cNvPr id="13" name="Picture 12">
            <a:extLst>
              <a:ext uri="{FF2B5EF4-FFF2-40B4-BE49-F238E27FC236}">
                <a16:creationId xmlns:a16="http://schemas.microsoft.com/office/drawing/2014/main" id="{7F237FD4-93CF-BE6F-8A01-F39EF1E259E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5928" y="1942480"/>
            <a:ext cx="398997" cy="338709"/>
          </a:xfrm>
          <a:prstGeom prst="rect">
            <a:avLst/>
          </a:prstGeom>
        </p:spPr>
      </p:pic>
      <p:sp>
        <p:nvSpPr>
          <p:cNvPr id="17" name="Title 1">
            <a:extLst>
              <a:ext uri="{FF2B5EF4-FFF2-40B4-BE49-F238E27FC236}">
                <a16:creationId xmlns:a16="http://schemas.microsoft.com/office/drawing/2014/main" id="{74CEA261-0749-39A4-C724-57029DDE91BD}"/>
              </a:ext>
            </a:extLst>
          </p:cNvPr>
          <p:cNvSpPr>
            <a:spLocks noGrp="1"/>
          </p:cNvSpPr>
          <p:nvPr>
            <p:ph type="title" hasCustomPrompt="1"/>
          </p:nvPr>
        </p:nvSpPr>
        <p:spPr>
          <a:xfrm>
            <a:off x="1540082" y="1975199"/>
            <a:ext cx="8067261" cy="1920526"/>
          </a:xfrm>
          <a:prstGeom prst="rect">
            <a:avLst/>
          </a:prstGeom>
        </p:spPr>
        <p:txBody>
          <a:bodyPr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Tree>
    <p:extLst>
      <p:ext uri="{BB962C8B-B14F-4D97-AF65-F5344CB8AC3E}">
        <p14:creationId xmlns:p14="http://schemas.microsoft.com/office/powerpoint/2010/main" val="7172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Gradie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8D0445-6250-D8A7-DA99-8E3E6B193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1540082" y="1975199"/>
            <a:ext cx="8067261" cy="1920526"/>
          </a:xfrm>
          <a:prstGeom prst="rect">
            <a:avLst/>
          </a:prstGeom>
        </p:spPr>
        <p:txBody>
          <a:bodyPr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59FA2AE2-2071-6FBA-C0DF-DC91D9C45E81}"/>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4" name="Picture 13">
            <a:extLst>
              <a:ext uri="{FF2B5EF4-FFF2-40B4-BE49-F238E27FC236}">
                <a16:creationId xmlns:a16="http://schemas.microsoft.com/office/drawing/2014/main" id="{3216E5BB-D7F1-57B7-F47C-38FAC1D8C9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pic>
        <p:nvPicPr>
          <p:cNvPr id="6" name="Picture 5">
            <a:extLst>
              <a:ext uri="{FF2B5EF4-FFF2-40B4-BE49-F238E27FC236}">
                <a16:creationId xmlns:a16="http://schemas.microsoft.com/office/drawing/2014/main" id="{4ABE8694-CEBE-FC6B-2826-A3C160A8106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5928" y="1942480"/>
            <a:ext cx="398997" cy="338709"/>
          </a:xfrm>
          <a:prstGeom prst="rect">
            <a:avLst/>
          </a:prstGeom>
        </p:spPr>
      </p:pic>
    </p:spTree>
    <p:extLst>
      <p:ext uri="{BB962C8B-B14F-4D97-AF65-F5344CB8AC3E}">
        <p14:creationId xmlns:p14="http://schemas.microsoft.com/office/powerpoint/2010/main" val="288447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Gradient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3E4E87-E0BD-16D9-98F9-BB7B231C4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8/12/25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2F74E9CC-3075-EE68-DD01-BF810D0A2E59}"/>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6" name="Picture 15">
            <a:extLst>
              <a:ext uri="{FF2B5EF4-FFF2-40B4-BE49-F238E27FC236}">
                <a16:creationId xmlns:a16="http://schemas.microsoft.com/office/drawing/2014/main" id="{AC7AAD79-AAE6-EC0F-FBB1-3EC2FA0CE8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pic>
        <p:nvPicPr>
          <p:cNvPr id="10" name="Picture 9">
            <a:extLst>
              <a:ext uri="{FF2B5EF4-FFF2-40B4-BE49-F238E27FC236}">
                <a16:creationId xmlns:a16="http://schemas.microsoft.com/office/drawing/2014/main" id="{A52BD0C7-FA87-6543-491D-C8D901F52BA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5928" y="1942480"/>
            <a:ext cx="398998" cy="338709"/>
          </a:xfrm>
          <a:prstGeom prst="rect">
            <a:avLst/>
          </a:prstGeom>
        </p:spPr>
      </p:pic>
      <p:sp>
        <p:nvSpPr>
          <p:cNvPr id="13" name="Title 1">
            <a:extLst>
              <a:ext uri="{FF2B5EF4-FFF2-40B4-BE49-F238E27FC236}">
                <a16:creationId xmlns:a16="http://schemas.microsoft.com/office/drawing/2014/main" id="{41DB773A-50B4-2838-9D40-23B240064E7C}"/>
              </a:ext>
            </a:extLst>
          </p:cNvPr>
          <p:cNvSpPr>
            <a:spLocks noGrp="1"/>
          </p:cNvSpPr>
          <p:nvPr>
            <p:ph type="title" hasCustomPrompt="1"/>
          </p:nvPr>
        </p:nvSpPr>
        <p:spPr>
          <a:xfrm>
            <a:off x="1540082" y="1975199"/>
            <a:ext cx="8067261" cy="1920526"/>
          </a:xfrm>
          <a:prstGeom prst="rect">
            <a:avLst/>
          </a:prstGeom>
        </p:spPr>
        <p:txBody>
          <a:bodyPr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Tree>
    <p:extLst>
      <p:ext uri="{BB962C8B-B14F-4D97-AF65-F5344CB8AC3E}">
        <p14:creationId xmlns:p14="http://schemas.microsoft.com/office/powerpoint/2010/main" val="159224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54A48E-55BF-C7C1-29F2-A6FC94801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a:prstGeom prst="rect">
            <a:avLst/>
          </a:prstGeom>
        </p:spPr>
        <p:txBody>
          <a:bodyPr anchor="ctr" anchorCtr="0"/>
          <a:lstStyle>
            <a:lvl1pPr>
              <a:defRPr sz="48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lvl1pPr>
              <a:defRPr b="0" i="0">
                <a:latin typeface="Amazon Ember Display" panose="020F0603020204020204" pitchFamily="34" charset="0"/>
              </a:defRPr>
            </a:lvl1pPr>
          </a:lstStyle>
          <a:p>
            <a:fld id="{504A1AE1-7907-F24D-8677-0B8F5F67234B}" type="datetime1">
              <a:rPr lang="en-US" smtClean="0"/>
              <a:pPr/>
              <a:t>8/12/25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5" name="TextBox 4">
            <a:extLst>
              <a:ext uri="{FF2B5EF4-FFF2-40B4-BE49-F238E27FC236}">
                <a16:creationId xmlns:a16="http://schemas.microsoft.com/office/drawing/2014/main" id="{1BD8B1BE-F62C-9842-9FF0-A53695D03916}"/>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3" name="Picture 2">
            <a:extLst>
              <a:ext uri="{FF2B5EF4-FFF2-40B4-BE49-F238E27FC236}">
                <a16:creationId xmlns:a16="http://schemas.microsoft.com/office/drawing/2014/main" id="{37116990-AF13-5F3A-8ED1-EFBA643490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spTree>
    <p:extLst>
      <p:ext uri="{BB962C8B-B14F-4D97-AF65-F5344CB8AC3E}">
        <p14:creationId xmlns:p14="http://schemas.microsoft.com/office/powerpoint/2010/main" val="10718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046E6-CE12-7F6E-8811-7DF794DE7D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a:prstGeom prst="rect">
            <a:avLst/>
          </a:prstGeom>
        </p:spPr>
        <p:txBody>
          <a:bodyPr anchor="ctr" anchorCtr="0"/>
          <a:lstStyle>
            <a:lvl1pPr>
              <a:defRPr sz="48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lvl1pPr>
              <a:defRPr b="0" i="0">
                <a:latin typeface="Amazon Ember Display" panose="020F0603020204020204" pitchFamily="34" charset="0"/>
              </a:defRPr>
            </a:lvl1pPr>
          </a:lstStyle>
          <a:p>
            <a:fld id="{504A1AE1-7907-F24D-8677-0B8F5F67234B}" type="datetime1">
              <a:rPr lang="en-US" smtClean="0"/>
              <a:pPr/>
              <a:t>8/12/25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b="0" i="0">
                <a:solidFill>
                  <a:schemeClr val="tx1"/>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68CECC62-1D56-92A3-418D-0EC34FDA9B78}"/>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4" name="Picture 3">
            <a:extLst>
              <a:ext uri="{FF2B5EF4-FFF2-40B4-BE49-F238E27FC236}">
                <a16:creationId xmlns:a16="http://schemas.microsoft.com/office/drawing/2014/main" id="{A79B369C-4812-6B2A-CCF0-6346B4600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spTree>
    <p:extLst>
      <p:ext uri="{BB962C8B-B14F-4D97-AF65-F5344CB8AC3E}">
        <p14:creationId xmlns:p14="http://schemas.microsoft.com/office/powerpoint/2010/main" val="34901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5A327-DE22-15C5-BDAA-59E2DD0AB5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a:prstGeom prst="rect">
            <a:avLst/>
          </a:prstGeom>
        </p:spPr>
        <p:txBody>
          <a:bodyPr anchor="ctr" anchorCtr="0"/>
          <a:lstStyle>
            <a:lvl1pPr>
              <a:defRPr sz="48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lvl1pPr>
              <a:defRPr b="0" i="0">
                <a:latin typeface="Amazon Ember Display" panose="020F0603020204020204" pitchFamily="34" charset="0"/>
              </a:defRPr>
            </a:lvl1pPr>
          </a:lstStyle>
          <a:p>
            <a:fld id="{504A1AE1-7907-F24D-8677-0B8F5F67234B}" type="datetime1">
              <a:rPr lang="en-US" smtClean="0"/>
              <a:pPr/>
              <a:t>8/12/25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b="0" i="0">
                <a:solidFill>
                  <a:schemeClr val="tx1"/>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5" name="TextBox 4">
            <a:extLst>
              <a:ext uri="{FF2B5EF4-FFF2-40B4-BE49-F238E27FC236}">
                <a16:creationId xmlns:a16="http://schemas.microsoft.com/office/drawing/2014/main" id="{6F6FE5FF-6177-0943-300C-32D19148D86C}"/>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3" name="Picture 2">
            <a:extLst>
              <a:ext uri="{FF2B5EF4-FFF2-40B4-BE49-F238E27FC236}">
                <a16:creationId xmlns:a16="http://schemas.microsoft.com/office/drawing/2014/main" id="{8D45EC76-5973-D100-2A27-71BAEC1CC4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spTree>
    <p:extLst>
      <p:ext uri="{BB962C8B-B14F-4D97-AF65-F5344CB8AC3E}">
        <p14:creationId xmlns:p14="http://schemas.microsoft.com/office/powerpoint/2010/main" val="26550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1903085"/>
          </a:xfrm>
        </p:spPr>
        <p:txBody>
          <a:bodyPr/>
          <a:lstStyle>
            <a:lvl1pPr marL="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1pPr>
            <a:lvl2pPr marL="2286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2pPr>
            <a:lvl3pPr marL="4572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3pPr>
            <a:lvl4pPr marL="6858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4pPr>
            <a:lvl5pPr marL="9144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lvl1pPr>
              <a:defRPr b="0" i="0">
                <a:latin typeface="Amazon Ember Display" panose="020F0603020204020204" pitchFamily="34" charset="0"/>
              </a:defRPr>
            </a:lvl1pPr>
          </a:lstStyle>
          <a:p>
            <a:fld id="{14000039-AC38-8C4D-BBF6-A4179217D919}" type="datetime1">
              <a:rPr lang="en-US" smtClean="0"/>
              <a:pPr/>
              <a:t>8/12/25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4574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1903085"/>
          </a:xfrm>
        </p:spPr>
        <p:txBody>
          <a:bodyPr/>
          <a:lstStyle>
            <a:lvl1pPr marL="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1pPr>
            <a:lvl2pPr marL="2286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2pPr>
            <a:lvl3pPr marL="4572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3pPr>
            <a:lvl4pPr marL="6858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4pPr>
            <a:lvl5pPr marL="9144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1903085"/>
          </a:xfrm>
        </p:spPr>
        <p:txBody>
          <a:bodyPr/>
          <a:lstStyle>
            <a:lvl1pPr marL="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1pPr>
            <a:lvl2pPr marL="2286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2pPr>
            <a:lvl3pPr marL="4572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3pPr>
            <a:lvl4pPr marL="6858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4pPr>
            <a:lvl5pPr marL="914400" indent="0">
              <a:spcAft>
                <a:spcPts val="600"/>
              </a:spcAft>
              <a:buNone/>
              <a:defRPr sz="1800" b="0" i="0">
                <a:latin typeface="Amazon Ember Mono" panose="020B0509020204020204" pitchFamily="49" charset="0"/>
                <a:ea typeface="Amazon Ember Display" panose="020F0603020204020204" pitchFamily="34" charset="0"/>
                <a:cs typeface="Amazon Ember Display" panose="020F0603020204020204" pitchFamily="34"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lvl1pPr>
              <a:defRPr b="0" i="0">
                <a:latin typeface="Amazon Ember Display" panose="020F0603020204020204" pitchFamily="34" charset="0"/>
              </a:defRPr>
            </a:lvl1pPr>
          </a:lstStyle>
          <a:p>
            <a:fld id="{BA838F1F-E927-864D-8933-A87A9B46D340}" type="datetime1">
              <a:rPr lang="en-US" smtClean="0"/>
              <a:pPr/>
              <a:t>8/12/25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9619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a:prstGeom prst="rect">
            <a:avLst/>
          </a:prstGeom>
        </p:spPr>
        <p:txBody>
          <a:bodyPr/>
          <a:lstStyle>
            <a:lvl1pPr>
              <a:defRPr sz="2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lvl1pPr>
              <a:defRPr b="0" i="0">
                <a:latin typeface="Amazon Ember Display" panose="020F0603020204020204" pitchFamily="34" charset="0"/>
              </a:defRPr>
            </a:lvl1pPr>
          </a:lstStyle>
          <a:p>
            <a:fld id="{F5CD9E88-8D52-D44B-9301-05276D5B5248}" type="datetime1">
              <a:rPr lang="en-US" smtClean="0"/>
              <a:pPr/>
              <a:t>8/12/25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28875"/>
            <a:ext cx="6867525" cy="955666"/>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Q&amp;A</a:t>
            </a:r>
          </a:p>
        </p:txBody>
      </p:sp>
    </p:spTree>
    <p:extLst>
      <p:ext uri="{BB962C8B-B14F-4D97-AF65-F5344CB8AC3E}">
        <p14:creationId xmlns:p14="http://schemas.microsoft.com/office/powerpoint/2010/main" val="110540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a:prstGeom prst="rect">
            <a:avLst/>
          </a:prstGeom>
        </p:spPr>
        <p:txBody>
          <a:bodyPr anchor="ctr"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Video or demo divider: Enter “Video” or “Demo” here</a:t>
            </a:r>
          </a:p>
        </p:txBody>
      </p:sp>
    </p:spTree>
    <p:extLst>
      <p:ext uri="{BB962C8B-B14F-4D97-AF65-F5344CB8AC3E}">
        <p14:creationId xmlns:p14="http://schemas.microsoft.com/office/powerpoint/2010/main" val="270660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image" Target="../media/image13.png"/><Relationship Id="rId5" Type="http://schemas.openxmlformats.org/officeDocument/2006/relationships/slideLayout" Target="../slideLayouts/slideLayout6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theme" Target="../theme/theme2.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Amazon Ember Display" panose="020F0603020204020204" pitchFamily="34" charset="0"/>
              </a:defRPr>
            </a:lvl1pPr>
          </a:lstStyle>
          <a:p>
            <a:fld id="{3B1EF3D5-2436-9240-B6D0-2048A71FFF33}" type="datetime1">
              <a:rPr lang="en-US" smtClean="0"/>
              <a:pPr/>
              <a:t>8/12/25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13" name="TextBox 12">
            <a:extLst>
              <a:ext uri="{FF2B5EF4-FFF2-40B4-BE49-F238E27FC236}">
                <a16:creationId xmlns:a16="http://schemas.microsoft.com/office/drawing/2014/main" id="{123D8171-6606-4DC3-AA28-D2EE5F0EC812}"/>
              </a:ext>
            </a:extLst>
          </p:cNvPr>
          <p:cNvSpPr txBox="1"/>
          <p:nvPr userDrawn="1"/>
        </p:nvSpPr>
        <p:spPr>
          <a:xfrm>
            <a:off x="1141084" y="6389813"/>
            <a:ext cx="2637260"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a:t>
            </a:r>
          </a:p>
        </p:txBody>
      </p:sp>
      <p:pic>
        <p:nvPicPr>
          <p:cNvPr id="8" name="Picture 7">
            <a:extLst>
              <a:ext uri="{FF2B5EF4-FFF2-40B4-BE49-F238E27FC236}">
                <a16:creationId xmlns:a16="http://schemas.microsoft.com/office/drawing/2014/main" id="{467F50F9-4909-422B-A8DD-8362E9484737}"/>
              </a:ext>
            </a:extLst>
          </p:cNvPr>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595295" y="6338002"/>
            <a:ext cx="365760" cy="219048"/>
          </a:xfrm>
          <a:prstGeom prst="rect">
            <a:avLst/>
          </a:prstGeom>
        </p:spPr>
      </p:pic>
      <p:sp>
        <p:nvSpPr>
          <p:cNvPr id="20" name="Title Placeholder 19">
            <a:extLst>
              <a:ext uri="{FF2B5EF4-FFF2-40B4-BE49-F238E27FC236}">
                <a16:creationId xmlns:a16="http://schemas.microsoft.com/office/drawing/2014/main" id="{4797D856-648E-41D7-7250-C248B908D216}"/>
              </a:ext>
            </a:extLst>
          </p:cNvPr>
          <p:cNvSpPr>
            <a:spLocks noGrp="1"/>
          </p:cNvSpPr>
          <p:nvPr>
            <p:ph type="title"/>
          </p:nvPr>
        </p:nvSpPr>
        <p:spPr>
          <a:xfrm>
            <a:off x="609600" y="304800"/>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7114894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711" r:id="rId3"/>
    <p:sldLayoutId id="2147483713" r:id="rId4"/>
    <p:sldLayoutId id="2147483712" r:id="rId5"/>
    <p:sldLayoutId id="2147483731" r:id="rId6"/>
    <p:sldLayoutId id="2147483661" r:id="rId7"/>
    <p:sldLayoutId id="2147483723" r:id="rId8"/>
    <p:sldLayoutId id="2147483722" r:id="rId9"/>
    <p:sldLayoutId id="2147483654" r:id="rId10"/>
    <p:sldLayoutId id="2147483785" r:id="rId11"/>
    <p:sldLayoutId id="2147483725" r:id="rId12"/>
    <p:sldLayoutId id="2147483662" r:id="rId13"/>
    <p:sldLayoutId id="2147483724" r:id="rId14"/>
    <p:sldLayoutId id="2147483663" r:id="rId15"/>
    <p:sldLayoutId id="2147483655" r:id="rId16"/>
    <p:sldLayoutId id="2147483650" r:id="rId17"/>
    <p:sldLayoutId id="2147483786" r:id="rId18"/>
    <p:sldLayoutId id="2147483664" r:id="rId19"/>
    <p:sldLayoutId id="2147483666" r:id="rId20"/>
    <p:sldLayoutId id="2147483667" r:id="rId21"/>
    <p:sldLayoutId id="2147483665" r:id="rId22"/>
    <p:sldLayoutId id="2147483729" r:id="rId23"/>
    <p:sldLayoutId id="2147483668" r:id="rId24"/>
    <p:sldLayoutId id="2147483730" r:id="rId25"/>
    <p:sldLayoutId id="2147483653" r:id="rId26"/>
    <p:sldLayoutId id="2147483689" r:id="rId27"/>
    <p:sldLayoutId id="2147483691" r:id="rId28"/>
    <p:sldLayoutId id="2147483690" r:id="rId29"/>
    <p:sldLayoutId id="2147483657" r:id="rId30"/>
    <p:sldLayoutId id="2147483692" r:id="rId31"/>
    <p:sldLayoutId id="2147483693" r:id="rId32"/>
    <p:sldLayoutId id="2147483652" r:id="rId33"/>
    <p:sldLayoutId id="2147483669" r:id="rId34"/>
    <p:sldLayoutId id="2147483670" r:id="rId35"/>
    <p:sldLayoutId id="2147483673" r:id="rId36"/>
    <p:sldLayoutId id="2147483726" r:id="rId37"/>
    <p:sldLayoutId id="2147483728" r:id="rId38"/>
    <p:sldLayoutId id="2147483727" r:id="rId39"/>
    <p:sldLayoutId id="2147483717" r:id="rId40"/>
    <p:sldLayoutId id="2147483651" r:id="rId41"/>
    <p:sldLayoutId id="2147483716" r:id="rId42"/>
    <p:sldLayoutId id="2147483671" r:id="rId43"/>
    <p:sldLayoutId id="2147483672" r:id="rId44"/>
    <p:sldLayoutId id="2147483695" r:id="rId45"/>
    <p:sldLayoutId id="2147483674" r:id="rId46"/>
    <p:sldLayoutId id="2147483675" r:id="rId47"/>
    <p:sldLayoutId id="2147483656" r:id="rId48"/>
    <p:sldLayoutId id="2147483676" r:id="rId49"/>
    <p:sldLayoutId id="2147483721" r:id="rId50"/>
    <p:sldLayoutId id="2147483720" r:id="rId51"/>
    <p:sldLayoutId id="2147483707" r:id="rId52"/>
    <p:sldLayoutId id="2147483708" r:id="rId53"/>
    <p:sldLayoutId id="2147483678" r:id="rId54"/>
    <p:sldLayoutId id="2147483709"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i="0" kern="120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p:titleStyle>
    <p:bodyStyle>
      <a:lvl1pPr marL="457200" indent="-457200" algn="l" defTabSz="914400" rtl="0" eaLnBrk="1" latinLnBrk="0" hangingPunct="1">
        <a:lnSpc>
          <a:spcPct val="90000"/>
        </a:lnSpc>
        <a:spcBef>
          <a:spcPts val="0"/>
        </a:spcBef>
        <a:spcAft>
          <a:spcPts val="1200"/>
        </a:spcAft>
        <a:buSzPct val="90000"/>
        <a:buFont typeface="Arial" panose="020B0604020202020204" pitchFamily="34" charset="0"/>
        <a:buChar char="•"/>
        <a:defRPr sz="2800" b="0" i="0" kern="1200" baseline="0">
          <a:solidFill>
            <a:schemeClr val="tx2"/>
          </a:solidFill>
          <a:latin typeface="Amazon Ember Display" panose="020F0603020204020204" pitchFamily="34" charset="0"/>
          <a:ea typeface="+mn-ea"/>
          <a:cs typeface="+mn-cs"/>
        </a:defRPr>
      </a:lvl1pPr>
      <a:lvl2pPr marL="628650" indent="-342900" algn="l" defTabSz="914400" rtl="0" eaLnBrk="1" latinLnBrk="0" hangingPunct="1">
        <a:lnSpc>
          <a:spcPct val="90000"/>
        </a:lnSpc>
        <a:spcBef>
          <a:spcPts val="0"/>
        </a:spcBef>
        <a:spcAft>
          <a:spcPts val="1200"/>
        </a:spcAft>
        <a:buSzPct val="90000"/>
        <a:buFont typeface="Arial" panose="020B0604020202020204" pitchFamily="34" charset="0"/>
        <a:buChar char="•"/>
        <a:defRPr sz="2400" b="0" i="0" kern="1200" baseline="0">
          <a:solidFill>
            <a:schemeClr val="tx2"/>
          </a:solidFill>
          <a:latin typeface="Amazon Ember Display" panose="020F0603020204020204" pitchFamily="34" charset="0"/>
          <a:ea typeface="+mn-ea"/>
          <a:cs typeface="+mn-cs"/>
        </a:defRPr>
      </a:lvl2pPr>
      <a:lvl3pPr marL="971550" indent="-342900" algn="l" defTabSz="914400" rtl="0" eaLnBrk="1" latinLnBrk="0" hangingPunct="1">
        <a:lnSpc>
          <a:spcPct val="90000"/>
        </a:lnSpc>
        <a:spcBef>
          <a:spcPts val="0"/>
        </a:spcBef>
        <a:spcAft>
          <a:spcPts val="1200"/>
        </a:spcAft>
        <a:buFont typeface="Arial" panose="020B0604020202020204" pitchFamily="34" charset="0"/>
        <a:buChar char="•"/>
        <a:defRPr sz="2000" b="0" i="0" kern="1200" baseline="0">
          <a:solidFill>
            <a:schemeClr val="tx2"/>
          </a:solidFill>
          <a:latin typeface="Amazon Ember Display" panose="020F0603020204020204" pitchFamily="34" charset="0"/>
          <a:ea typeface="+mn-ea"/>
          <a:cs typeface="+mn-cs"/>
        </a:defRPr>
      </a:lvl3pPr>
      <a:lvl4pPr marL="1144588" indent="-285750" algn="l" defTabSz="914400" rtl="0" eaLnBrk="1" latinLnBrk="0" hangingPunct="1">
        <a:lnSpc>
          <a:spcPct val="90000"/>
        </a:lnSpc>
        <a:spcBef>
          <a:spcPts val="0"/>
        </a:spcBef>
        <a:spcAft>
          <a:spcPts val="1200"/>
        </a:spcAft>
        <a:buFont typeface="Arial" panose="020B0604020202020204" pitchFamily="34" charset="0"/>
        <a:buChar char="•"/>
        <a:defRPr sz="1800" b="0" i="0" kern="1200" baseline="0">
          <a:solidFill>
            <a:schemeClr val="tx2"/>
          </a:solidFill>
          <a:latin typeface="Amazon Ember Display" panose="020F0603020204020204" pitchFamily="34" charset="0"/>
          <a:ea typeface="+mn-ea"/>
          <a:cs typeface="+mn-cs"/>
        </a:defRPr>
      </a:lvl4pPr>
      <a:lvl5pPr marL="1316038" indent="-285750" algn="l" defTabSz="914400" rtl="0" eaLnBrk="1" latinLnBrk="0" hangingPunct="1">
        <a:lnSpc>
          <a:spcPct val="90000"/>
        </a:lnSpc>
        <a:spcBef>
          <a:spcPts val="0"/>
        </a:spcBef>
        <a:spcAft>
          <a:spcPts val="1200"/>
        </a:spcAft>
        <a:buFont typeface="Arial" panose="020B0604020202020204" pitchFamily="34" charset="0"/>
        <a:buChar char="•"/>
        <a:defRPr sz="1800" b="0" i="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192" userDrawn="1">
          <p15:clr>
            <a:srgbClr val="F26B43"/>
          </p15:clr>
        </p15:guide>
        <p15:guide id="4" orient="horz" pos="3912" userDrawn="1">
          <p15:clr>
            <a:srgbClr val="F26B43"/>
          </p15:clr>
        </p15:guide>
        <p15:guide id="5" orient="horz" pos="1080" userDrawn="1">
          <p15:clr>
            <a:srgbClr val="F26B43"/>
          </p15:clr>
        </p15:guide>
        <p15:guide id="6" orient="horz" pos="5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74A381-7875-51BF-E8F6-ADD8CD0BFC47}"/>
              </a:ext>
            </a:extLst>
          </p:cNvPr>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sp>
        <p:nvSpPr>
          <p:cNvPr id="7" name="Text Placeholder 2">
            <a:extLst>
              <a:ext uri="{FF2B5EF4-FFF2-40B4-BE49-F238E27FC236}">
                <a16:creationId xmlns:a16="http://schemas.microsoft.com/office/drawing/2014/main" id="{1B6ADCB0-6DD7-43B0-7350-0FCDAB6812CE}"/>
              </a:ext>
            </a:extLst>
          </p:cNvPr>
          <p:cNvSpPr>
            <a:spLocks noGrp="1"/>
          </p:cNvSpPr>
          <p:nvPr>
            <p:ph type="body" idx="1"/>
          </p:nvPr>
        </p:nvSpPr>
        <p:spPr>
          <a:xfrm>
            <a:off x="609600" y="1718983"/>
            <a:ext cx="10972800" cy="1844608"/>
          </a:xfrm>
          <a:prstGeom prst="rect">
            <a:avLst/>
          </a:prstGeom>
        </p:spPr>
        <p:txBody>
          <a:bodyPr vert="horz" wrap="square"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A6D05899-77E5-196B-EA14-086F9A5A5E55}"/>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Amazon Ember Display" panose="020F0603020204020204" pitchFamily="34" charset="0"/>
              </a:defRPr>
            </a:lvl1pPr>
          </a:lstStyle>
          <a:p>
            <a:fld id="{3B1EF3D5-2436-9240-B6D0-2048A71FFF33}" type="datetime1">
              <a:rPr lang="en-US" smtClean="0"/>
              <a:pPr/>
              <a:t>8/12/25</a:t>
            </a:fld>
            <a:endParaRPr lang="en-US" dirty="0"/>
          </a:p>
        </p:txBody>
      </p:sp>
      <p:sp>
        <p:nvSpPr>
          <p:cNvPr id="9" name="Footer Placeholder 4">
            <a:extLst>
              <a:ext uri="{FF2B5EF4-FFF2-40B4-BE49-F238E27FC236}">
                <a16:creationId xmlns:a16="http://schemas.microsoft.com/office/drawing/2014/main" id="{D22683EA-DD71-1EA1-728E-AE69D57D6485}"/>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Amazon Ember Display" panose="020F0603020204020204" pitchFamily="34" charset="0"/>
              </a:defRPr>
            </a:lvl1pPr>
          </a:lstStyle>
          <a:p>
            <a:endParaRPr lang="en-US" dirty="0"/>
          </a:p>
        </p:txBody>
      </p:sp>
      <p:sp>
        <p:nvSpPr>
          <p:cNvPr id="10" name="Slide Number Placeholder 5">
            <a:extLst>
              <a:ext uri="{FF2B5EF4-FFF2-40B4-BE49-F238E27FC236}">
                <a16:creationId xmlns:a16="http://schemas.microsoft.com/office/drawing/2014/main" id="{E9EBCBEF-599C-1ADB-12ED-CECFECA745CE}"/>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11" name="TextBox 10">
            <a:extLst>
              <a:ext uri="{FF2B5EF4-FFF2-40B4-BE49-F238E27FC236}">
                <a16:creationId xmlns:a16="http://schemas.microsoft.com/office/drawing/2014/main" id="{B433C312-F607-20F9-BC64-57A8B6A590DF}"/>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13" name="Title Placeholder 19">
            <a:extLst>
              <a:ext uri="{FF2B5EF4-FFF2-40B4-BE49-F238E27FC236}">
                <a16:creationId xmlns:a16="http://schemas.microsoft.com/office/drawing/2014/main" id="{6BA9B5C3-6371-84F6-B7DD-E715A774767A}"/>
              </a:ext>
            </a:extLst>
          </p:cNvPr>
          <p:cNvSpPr>
            <a:spLocks noGrp="1"/>
          </p:cNvSpPr>
          <p:nvPr>
            <p:ph type="title"/>
          </p:nvPr>
        </p:nvSpPr>
        <p:spPr>
          <a:xfrm>
            <a:off x="609600" y="30480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4" name="Slide Number Placeholder 5">
            <a:extLst>
              <a:ext uri="{FF2B5EF4-FFF2-40B4-BE49-F238E27FC236}">
                <a16:creationId xmlns:a16="http://schemas.microsoft.com/office/drawing/2014/main" id="{3F537074-EC04-07B4-5B9A-060DF4EDD805}"/>
              </a:ext>
            </a:extLst>
          </p:cNvPr>
          <p:cNvSpPr txBox="1">
            <a:spLocks/>
          </p:cNvSpPr>
          <p:nvPr userDrawn="1"/>
        </p:nvSpPr>
        <p:spPr>
          <a:xfrm>
            <a:off x="8929200" y="6289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B8DE2-A4E8-46E4-8BBF-D75455EFF32C}" type="slidenum">
              <a:rPr lang="en-US" b="0" i="0" smtClean="0">
                <a:latin typeface="Amazon Ember Display" panose="020F0603020204020204" pitchFamily="34" charset="0"/>
              </a:rPr>
              <a:pPr/>
              <a:t>‹#›</a:t>
            </a:fld>
            <a:endParaRPr lang="en-US" b="0" i="0" dirty="0">
              <a:latin typeface="Amazon Ember Display" panose="020F0603020204020204" pitchFamily="34" charset="0"/>
            </a:endParaRPr>
          </a:p>
        </p:txBody>
      </p:sp>
    </p:spTree>
    <p:extLst>
      <p:ext uri="{BB962C8B-B14F-4D97-AF65-F5344CB8AC3E}">
        <p14:creationId xmlns:p14="http://schemas.microsoft.com/office/powerpoint/2010/main" val="364748558"/>
      </p:ext>
    </p:extLst>
  </p:cSld>
  <p:clrMap bg1="dk1" tx1="lt1" bg2="dk2" tx2="lt2" accent1="accent1" accent2="accent2" accent3="accent3" accent4="accent4" accent5="accent5" accent6="accent6" hlink="hlink" folHlink="folHlink"/>
  <p:sldLayoutIdLst>
    <p:sldLayoutId id="2147483733" r:id="rId1"/>
    <p:sldLayoutId id="2147483735" r:id="rId2"/>
    <p:sldLayoutId id="2147483734"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Lst>
  <p:txStyles>
    <p:titleStyle>
      <a:lvl1pPr algn="l" defTabSz="914400" rtl="0" eaLnBrk="1" latinLnBrk="0" hangingPunct="1">
        <a:lnSpc>
          <a:spcPct val="90000"/>
        </a:lnSpc>
        <a:spcBef>
          <a:spcPct val="0"/>
        </a:spcBef>
        <a:buNone/>
        <a:defRPr sz="4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doi.org/10.6028/NIST.SP.800-108r1-upd1" TargetMode="External"/><Relationship Id="rId1" Type="http://schemas.openxmlformats.org/officeDocument/2006/relationships/slideLayout" Target="../slideLayouts/slideLayout18.xml"/><Relationship Id="rId4" Type="http://schemas.openxmlformats.org/officeDocument/2006/relationships/image" Target="../media/image67.emf"/></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0.emf"/><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72.emf"/></Relationships>
</file>

<file path=ppt/slides/_rels/slide1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github.com/C2SP/C2SP/blob/main/XAES-256-GCM.md"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C2SP/C2SP/blob/main/XAES-256-GCM.md"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BBC1B8-F49A-D043-88BC-0DEAB503685D}"/>
              </a:ext>
            </a:extLst>
          </p:cNvPr>
          <p:cNvSpPr>
            <a:spLocks noGrp="1"/>
          </p:cNvSpPr>
          <p:nvPr>
            <p:ph type="ctrTitle"/>
          </p:nvPr>
        </p:nvSpPr>
        <p:spPr>
          <a:xfrm>
            <a:off x="609597" y="1226687"/>
            <a:ext cx="6460999" cy="923330"/>
          </a:xfrm>
        </p:spPr>
        <p:txBody>
          <a:bodyPr>
            <a:noAutofit/>
          </a:bodyPr>
          <a:lstStyle/>
          <a:p>
            <a:r>
              <a:rPr lang="en-CA" sz="4800" dirty="0" err="1">
                <a:solidFill>
                  <a:srgbClr val="000000"/>
                </a:solidFill>
                <a:effectLst/>
                <a:latin typeface="Arial" panose="020B0604020202020204" pitchFamily="34" charset="0"/>
                <a:cs typeface="Arial" panose="020B0604020202020204" pitchFamily="34" charset="0"/>
              </a:rPr>
              <a:t>Blockcipher</a:t>
            </a:r>
            <a:r>
              <a:rPr lang="en-CA" sz="4800" dirty="0">
                <a:solidFill>
                  <a:srgbClr val="000000"/>
                </a:solidFill>
                <a:effectLst/>
                <a:latin typeface="Arial" panose="020B0604020202020204" pitchFamily="34" charset="0"/>
                <a:cs typeface="Arial" panose="020B0604020202020204" pitchFamily="34" charset="0"/>
              </a:rPr>
              <a:t>-Based Key Commitment for Nonce-Derived Schemes</a:t>
            </a:r>
            <a:endParaRPr lang="en-US" sz="4800" dirty="0">
              <a:latin typeface="Arial" panose="020B0604020202020204" pitchFamily="34" charset="0"/>
              <a:cs typeface="Arial" panose="020B0604020202020204" pitchFamily="34" charset="0"/>
            </a:endParaRPr>
          </a:p>
        </p:txBody>
      </p:sp>
      <p:sp>
        <p:nvSpPr>
          <p:cNvPr id="12" name="Subtitle 11">
            <a:extLst>
              <a:ext uri="{FF2B5EF4-FFF2-40B4-BE49-F238E27FC236}">
                <a16:creationId xmlns:a16="http://schemas.microsoft.com/office/drawing/2014/main" id="{89367611-A332-024D-B05D-77BB188371AA}"/>
              </a:ext>
            </a:extLst>
          </p:cNvPr>
          <p:cNvSpPr>
            <a:spLocks noGrp="1"/>
          </p:cNvSpPr>
          <p:nvPr>
            <p:ph type="subTitle" idx="1"/>
          </p:nvPr>
        </p:nvSpPr>
        <p:spPr>
          <a:xfrm>
            <a:off x="609598" y="4366830"/>
            <a:ext cx="6460998" cy="867930"/>
          </a:xfrm>
        </p:spPr>
        <p:txBody>
          <a:bodyPr/>
          <a:lstStyle/>
          <a:p>
            <a:r>
              <a:rPr lang="en-CA" sz="2800" dirty="0">
                <a:solidFill>
                  <a:srgbClr val="000000"/>
                </a:solidFill>
                <a:effectLst/>
                <a:latin typeface="Arial" panose="020B0604020202020204" pitchFamily="34" charset="0"/>
                <a:cs typeface="Arial" panose="020B0604020202020204" pitchFamily="34" charset="0"/>
              </a:rPr>
              <a:t>Panos </a:t>
            </a:r>
            <a:r>
              <a:rPr lang="en-CA" sz="2800" dirty="0" err="1">
                <a:solidFill>
                  <a:srgbClr val="000000"/>
                </a:solidFill>
                <a:effectLst/>
                <a:latin typeface="Arial" panose="020B0604020202020204" pitchFamily="34" charset="0"/>
                <a:cs typeface="Arial" panose="020B0604020202020204" pitchFamily="34" charset="0"/>
              </a:rPr>
              <a:t>Kampanakis</a:t>
            </a:r>
            <a:r>
              <a:rPr lang="en-CA" sz="2800" dirty="0">
                <a:solidFill>
                  <a:srgbClr val="000000"/>
                </a:solidFill>
                <a:effectLst/>
                <a:latin typeface="Arial" panose="020B0604020202020204" pitchFamily="34" charset="0"/>
                <a:cs typeface="Arial" panose="020B0604020202020204" pitchFamily="34" charset="0"/>
              </a:rPr>
              <a:t>, Shai Halevi, </a:t>
            </a:r>
            <a:br>
              <a:rPr lang="en-CA" sz="2800" dirty="0">
                <a:solidFill>
                  <a:srgbClr val="000000"/>
                </a:solidFill>
                <a:effectLst/>
                <a:latin typeface="Arial" panose="020B0604020202020204" pitchFamily="34" charset="0"/>
                <a:cs typeface="Arial" panose="020B0604020202020204" pitchFamily="34" charset="0"/>
              </a:rPr>
            </a:br>
            <a:r>
              <a:rPr lang="en-CA" sz="2800" b="1" dirty="0">
                <a:solidFill>
                  <a:srgbClr val="000000"/>
                </a:solidFill>
                <a:effectLst/>
                <a:latin typeface="Arial" panose="020B0604020202020204" pitchFamily="34" charset="0"/>
                <a:cs typeface="Arial" panose="020B0604020202020204" pitchFamily="34" charset="0"/>
              </a:rPr>
              <a:t>Nevine Ebeid</a:t>
            </a:r>
            <a:r>
              <a:rPr lang="en-CA" sz="2800" dirty="0">
                <a:solidFill>
                  <a:srgbClr val="000000"/>
                </a:solidFill>
                <a:effectLst/>
                <a:latin typeface="Arial" panose="020B0604020202020204" pitchFamily="34" charset="0"/>
                <a:cs typeface="Arial" panose="020B0604020202020204" pitchFamily="34" charset="0"/>
              </a:rPr>
              <a:t>, and Matt Campagna</a:t>
            </a:r>
          </a:p>
        </p:txBody>
      </p:sp>
      <p:sp>
        <p:nvSpPr>
          <p:cNvPr id="14" name="Text Placeholder 13">
            <a:extLst>
              <a:ext uri="{FF2B5EF4-FFF2-40B4-BE49-F238E27FC236}">
                <a16:creationId xmlns:a16="http://schemas.microsoft.com/office/drawing/2014/main" id="{75D601D1-1C04-E24E-BE14-6D579B531472}"/>
              </a:ext>
            </a:extLst>
          </p:cNvPr>
          <p:cNvSpPr>
            <a:spLocks noGrp="1"/>
          </p:cNvSpPr>
          <p:nvPr>
            <p:ph type="body" sz="quarter" idx="11"/>
          </p:nvPr>
        </p:nvSpPr>
        <p:spPr/>
        <p:txBody>
          <a:bodyPr/>
          <a:lstStyle/>
          <a:p>
            <a:r>
              <a:rPr lang="en-US" dirty="0">
                <a:latin typeface="Arial" panose="020B0604020202020204" pitchFamily="34" charset="0"/>
                <a:cs typeface="Arial" panose="020B0604020202020204" pitchFamily="34" charset="0"/>
              </a:rPr>
              <a:t>Sr. Applied Scientist</a:t>
            </a:r>
          </a:p>
        </p:txBody>
      </p:sp>
      <p:sp>
        <p:nvSpPr>
          <p:cNvPr id="13" name="Text Placeholder 12">
            <a:extLst>
              <a:ext uri="{FF2B5EF4-FFF2-40B4-BE49-F238E27FC236}">
                <a16:creationId xmlns:a16="http://schemas.microsoft.com/office/drawing/2014/main" id="{A55193A3-AAC9-2240-AAC2-B046CAA31881}"/>
              </a:ext>
            </a:extLst>
          </p:cNvPr>
          <p:cNvSpPr>
            <a:spLocks noGrp="1"/>
          </p:cNvSpPr>
          <p:nvPr>
            <p:ph type="body" sz="quarter" idx="10"/>
          </p:nvPr>
        </p:nvSpPr>
        <p:spPr/>
        <p:txBody>
          <a:bodyPr/>
          <a:lstStyle/>
          <a:p>
            <a:endParaRPr lang="en-US" dirty="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05D6FCF4-47A1-BE45-B2A0-B49AEDCB0B86}"/>
              </a:ext>
            </a:extLst>
          </p:cNvPr>
          <p:cNvSpPr>
            <a:spLocks noGrp="1"/>
          </p:cNvSpPr>
          <p:nvPr>
            <p:ph type="body" sz="quarter" idx="12"/>
          </p:nvPr>
        </p:nvSpPr>
        <p:spPr>
          <a:xfrm>
            <a:off x="609598" y="5674769"/>
            <a:ext cx="3797302" cy="313932"/>
          </a:xfrm>
        </p:spPr>
        <p:txBody>
          <a:bodyPr/>
          <a:lstStyle/>
          <a:p>
            <a:r>
              <a:rPr lang="en-US" dirty="0">
                <a:latin typeface="Arial" panose="020B0604020202020204" pitchFamily="34" charset="0"/>
                <a:cs typeface="Arial" panose="020B0604020202020204" pitchFamily="34" charset="0"/>
              </a:rPr>
              <a:t>Amazon Web Services (AWS)</a:t>
            </a:r>
          </a:p>
        </p:txBody>
      </p:sp>
    </p:spTree>
    <p:extLst>
      <p:ext uri="{BB962C8B-B14F-4D97-AF65-F5344CB8AC3E}">
        <p14:creationId xmlns:p14="http://schemas.microsoft.com/office/powerpoint/2010/main" val="37935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E3CA-564A-2B7E-D934-284DA7F1B14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Key Commitment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814029-6782-C0C9-A7D4-DFC5C9325FF0}"/>
                  </a:ext>
                </a:extLst>
              </p:cNvPr>
              <p:cNvSpPr>
                <a:spLocks noGrp="1"/>
              </p:cNvSpPr>
              <p:nvPr>
                <p:ph idx="1"/>
              </p:nvPr>
            </p:nvSpPr>
            <p:spPr>
              <a:xfrm>
                <a:off x="609600" y="1714500"/>
                <a:ext cx="10972800" cy="6001643"/>
              </a:xfrm>
            </p:spPr>
            <p:txBody>
              <a:bodyPr/>
              <a:lstStyle/>
              <a:p>
                <a:r>
                  <a:rPr lang="en-CA" sz="2400" b="0" i="0" dirty="0">
                    <a:latin typeface="Arial" panose="020B0604020202020204" pitchFamily="34" charset="0"/>
                    <a:cs typeface="Arial" panose="020B0604020202020204" pitchFamily="34" charset="0"/>
                  </a:rPr>
                  <a:t>Recall: Authenticated Encryption with Additional Data (AEAD) scheme:</a:t>
                </a:r>
              </a:p>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Encrypt</m:t>
                      </m:r>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𝑁</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𝑃</m:t>
                      </m:r>
                      <m:r>
                        <a:rPr lang="en-US" sz="2400" i="1">
                          <a:latin typeface="Cambria Math" panose="02040503050406030204" pitchFamily="18" charset="0"/>
                        </a:rPr>
                        <m:t>) ⟼</m:t>
                      </m:r>
                      <m:r>
                        <a:rPr lang="en-US" sz="2400" i="1">
                          <a:latin typeface="Cambria Math" panose="02040503050406030204" pitchFamily="18" charset="0"/>
                        </a:rPr>
                        <m:t>𝐶</m:t>
                      </m:r>
                      <m:r>
                        <a:rPr lang="en-US" sz="2400" i="1">
                          <a:latin typeface="Cambria Math" panose="02040503050406030204" pitchFamily="18" charset="0"/>
                        </a:rPr>
                        <m:t>, </m:t>
                      </m:r>
                      <m:r>
                        <m:rPr>
                          <m:sty m:val="p"/>
                        </m:rPr>
                        <a:rPr lang="en-US" sz="2400" i="0">
                          <a:latin typeface="Cambria Math" panose="02040503050406030204" pitchFamily="18" charset="0"/>
                        </a:rPr>
                        <m:t>Decrypt</m:t>
                      </m:r>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𝐶</m:t>
                      </m:r>
                      <m:r>
                        <a:rPr lang="en-US" sz="2400" i="1">
                          <a:latin typeface="Cambria Math" panose="02040503050406030204" pitchFamily="18" charset="0"/>
                        </a:rPr>
                        <m:t>)⟼</m:t>
                      </m:r>
                      <m:r>
                        <a:rPr lang="en-US" sz="2400" i="1">
                          <a:latin typeface="Cambria Math" panose="02040503050406030204" pitchFamily="18" charset="0"/>
                        </a:rPr>
                        <m:t>𝑃</m:t>
                      </m:r>
                      <m:r>
                        <a:rPr lang="en-US" sz="2400" i="1">
                          <a:latin typeface="Cambria Math" panose="02040503050406030204" pitchFamily="18" charset="0"/>
                        </a:rPr>
                        <m:t>/⊥</m:t>
                      </m:r>
                    </m:oMath>
                  </m:oMathPara>
                </a14:m>
                <a:endParaRPr lang="en-US"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Key commitment notions, </a:t>
                </a:r>
                <a:br>
                  <a:rPr lang="en-CA" sz="24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you </a:t>
                </a:r>
                <a:r>
                  <a:rPr lang="en-CA" sz="2000" b="1" dirty="0">
                    <a:latin typeface="Arial" panose="020B0604020202020204" pitchFamily="34" charset="0"/>
                    <a:cs typeface="Arial" panose="020B0604020202020204" pitchFamily="34" charset="0"/>
                  </a:rPr>
                  <a:t>cannot </a:t>
                </a:r>
                <a:r>
                  <a:rPr lang="en-CA" sz="2000" dirty="0">
                    <a:latin typeface="Arial" panose="020B0604020202020204" pitchFamily="34" charset="0"/>
                    <a:cs typeface="Arial" panose="020B0604020202020204" pitchFamily="34" charset="0"/>
                  </a:rPr>
                  <a:t>obtain the same </a:t>
                </a:r>
                <a14:m>
                  <m:oMath xmlns:m="http://schemas.openxmlformats.org/officeDocument/2006/math">
                    <m:r>
                      <a:rPr lang="en-CA" sz="2000" b="0" i="1" smtClean="0">
                        <a:latin typeface="Cambria Math" panose="02040503050406030204" pitchFamily="18" charset="0"/>
                      </a:rPr>
                      <m:t>𝐶</m:t>
                    </m:r>
                  </m:oMath>
                </a14:m>
                <a:r>
                  <a:rPr lang="en-CA" sz="2000" dirty="0">
                    <a:latin typeface="Arial" panose="020B0604020202020204" pitchFamily="34" charset="0"/>
                    <a:cs typeface="Arial" panose="020B0604020202020204" pitchFamily="34" charset="0"/>
                  </a:rPr>
                  <a:t> when you Encrypt with these input differences:</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FOR-KC: </a:t>
                </a:r>
                <a14:m>
                  <m:oMath xmlns:m="http://schemas.openxmlformats.org/officeDocument/2006/math">
                    <m:r>
                      <a:rPr lang="en-CA" sz="2000" b="0" i="1" smtClean="0">
                        <a:latin typeface="Cambria Math" panose="02040503050406030204" pitchFamily="18" charset="0"/>
                      </a:rPr>
                      <m:t>𝐾</m:t>
                    </m:r>
                    <m:r>
                      <a:rPr lang="en-CA" sz="2000" b="0" i="1" smtClean="0">
                        <a:latin typeface="Cambria Math" panose="02040503050406030204" pitchFamily="18" charset="0"/>
                        <a:ea typeface="Cambria Math" panose="02040503050406030204" pitchFamily="18" charset="0"/>
                      </a:rPr>
                      <m:t>≠</m:t>
                    </m:r>
                    <m:sSup>
                      <m:sSupPr>
                        <m:ctrlPr>
                          <a:rPr lang="en-CA" sz="2000" b="0" i="1" smtClean="0">
                            <a:latin typeface="Cambria Math" panose="02040503050406030204" pitchFamily="18" charset="0"/>
                            <a:ea typeface="Cambria Math" panose="02040503050406030204" pitchFamily="18" charset="0"/>
                          </a:rPr>
                        </m:ctrlPr>
                      </m:sSupPr>
                      <m:e>
                        <m:r>
                          <a:rPr lang="en-CA" sz="2000" b="0" i="1" smtClean="0">
                            <a:latin typeface="Cambria Math" panose="02040503050406030204" pitchFamily="18" charset="0"/>
                            <a:ea typeface="Cambria Math" panose="02040503050406030204" pitchFamily="18" charset="0"/>
                          </a:rPr>
                          <m:t>𝐾</m:t>
                        </m:r>
                      </m:e>
                      <m:sup>
                        <m:r>
                          <a:rPr lang="en-CA" sz="2000" b="0" i="1" smtClean="0">
                            <a:latin typeface="Cambria Math" panose="02040503050406030204" pitchFamily="18" charset="0"/>
                            <a:ea typeface="Cambria Math" panose="02040503050406030204" pitchFamily="18" charset="0"/>
                          </a:rPr>
                          <m:t>′</m:t>
                        </m:r>
                      </m:sup>
                    </m:sSup>
                    <m:r>
                      <a:rPr lang="en-CA" sz="2000" b="0" i="1" smtClean="0">
                        <a:latin typeface="Cambria Math" panose="02040503050406030204" pitchFamily="18" charset="0"/>
                        <a:ea typeface="Cambria Math" panose="02040503050406030204" pitchFamily="18" charset="0"/>
                      </a:rPr>
                      <m:t>,</m:t>
                    </m:r>
                  </m:oMath>
                </a14:m>
                <a:r>
                  <a:rPr lang="en-CA" sz="2000" dirty="0">
                    <a:latin typeface="Arial" panose="020B0604020202020204" pitchFamily="34" charset="0"/>
                    <a:cs typeface="Arial" panose="020B0604020202020204" pitchFamily="34" charset="0"/>
                  </a:rPr>
                  <a:t> one </a:t>
                </a:r>
                <a14:m>
                  <m:oMath xmlns:m="http://schemas.openxmlformats.org/officeDocument/2006/math">
                    <m:r>
                      <a:rPr lang="en-CA" sz="2000" b="0" i="1" smtClean="0">
                        <a:latin typeface="Cambria Math" panose="02040503050406030204" pitchFamily="18" charset="0"/>
                      </a:rPr>
                      <m:t>𝑁</m:t>
                    </m:r>
                  </m:oMath>
                </a14:m>
                <a:r>
                  <a:rPr lang="en-CA" sz="2000" dirty="0">
                    <a:latin typeface="Arial" panose="020B0604020202020204" pitchFamily="34" charset="0"/>
                    <a:cs typeface="Arial" panose="020B0604020202020204" pitchFamily="34" charset="0"/>
                  </a:rPr>
                  <a:t>, two pairs </a:t>
                </a:r>
                <a14:m>
                  <m:oMath xmlns:m="http://schemas.openxmlformats.org/officeDocument/2006/math">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𝐴</m:t>
                        </m:r>
                        <m:r>
                          <a:rPr lang="en-CA" sz="2000" b="0" i="1" smtClean="0">
                            <a:latin typeface="Cambria Math" panose="02040503050406030204" pitchFamily="18" charset="0"/>
                          </a:rPr>
                          <m:t>,</m:t>
                        </m:r>
                        <m:r>
                          <a:rPr lang="en-CA" sz="2000" b="0" i="1" smtClean="0">
                            <a:latin typeface="Cambria Math" panose="02040503050406030204" pitchFamily="18" charset="0"/>
                          </a:rPr>
                          <m:t>𝑃</m:t>
                        </m:r>
                      </m:e>
                    </m:d>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𝐴</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𝑃</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oMath>
                </a14:m>
                <a:r>
                  <a:rPr lang="en-CA" sz="20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rPr>
                  <a:t>[</a:t>
                </a:r>
                <a:r>
                  <a:rPr lang="en-CA" sz="1400" dirty="0" err="1">
                    <a:latin typeface="Arial" panose="020B0604020202020204" pitchFamily="34" charset="0"/>
                    <a:cs typeface="Arial" panose="020B0604020202020204" pitchFamily="34" charset="0"/>
                  </a:rPr>
                  <a:t>Farshim</a:t>
                </a:r>
                <a:r>
                  <a:rPr lang="en-CA" sz="1400" dirty="0">
                    <a:latin typeface="Arial" panose="020B0604020202020204" pitchFamily="34" charset="0"/>
                    <a:cs typeface="Arial" panose="020B0604020202020204" pitchFamily="34" charset="0"/>
                  </a:rPr>
                  <a:t> et al., ‘17]</a:t>
                </a:r>
                <a:endParaRPr lang="en-CA"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CMT-1: </a:t>
                </a:r>
                <a14:m>
                  <m:oMath xmlns:m="http://schemas.openxmlformats.org/officeDocument/2006/math">
                    <m:r>
                      <a:rPr lang="en-CA" sz="2000" b="0" i="1" smtClean="0">
                        <a:latin typeface="Cambria Math" panose="02040503050406030204" pitchFamily="18" charset="0"/>
                      </a:rPr>
                      <m:t>𝐾</m:t>
                    </m:r>
                    <m:r>
                      <a:rPr lang="en-CA" sz="2000" b="0" i="1" smtClean="0">
                        <a:latin typeface="Cambria Math" panose="02040503050406030204" pitchFamily="18" charset="0"/>
                        <a:ea typeface="Cambria Math" panose="02040503050406030204" pitchFamily="18" charset="0"/>
                      </a:rPr>
                      <m:t>≠</m:t>
                    </m:r>
                    <m:sSup>
                      <m:sSupPr>
                        <m:ctrlPr>
                          <a:rPr lang="en-CA" sz="2000" b="0" i="1" smtClean="0">
                            <a:latin typeface="Cambria Math" panose="02040503050406030204" pitchFamily="18" charset="0"/>
                            <a:ea typeface="Cambria Math" panose="02040503050406030204" pitchFamily="18" charset="0"/>
                          </a:rPr>
                        </m:ctrlPr>
                      </m:sSupPr>
                      <m:e>
                        <m:r>
                          <a:rPr lang="en-CA" sz="2000" b="0" i="1" smtClean="0">
                            <a:latin typeface="Cambria Math" panose="02040503050406030204" pitchFamily="18" charset="0"/>
                            <a:ea typeface="Cambria Math" panose="02040503050406030204" pitchFamily="18" charset="0"/>
                          </a:rPr>
                          <m:t>𝐾</m:t>
                        </m:r>
                      </m:e>
                      <m:sup>
                        <m:r>
                          <a:rPr lang="en-CA" sz="2000" b="0" i="1" smtClean="0">
                            <a:latin typeface="Cambria Math" panose="02040503050406030204" pitchFamily="18" charset="0"/>
                            <a:ea typeface="Cambria Math" panose="02040503050406030204" pitchFamily="18" charset="0"/>
                          </a:rPr>
                          <m:t>′</m:t>
                        </m:r>
                      </m:sup>
                    </m:sSup>
                    <m:r>
                      <a:rPr lang="en-CA" sz="2000" b="0" i="1" smtClean="0">
                        <a:latin typeface="Cambria Math" panose="02040503050406030204" pitchFamily="18" charset="0"/>
                        <a:ea typeface="Cambria Math" panose="02040503050406030204" pitchFamily="18" charset="0"/>
                      </a:rPr>
                      <m:t>,</m:t>
                    </m:r>
                  </m:oMath>
                </a14:m>
                <a:r>
                  <a:rPr lang="en-CA" sz="2000" dirty="0">
                    <a:latin typeface="Arial" panose="020B0604020202020204" pitchFamily="34" charset="0"/>
                    <a:cs typeface="Arial" panose="020B0604020202020204" pitchFamily="34" charset="0"/>
                  </a:rPr>
                  <a:t> two tuples </a:t>
                </a:r>
                <a14:m>
                  <m:oMath xmlns:m="http://schemas.openxmlformats.org/officeDocument/2006/math">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𝑁</m:t>
                        </m:r>
                        <m:r>
                          <a:rPr lang="en-CA" sz="2000" b="0" i="1" smtClean="0">
                            <a:latin typeface="Cambria Math" panose="02040503050406030204" pitchFamily="18" charset="0"/>
                          </a:rPr>
                          <m:t>,</m:t>
                        </m:r>
                        <m:r>
                          <a:rPr lang="en-CA" sz="2000" b="0" i="1" smtClean="0">
                            <a:latin typeface="Cambria Math" panose="02040503050406030204" pitchFamily="18" charset="0"/>
                          </a:rPr>
                          <m:t>𝐴</m:t>
                        </m:r>
                        <m:r>
                          <a:rPr lang="en-CA" sz="2000" b="0" i="1" smtClean="0">
                            <a:latin typeface="Cambria Math" panose="02040503050406030204" pitchFamily="18" charset="0"/>
                          </a:rPr>
                          <m:t>,</m:t>
                        </m:r>
                        <m:r>
                          <a:rPr lang="en-CA" sz="2000" b="0" i="1" smtClean="0">
                            <a:latin typeface="Cambria Math" panose="02040503050406030204" pitchFamily="18" charset="0"/>
                          </a:rPr>
                          <m:t>𝑃</m:t>
                        </m:r>
                      </m:e>
                    </m:d>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𝑁</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𝐴</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𝑃</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oMath>
                </a14:m>
                <a:r>
                  <a:rPr lang="en-CA" sz="20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rPr>
                  <a:t>[Bellare-Hoang ‘22]</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CMT-2: </a:t>
                </a:r>
                <a14:m>
                  <m:oMath xmlns:m="http://schemas.openxmlformats.org/officeDocument/2006/math">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𝐾</m:t>
                        </m:r>
                        <m:r>
                          <a:rPr lang="en-CA" sz="2000" b="0" i="1" smtClean="0">
                            <a:latin typeface="Cambria Math" panose="02040503050406030204" pitchFamily="18" charset="0"/>
                          </a:rPr>
                          <m:t>, </m:t>
                        </m:r>
                        <m:r>
                          <a:rPr lang="en-CA" sz="2000" b="0" i="1" smtClean="0">
                            <a:latin typeface="Cambria Math" panose="02040503050406030204" pitchFamily="18" charset="0"/>
                          </a:rPr>
                          <m:t>𝑁</m:t>
                        </m:r>
                      </m:e>
                    </m:d>
                    <m:r>
                      <a:rPr lang="en-CA" sz="2000" b="0" i="1" smtClean="0">
                        <a:latin typeface="Cambria Math" panose="02040503050406030204" pitchFamily="18" charset="0"/>
                        <a:ea typeface="Cambria Math" panose="02040503050406030204" pitchFamily="18" charset="0"/>
                      </a:rPr>
                      <m:t>≠</m:t>
                    </m:r>
                    <m:sSup>
                      <m:sSupPr>
                        <m:ctrlPr>
                          <a:rPr lang="en-CA" sz="2000" b="0" i="1" smtClean="0">
                            <a:latin typeface="Cambria Math" panose="02040503050406030204" pitchFamily="18" charset="0"/>
                            <a:ea typeface="Cambria Math" panose="02040503050406030204" pitchFamily="18" charset="0"/>
                          </a:rPr>
                        </m:ctrlPr>
                      </m:sSupPr>
                      <m:e>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𝐾</m:t>
                        </m:r>
                      </m:e>
                      <m:sup>
                        <m:r>
                          <a:rPr lang="en-CA" sz="2000" b="0" i="1" smtClean="0">
                            <a:latin typeface="Cambria Math" panose="02040503050406030204" pitchFamily="18" charset="0"/>
                            <a:ea typeface="Cambria Math" panose="02040503050406030204" pitchFamily="18" charset="0"/>
                          </a:rPr>
                          <m:t>′</m:t>
                        </m:r>
                      </m:sup>
                    </m:sSup>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𝑁</m:t>
                    </m:r>
                    <m:r>
                      <a:rPr lang="en-CA" sz="2000" b="0" i="1" smtClean="0">
                        <a:latin typeface="Cambria Math" panose="02040503050406030204" pitchFamily="18" charset="0"/>
                        <a:ea typeface="Cambria Math" panose="02040503050406030204" pitchFamily="18" charset="0"/>
                      </a:rPr>
                      <m:t>′),</m:t>
                    </m:r>
                  </m:oMath>
                </a14:m>
                <a:r>
                  <a:rPr lang="en-CA" sz="2000" dirty="0">
                    <a:latin typeface="Arial" panose="020B0604020202020204" pitchFamily="34" charset="0"/>
                    <a:cs typeface="Arial" panose="020B0604020202020204" pitchFamily="34" charset="0"/>
                  </a:rPr>
                  <a:t> two pairs </a:t>
                </a:r>
                <a14:m>
                  <m:oMath xmlns:m="http://schemas.openxmlformats.org/officeDocument/2006/math">
                    <m:d>
                      <m:dPr>
                        <m:ctrlPr>
                          <a:rPr lang="en-CA" sz="2000" i="1">
                            <a:latin typeface="Cambria Math" panose="02040503050406030204" pitchFamily="18" charset="0"/>
                          </a:rPr>
                        </m:ctrlPr>
                      </m:dPr>
                      <m:e>
                        <m:r>
                          <a:rPr lang="en-CA" sz="2000" i="1">
                            <a:latin typeface="Cambria Math" panose="02040503050406030204" pitchFamily="18" charset="0"/>
                          </a:rPr>
                          <m:t>𝐴</m:t>
                        </m:r>
                        <m:r>
                          <a:rPr lang="en-CA" sz="2000" i="1">
                            <a:latin typeface="Cambria Math" panose="02040503050406030204" pitchFamily="18" charset="0"/>
                          </a:rPr>
                          <m:t>,</m:t>
                        </m:r>
                        <m:r>
                          <a:rPr lang="en-CA" sz="2000" i="1">
                            <a:latin typeface="Cambria Math" panose="02040503050406030204" pitchFamily="18" charset="0"/>
                          </a:rPr>
                          <m:t>𝑃</m:t>
                        </m:r>
                      </m:e>
                    </m:d>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𝐴</m:t>
                        </m:r>
                      </m:e>
                      <m:sup>
                        <m:r>
                          <a:rPr lang="en-CA" sz="2000" i="1">
                            <a:latin typeface="Cambria Math" panose="02040503050406030204" pitchFamily="18" charset="0"/>
                          </a:rPr>
                          <m:t>′</m:t>
                        </m:r>
                      </m:sup>
                    </m:sSup>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𝑃</m:t>
                        </m:r>
                      </m:e>
                      <m:sup>
                        <m:r>
                          <a:rPr lang="en-CA" sz="2000" i="1">
                            <a:latin typeface="Cambria Math" panose="02040503050406030204" pitchFamily="18" charset="0"/>
                          </a:rPr>
                          <m:t>′</m:t>
                        </m:r>
                      </m:sup>
                    </m:sSup>
                    <m:r>
                      <a:rPr lang="en-CA" sz="2000" i="1">
                        <a:latin typeface="Cambria Math" panose="02040503050406030204" pitchFamily="18" charset="0"/>
                      </a:rPr>
                      <m:t>)</m:t>
                    </m:r>
                  </m:oMath>
                </a14:m>
                <a:r>
                  <a:rPr lang="en-CA" sz="20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rPr>
                  <a:t>[Takeuchi et al. ‘24]</a:t>
                </a:r>
                <a:endParaRPr lang="en-CA"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CMT-4: </a:t>
                </a:r>
                <a14:m>
                  <m:oMath xmlns:m="http://schemas.openxmlformats.org/officeDocument/2006/math">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𝐾</m:t>
                        </m:r>
                        <m:r>
                          <a:rPr lang="en-CA" sz="2000" b="0" i="1" smtClean="0">
                            <a:latin typeface="Cambria Math" panose="02040503050406030204" pitchFamily="18" charset="0"/>
                          </a:rPr>
                          <m:t>, </m:t>
                        </m:r>
                        <m:r>
                          <a:rPr lang="en-CA" sz="2000" b="0" i="1" smtClean="0">
                            <a:latin typeface="Cambria Math" panose="02040503050406030204" pitchFamily="18" charset="0"/>
                          </a:rPr>
                          <m:t>𝑁</m:t>
                        </m:r>
                        <m:r>
                          <a:rPr lang="en-CA" sz="2000" b="0" i="1" smtClean="0">
                            <a:latin typeface="Cambria Math" panose="02040503050406030204" pitchFamily="18" charset="0"/>
                          </a:rPr>
                          <m:t>, </m:t>
                        </m:r>
                        <m:r>
                          <a:rPr lang="en-CA" sz="2000" b="0" i="1" smtClean="0">
                            <a:latin typeface="Cambria Math" panose="02040503050406030204" pitchFamily="18" charset="0"/>
                          </a:rPr>
                          <m:t>𝐴</m:t>
                        </m:r>
                        <m:r>
                          <a:rPr lang="en-CA" sz="2000" b="0" i="1" smtClean="0">
                            <a:latin typeface="Cambria Math" panose="02040503050406030204" pitchFamily="18" charset="0"/>
                          </a:rPr>
                          <m:t>, </m:t>
                        </m:r>
                        <m:r>
                          <a:rPr lang="en-CA" sz="2000" b="0" i="1" smtClean="0">
                            <a:latin typeface="Cambria Math" panose="02040503050406030204" pitchFamily="18" charset="0"/>
                          </a:rPr>
                          <m:t>𝑃</m:t>
                        </m:r>
                      </m:e>
                    </m:d>
                    <m:r>
                      <a:rPr lang="en-CA" sz="2000" b="0" i="1" smtClean="0">
                        <a:latin typeface="Cambria Math" panose="02040503050406030204" pitchFamily="18" charset="0"/>
                        <a:ea typeface="Cambria Math" panose="02040503050406030204" pitchFamily="18" charset="0"/>
                      </a:rPr>
                      <m:t>≠</m:t>
                    </m:r>
                    <m:sSup>
                      <m:sSupPr>
                        <m:ctrlPr>
                          <a:rPr lang="en-CA" sz="2000" b="0" i="1" smtClean="0">
                            <a:latin typeface="Cambria Math" panose="02040503050406030204" pitchFamily="18" charset="0"/>
                            <a:ea typeface="Cambria Math" panose="02040503050406030204" pitchFamily="18" charset="0"/>
                          </a:rPr>
                        </m:ctrlPr>
                      </m:sSupPr>
                      <m:e>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𝐾</m:t>
                        </m:r>
                      </m:e>
                      <m:sup>
                        <m:r>
                          <a:rPr lang="en-CA" sz="2000" b="0" i="1" smtClean="0">
                            <a:latin typeface="Cambria Math" panose="02040503050406030204" pitchFamily="18" charset="0"/>
                            <a:ea typeface="Cambria Math" panose="02040503050406030204" pitchFamily="18" charset="0"/>
                          </a:rPr>
                          <m:t>′</m:t>
                        </m:r>
                      </m:sup>
                    </m:sSup>
                    <m:r>
                      <a:rPr lang="en-CA" sz="2000" b="0" i="1" smtClean="0">
                        <a:latin typeface="Cambria Math" panose="02040503050406030204" pitchFamily="18" charset="0"/>
                        <a:ea typeface="Cambria Math" panose="02040503050406030204" pitchFamily="18" charset="0"/>
                      </a:rPr>
                      <m:t>,</m:t>
                    </m:r>
                    <m:sSup>
                      <m:sSupPr>
                        <m:ctrlPr>
                          <a:rPr lang="en-CA" sz="2000" b="0" i="1" smtClean="0">
                            <a:latin typeface="Cambria Math" panose="02040503050406030204" pitchFamily="18" charset="0"/>
                            <a:ea typeface="Cambria Math" panose="02040503050406030204" pitchFamily="18" charset="0"/>
                          </a:rPr>
                        </m:ctrlPr>
                      </m:sSupPr>
                      <m:e>
                        <m:r>
                          <a:rPr lang="en-CA" sz="2000" b="0" i="1" smtClean="0">
                            <a:latin typeface="Cambria Math" panose="02040503050406030204" pitchFamily="18" charset="0"/>
                            <a:ea typeface="Cambria Math" panose="02040503050406030204" pitchFamily="18" charset="0"/>
                          </a:rPr>
                          <m:t>𝑁</m:t>
                        </m:r>
                      </m:e>
                      <m:sup>
                        <m:r>
                          <a:rPr lang="en-CA" sz="2000" b="0" i="1" smtClean="0">
                            <a:latin typeface="Cambria Math" panose="02040503050406030204" pitchFamily="18" charset="0"/>
                            <a:ea typeface="Cambria Math" panose="02040503050406030204" pitchFamily="18" charset="0"/>
                          </a:rPr>
                          <m:t>′</m:t>
                        </m:r>
                      </m:sup>
                    </m:sSup>
                    <m:r>
                      <a:rPr lang="en-CA" sz="2000" b="0" i="1" smtClean="0">
                        <a:latin typeface="Cambria Math" panose="02040503050406030204" pitchFamily="18" charset="0"/>
                        <a:ea typeface="Cambria Math" panose="02040503050406030204" pitchFamily="18" charset="0"/>
                      </a:rPr>
                      <m:t>, </m:t>
                    </m:r>
                    <m:sSup>
                      <m:sSupPr>
                        <m:ctrlPr>
                          <a:rPr lang="en-CA" sz="2000" b="0" i="1" smtClean="0">
                            <a:latin typeface="Cambria Math" panose="02040503050406030204" pitchFamily="18" charset="0"/>
                            <a:ea typeface="Cambria Math" panose="02040503050406030204" pitchFamily="18" charset="0"/>
                          </a:rPr>
                        </m:ctrlPr>
                      </m:sSupPr>
                      <m:e>
                        <m:r>
                          <a:rPr lang="en-CA" sz="2000" b="0" i="1" smtClean="0">
                            <a:latin typeface="Cambria Math" panose="02040503050406030204" pitchFamily="18" charset="0"/>
                            <a:ea typeface="Cambria Math" panose="02040503050406030204" pitchFamily="18" charset="0"/>
                          </a:rPr>
                          <m:t>𝐴</m:t>
                        </m:r>
                      </m:e>
                      <m:sup>
                        <m:r>
                          <a:rPr lang="en-CA" sz="2000" b="0" i="1" smtClean="0">
                            <a:latin typeface="Cambria Math" panose="02040503050406030204" pitchFamily="18" charset="0"/>
                            <a:ea typeface="Cambria Math" panose="02040503050406030204" pitchFamily="18" charset="0"/>
                          </a:rPr>
                          <m:t>′</m:t>
                        </m:r>
                      </m:sup>
                    </m:sSup>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𝑃</m:t>
                    </m:r>
                    <m:r>
                      <a:rPr lang="en-CA" sz="2000" b="0" i="1" smtClean="0">
                        <a:latin typeface="Cambria Math" panose="02040503050406030204" pitchFamily="18" charset="0"/>
                        <a:ea typeface="Cambria Math" panose="02040503050406030204" pitchFamily="18" charset="0"/>
                      </a:rPr>
                      <m:t>′)</m:t>
                    </m:r>
                  </m:oMath>
                </a14:m>
                <a:r>
                  <a:rPr lang="en-CA" sz="2000" dirty="0">
                    <a:latin typeface="Arial" panose="020B0604020202020204" pitchFamily="34" charset="0"/>
                    <a:cs typeface="Arial" panose="020B0604020202020204" pitchFamily="34" charset="0"/>
                  </a:rPr>
                  <a:t>, committing to </a:t>
                </a:r>
                <a14:m>
                  <m:oMath xmlns:m="http://schemas.openxmlformats.org/officeDocument/2006/math">
                    <m:r>
                      <a:rPr lang="en-CA" sz="2000" b="0" i="1" smtClean="0">
                        <a:latin typeface="Cambria Math" panose="02040503050406030204" pitchFamily="18" charset="0"/>
                      </a:rPr>
                      <m:t>𝐴</m:t>
                    </m:r>
                    <m:r>
                      <a:rPr lang="en-CA" sz="2000" i="1">
                        <a:latin typeface="Cambria Math" panose="02040503050406030204" pitchFamily="18" charset="0"/>
                      </a:rPr>
                      <m:t> </m:t>
                    </m:r>
                  </m:oMath>
                </a14:m>
                <a:r>
                  <a:rPr lang="en-CA" sz="2000" dirty="0">
                    <a:latin typeface="Arial" panose="020B0604020202020204" pitchFamily="34" charset="0"/>
                    <a:cs typeface="Arial" panose="020B0604020202020204" pitchFamily="34" charset="0"/>
                  </a:rPr>
                  <a:t>and </a:t>
                </a:r>
                <a14:m>
                  <m:oMath xmlns:m="http://schemas.openxmlformats.org/officeDocument/2006/math">
                    <m:r>
                      <a:rPr lang="en-CA" sz="2000" b="0" i="1" smtClean="0">
                        <a:latin typeface="Cambria Math" panose="02040503050406030204" pitchFamily="18" charset="0"/>
                      </a:rPr>
                      <m:t>𝑃</m:t>
                    </m:r>
                  </m:oMath>
                </a14:m>
                <a:r>
                  <a:rPr lang="en-CA" sz="20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rPr>
                  <a:t>[Bellare-Hoang ‘22]</a:t>
                </a:r>
              </a:p>
              <a:p>
                <a:endParaRPr lang="en-CA"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a:p>
                <a:endParaRPr lang="en-CA" sz="2400" b="0" i="0"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4B814029-6782-C0C9-A7D4-DFC5C9325FF0}"/>
                  </a:ext>
                </a:extLst>
              </p:cNvPr>
              <p:cNvSpPr>
                <a:spLocks noGrp="1" noRot="1" noChangeAspect="1" noMove="1" noResize="1" noEditPoints="1" noAdjustHandles="1" noChangeArrowheads="1" noChangeShapeType="1" noTextEdit="1"/>
              </p:cNvSpPr>
              <p:nvPr>
                <p:ph idx="1"/>
              </p:nvPr>
            </p:nvSpPr>
            <p:spPr>
              <a:xfrm>
                <a:off x="609600" y="1714500"/>
                <a:ext cx="10972800" cy="6001643"/>
              </a:xfrm>
              <a:blipFill>
                <a:blip r:embed="rId3"/>
                <a:stretch>
                  <a:fillRect l="-1734" t="-126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1E6D16-A57C-6AEE-E0CA-79B789331B69}"/>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10</a:t>
            </a:fld>
            <a:endParaRPr lang="en-US" dirty="0">
              <a:latin typeface="Arial" panose="020B0604020202020204" pitchFamily="34" charset="0"/>
              <a:cs typeface="Arial" panose="020B0604020202020204" pitchFamily="34" charset="0"/>
            </a:endParaRPr>
          </a:p>
        </p:txBody>
      </p:sp>
      <p:sp>
        <p:nvSpPr>
          <p:cNvPr id="6" name="Right Brace 5">
            <a:extLst>
              <a:ext uri="{FF2B5EF4-FFF2-40B4-BE49-F238E27FC236}">
                <a16:creationId xmlns:a16="http://schemas.microsoft.com/office/drawing/2014/main" id="{B14F3C3F-9D1F-38CC-0006-78481BE9A353}"/>
              </a:ext>
            </a:extLst>
          </p:cNvPr>
          <p:cNvSpPr/>
          <p:nvPr/>
        </p:nvSpPr>
        <p:spPr>
          <a:xfrm>
            <a:off x="8130558" y="3707296"/>
            <a:ext cx="337931" cy="1262269"/>
          </a:xfrm>
          <a:prstGeom prst="rightBrace">
            <a:avLst/>
          </a:prstGeom>
          <a:ln w="19050" cap="rnd">
            <a:solidFill>
              <a:schemeClr val="accent3">
                <a:lumMod val="7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C6A2C7B-AE8F-D8AD-3C7B-2A278AE00978}"/>
                  </a:ext>
                </a:extLst>
              </p:cNvPr>
              <p:cNvSpPr txBox="1"/>
              <p:nvPr/>
            </p:nvSpPr>
            <p:spPr>
              <a:xfrm flipH="1">
                <a:off x="8650474" y="3707296"/>
                <a:ext cx="2401377" cy="923330"/>
              </a:xfrm>
              <a:prstGeom prst="rect">
                <a:avLst/>
              </a:prstGeom>
              <a:noFill/>
            </p:spPr>
            <p:txBody>
              <a:bodyPr wrap="square" lIns="0" rIns="0" rtlCol="0">
                <a:spAutoFit/>
              </a:bodyPr>
              <a:lstStyle/>
              <a:p>
                <a:r>
                  <a:rPr lang="en-US" dirty="0">
                    <a:solidFill>
                      <a:schemeClr val="accent3">
                        <a:lumMod val="75000"/>
                      </a:schemeClr>
                    </a:solidFill>
                    <a:latin typeface="Arial" panose="020B0604020202020204" pitchFamily="34" charset="0"/>
                    <a:cs typeface="Arial" panose="020B0604020202020204" pitchFamily="34" charset="0"/>
                  </a:rPr>
                  <a:t>Not distinct in typical AEAD when </a:t>
                </a:r>
                <a14:m>
                  <m:oMath xmlns:m="http://schemas.openxmlformats.org/officeDocument/2006/math">
                    <m:r>
                      <a:rPr lang="en-CA" sz="1800" b="0" i="1" smtClean="0">
                        <a:solidFill>
                          <a:schemeClr val="accent3">
                            <a:lumMod val="75000"/>
                          </a:schemeClr>
                        </a:solidFill>
                        <a:latin typeface="Cambria Math" panose="02040503050406030204" pitchFamily="18" charset="0"/>
                      </a:rPr>
                      <m:t>𝑁</m:t>
                    </m:r>
                  </m:oMath>
                </a14:m>
                <a:r>
                  <a:rPr lang="en-US" dirty="0">
                    <a:solidFill>
                      <a:schemeClr val="accent3">
                        <a:lumMod val="75000"/>
                      </a:schemeClr>
                    </a:solidFill>
                    <a:latin typeface="Arial" panose="020B0604020202020204" pitchFamily="34" charset="0"/>
                    <a:cs typeface="Arial" panose="020B0604020202020204" pitchFamily="34" charset="0"/>
                  </a:rPr>
                  <a:t> is stored with</a:t>
                </a:r>
                <a:r>
                  <a:rPr lang="en-CA" dirty="0">
                    <a:solidFill>
                      <a:schemeClr val="accent3">
                        <a:lumMod val="75000"/>
                      </a:schemeClr>
                    </a:solidFill>
                    <a:latin typeface="Arial" panose="020B0604020202020204" pitchFamily="34" charset="0"/>
                    <a:cs typeface="Arial" panose="020B0604020202020204" pitchFamily="34" charset="0"/>
                  </a:rPr>
                  <a:t> </a:t>
                </a:r>
                <a14:m>
                  <m:oMath xmlns:m="http://schemas.openxmlformats.org/officeDocument/2006/math">
                    <m:r>
                      <a:rPr lang="en-CA" b="0" i="1" smtClean="0">
                        <a:solidFill>
                          <a:schemeClr val="accent3">
                            <a:lumMod val="75000"/>
                          </a:schemeClr>
                        </a:solidFill>
                        <a:latin typeface="Cambria Math" panose="02040503050406030204" pitchFamily="18" charset="0"/>
                      </a:rPr>
                      <m:t>𝐶</m:t>
                    </m:r>
                  </m:oMath>
                </a14:m>
                <a:endParaRPr lang="en-US" dirty="0">
                  <a:solidFill>
                    <a:schemeClr val="accent3">
                      <a:lumMod val="75000"/>
                    </a:schemeClr>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C6A2C7B-AE8F-D8AD-3C7B-2A278AE00978}"/>
                  </a:ext>
                </a:extLst>
              </p:cNvPr>
              <p:cNvSpPr txBox="1">
                <a:spLocks noRot="1" noChangeAspect="1" noMove="1" noResize="1" noEditPoints="1" noAdjustHandles="1" noChangeArrowheads="1" noChangeShapeType="1" noTextEdit="1"/>
              </p:cNvSpPr>
              <p:nvPr/>
            </p:nvSpPr>
            <p:spPr>
              <a:xfrm flipH="1">
                <a:off x="8650474" y="3707296"/>
                <a:ext cx="2401377" cy="923330"/>
              </a:xfrm>
              <a:prstGeom prst="rect">
                <a:avLst/>
              </a:prstGeom>
              <a:blipFill>
                <a:blip r:embed="rId4"/>
                <a:stretch>
                  <a:fillRect l="-5789" t="-2703" r="-8421" b="-9459"/>
                </a:stretch>
              </a:blipFill>
            </p:spPr>
            <p:txBody>
              <a:bodyPr/>
              <a:lstStyle/>
              <a:p>
                <a:r>
                  <a:rPr lang="en-US">
                    <a:noFill/>
                  </a:rPr>
                  <a:t> </a:t>
                </a:r>
              </a:p>
            </p:txBody>
          </p:sp>
        </mc:Fallback>
      </mc:AlternateContent>
    </p:spTree>
    <p:extLst>
      <p:ext uri="{BB962C8B-B14F-4D97-AF65-F5344CB8AC3E}">
        <p14:creationId xmlns:p14="http://schemas.microsoft.com/office/powerpoint/2010/main" val="255927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E16988-E2AE-D497-6BF7-C1EFEF7CF547}"/>
              </a:ext>
            </a:extLst>
          </p:cNvPr>
          <p:cNvSpPr>
            <a:spLocks noGrp="1"/>
          </p:cNvSpPr>
          <p:nvPr>
            <p:ph type="sldNum" sz="quarter" idx="12"/>
          </p:nvPr>
        </p:nvSpPr>
        <p:spPr/>
        <p:txBody>
          <a:bodyPr/>
          <a:lstStyle/>
          <a:p>
            <a:fld id="{EB4B8DE2-A4E8-46E4-8BBF-D75455EFF32C}" type="slidenum">
              <a:rPr lang="en-US" smtClean="0"/>
              <a:pPr/>
              <a:t>11</a:t>
            </a:fld>
            <a:endParaRPr lang="en-US" dirty="0"/>
          </a:p>
        </p:txBody>
      </p:sp>
      <p:sp>
        <p:nvSpPr>
          <p:cNvPr id="7" name="Rectangle 6">
            <a:extLst>
              <a:ext uri="{FF2B5EF4-FFF2-40B4-BE49-F238E27FC236}">
                <a16:creationId xmlns:a16="http://schemas.microsoft.com/office/drawing/2014/main" id="{7C56549B-C90F-E573-4477-26ED2A246C64}"/>
              </a:ext>
            </a:extLst>
          </p:cNvPr>
          <p:cNvSpPr/>
          <p:nvPr/>
        </p:nvSpPr>
        <p:spPr>
          <a:xfrm>
            <a:off x="324058" y="2348974"/>
            <a:ext cx="6368867" cy="3033037"/>
          </a:xfrm>
          <a:prstGeom prst="rect">
            <a:avLst/>
          </a:prstGeom>
          <a:solidFill>
            <a:schemeClr val="bg1">
              <a:lumMod val="50000"/>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r>
              <a:rPr lang="en-US" sz="1200" dirty="0">
                <a:solidFill>
                  <a:schemeClr val="bg1">
                    <a:lumMod val="50000"/>
                  </a:schemeClr>
                </a:solidFill>
                <a:latin typeface="Arial" panose="020B0604020202020204" pitchFamily="34" charset="0"/>
                <a:cs typeface="Arial" panose="020B0604020202020204" pitchFamily="34" charset="0"/>
              </a:rPr>
              <a:t>NIST SP800-108 KDF-CTR with CMAC</a:t>
            </a:r>
          </a:p>
        </p:txBody>
      </p:sp>
      <p:cxnSp>
        <p:nvCxnSpPr>
          <p:cNvPr id="8" name="Straight Connector 7">
            <a:extLst>
              <a:ext uri="{FF2B5EF4-FFF2-40B4-BE49-F238E27FC236}">
                <a16:creationId xmlns:a16="http://schemas.microsoft.com/office/drawing/2014/main" id="{470CC447-FECD-3A5C-3C4F-A88326394BA3}"/>
              </a:ext>
            </a:extLst>
          </p:cNvPr>
          <p:cNvCxnSpPr>
            <a:cxnSpLocks/>
          </p:cNvCxnSpPr>
          <p:nvPr/>
        </p:nvCxnSpPr>
        <p:spPr>
          <a:xfrm flipV="1">
            <a:off x="8535766" y="226969"/>
            <a:ext cx="0" cy="408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4810FCE-B12A-3C15-2356-533F093B0F27}"/>
              </a:ext>
            </a:extLst>
          </p:cNvPr>
          <p:cNvSpPr/>
          <p:nvPr/>
        </p:nvSpPr>
        <p:spPr>
          <a:xfrm>
            <a:off x="324058" y="226969"/>
            <a:ext cx="4381077" cy="4080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sp>
        <p:nvSpPr>
          <p:cNvPr id="10" name="Rectangle 9">
            <a:extLst>
              <a:ext uri="{FF2B5EF4-FFF2-40B4-BE49-F238E27FC236}">
                <a16:creationId xmlns:a16="http://schemas.microsoft.com/office/drawing/2014/main" id="{C499975F-AE2D-08C0-E3B4-C5DF61B5B7BA}"/>
              </a:ext>
            </a:extLst>
          </p:cNvPr>
          <p:cNvSpPr/>
          <p:nvPr/>
        </p:nvSpPr>
        <p:spPr>
          <a:xfrm>
            <a:off x="9372332" y="1736807"/>
            <a:ext cx="11384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IV=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FF47826-60F8-61D0-57F4-9B69DDFB057C}"/>
              </a:ext>
            </a:extLst>
          </p:cNvPr>
          <p:cNvSpPr/>
          <p:nvPr/>
        </p:nvSpPr>
        <p:spPr>
          <a:xfrm>
            <a:off x="7959446" y="1132347"/>
            <a:ext cx="58381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 P</a:t>
            </a:r>
          </a:p>
        </p:txBody>
      </p:sp>
      <p:sp>
        <p:nvSpPr>
          <p:cNvPr id="12" name="Rectangle 11">
            <a:extLst>
              <a:ext uri="{FF2B5EF4-FFF2-40B4-BE49-F238E27FC236}">
                <a16:creationId xmlns:a16="http://schemas.microsoft.com/office/drawing/2014/main" id="{C75F8F46-E491-B2E2-172F-8F0DFFA10B00}"/>
              </a:ext>
            </a:extLst>
          </p:cNvPr>
          <p:cNvSpPr/>
          <p:nvPr/>
        </p:nvSpPr>
        <p:spPr>
          <a:xfrm>
            <a:off x="6262904" y="226969"/>
            <a:ext cx="4381077" cy="42359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     U=N[:12]</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IV=N[12:]</a:t>
            </a:r>
          </a:p>
        </p:txBody>
      </p:sp>
      <p:sp>
        <p:nvSpPr>
          <p:cNvPr id="13" name="TextBox 12">
            <a:extLst>
              <a:ext uri="{FF2B5EF4-FFF2-40B4-BE49-F238E27FC236}">
                <a16:creationId xmlns:a16="http://schemas.microsoft.com/office/drawing/2014/main" id="{CA8D9914-5E00-89DE-15BC-801EE14429B0}"/>
              </a:ext>
            </a:extLst>
          </p:cNvPr>
          <p:cNvSpPr txBox="1"/>
          <p:nvPr/>
        </p:nvSpPr>
        <p:spPr>
          <a:xfrm>
            <a:off x="10672678" y="129099"/>
            <a:ext cx="947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ea typeface="Amazon Ember" panose="020B0603020204020204" pitchFamily="34" charset="0"/>
                <a:cs typeface="Arial" panose="020B0604020202020204" pitchFamily="34" charset="0"/>
              </a:rPr>
              <a:t>24</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-byte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nonce N</a:t>
            </a:r>
          </a:p>
        </p:txBody>
      </p:sp>
      <p:sp>
        <p:nvSpPr>
          <p:cNvPr id="14" name="Rectangle 13">
            <a:extLst>
              <a:ext uri="{FF2B5EF4-FFF2-40B4-BE49-F238E27FC236}">
                <a16:creationId xmlns:a16="http://schemas.microsoft.com/office/drawing/2014/main" id="{2E1A1A7D-A3AB-D9AD-251E-894B52F3233B}"/>
              </a:ext>
            </a:extLst>
          </p:cNvPr>
          <p:cNvSpPr/>
          <p:nvPr/>
        </p:nvSpPr>
        <p:spPr>
          <a:xfrm>
            <a:off x="7615917" y="1726046"/>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AES-GCM</a:t>
            </a:r>
          </a:p>
        </p:txBody>
      </p:sp>
      <p:cxnSp>
        <p:nvCxnSpPr>
          <p:cNvPr id="15" name="Elbow Connector 41">
            <a:extLst>
              <a:ext uri="{FF2B5EF4-FFF2-40B4-BE49-F238E27FC236}">
                <a16:creationId xmlns:a16="http://schemas.microsoft.com/office/drawing/2014/main" id="{7604F942-7DC5-53FC-650D-E118932EF370}"/>
              </a:ext>
            </a:extLst>
          </p:cNvPr>
          <p:cNvCxnSpPr>
            <a:stCxn id="10" idx="1"/>
            <a:endCxn id="14" idx="3"/>
          </p:cNvCxnSpPr>
          <p:nvPr/>
        </p:nvCxnSpPr>
        <p:spPr>
          <a:xfrm flipH="1">
            <a:off x="8881191" y="1906084"/>
            <a:ext cx="491141" cy="462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1BF2586-C980-09B9-1C63-F58DA1CADD9F}"/>
              </a:ext>
            </a:extLst>
          </p:cNvPr>
          <p:cNvSpPr/>
          <p:nvPr/>
        </p:nvSpPr>
        <p:spPr>
          <a:xfrm>
            <a:off x="7689600" y="25127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C</a:t>
            </a:r>
          </a:p>
        </p:txBody>
      </p:sp>
      <p:sp>
        <p:nvSpPr>
          <p:cNvPr id="17" name="Rectangle 16">
            <a:extLst>
              <a:ext uri="{FF2B5EF4-FFF2-40B4-BE49-F238E27FC236}">
                <a16:creationId xmlns:a16="http://schemas.microsoft.com/office/drawing/2014/main" id="{324F08E5-4F3A-2549-54FB-EA7C573A5AAB}"/>
              </a:ext>
            </a:extLst>
          </p:cNvPr>
          <p:cNvSpPr/>
          <p:nvPr/>
        </p:nvSpPr>
        <p:spPr>
          <a:xfrm>
            <a:off x="8236304" y="25127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T</a:t>
            </a:r>
          </a:p>
        </p:txBody>
      </p:sp>
      <p:cxnSp>
        <p:nvCxnSpPr>
          <p:cNvPr id="18" name="Straight Arrow Connector 17">
            <a:extLst>
              <a:ext uri="{FF2B5EF4-FFF2-40B4-BE49-F238E27FC236}">
                <a16:creationId xmlns:a16="http://schemas.microsoft.com/office/drawing/2014/main" id="{799603DD-6262-DC25-D071-20C69AEC6F56}"/>
              </a:ext>
            </a:extLst>
          </p:cNvPr>
          <p:cNvCxnSpPr>
            <a:cxnSpLocks/>
            <a:endCxn id="14" idx="1"/>
          </p:cNvCxnSpPr>
          <p:nvPr/>
        </p:nvCxnSpPr>
        <p:spPr>
          <a:xfrm>
            <a:off x="6588911" y="1910712"/>
            <a:ext cx="1027006" cy="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3B5759E-7385-B01E-ABA6-8E5484C37B91}"/>
              </a:ext>
            </a:extLst>
          </p:cNvPr>
          <p:cNvCxnSpPr>
            <a:cxnSpLocks/>
            <a:stCxn id="11" idx="2"/>
            <a:endCxn id="14" idx="0"/>
          </p:cNvCxnSpPr>
          <p:nvPr/>
        </p:nvCxnSpPr>
        <p:spPr>
          <a:xfrm flipH="1">
            <a:off x="8248554" y="1470901"/>
            <a:ext cx="2799" cy="255145"/>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ED2483-C71E-EE03-6E01-54CDBE1B1BF3}"/>
              </a:ext>
            </a:extLst>
          </p:cNvPr>
          <p:cNvCxnSpPr>
            <a:cxnSpLocks/>
            <a:stCxn id="14" idx="2"/>
          </p:cNvCxnSpPr>
          <p:nvPr/>
        </p:nvCxnSpPr>
        <p:spPr>
          <a:xfrm>
            <a:off x="8248554" y="2095378"/>
            <a:ext cx="0" cy="388317"/>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B82A4D-E848-7DF9-3F7D-947C4CC8FE97}"/>
              </a:ext>
            </a:extLst>
          </p:cNvPr>
          <p:cNvSpPr/>
          <p:nvPr/>
        </p:nvSpPr>
        <p:spPr>
          <a:xfrm>
            <a:off x="2901547" y="2759780"/>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77F4343-FBAA-2D11-7EFA-60531D6CA648}"/>
              </a:ext>
            </a:extLst>
          </p:cNvPr>
          <p:cNvSpPr/>
          <p:nvPr/>
        </p:nvSpPr>
        <p:spPr>
          <a:xfrm>
            <a:off x="2071144" y="2349178"/>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rial" panose="020B0604020202020204" pitchFamily="34" charset="0"/>
                <a:cs typeface="Arial" panose="020B0604020202020204" pitchFamily="34" charset="0"/>
              </a:rPr>
              <a:t>“XCMT” || </a:t>
            </a:r>
            <a:r>
              <a:rPr lang="pt-BR" sz="1600" dirty="0">
                <a:solidFill>
                  <a:schemeClr val="accent3">
                    <a:lumMod val="75000"/>
                  </a:schemeClr>
                </a:solidFill>
                <a:latin typeface="Arial" panose="020B0604020202020204" pitchFamily="34" charset="0"/>
                <a:cs typeface="Arial" panose="020B0604020202020204" pitchFamily="34" charset="0"/>
              </a:rPr>
              <a:t>N[:12] </a:t>
            </a:r>
            <a:endParaRPr lang="en-US" sz="1600" dirty="0">
              <a:solidFill>
                <a:schemeClr val="accent3">
                  <a:lumMod val="75000"/>
                </a:schemeClr>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8818402-AE46-5008-89D7-A490A403178A}"/>
              </a:ext>
            </a:extLst>
          </p:cNvPr>
          <p:cNvSpPr/>
          <p:nvPr/>
        </p:nvSpPr>
        <p:spPr>
          <a:xfrm>
            <a:off x="440557" y="376143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ED7D31"/>
                </a:solidFill>
                <a:latin typeface="Arial" panose="020B0604020202020204" pitchFamily="34" charset="0"/>
                <a:cs typeface="Arial" panose="020B0604020202020204" pitchFamily="34" charset="0"/>
              </a:rPr>
              <a:t>N[12:]</a:t>
            </a:r>
            <a:r>
              <a:rPr lang="pt-BR" sz="1600" dirty="0">
                <a:solidFill>
                  <a:srgbClr val="FFC000"/>
                </a:solidFill>
                <a:latin typeface="Arial" panose="020B0604020202020204" pitchFamily="34" charset="0"/>
                <a:cs typeface="Arial" panose="020B0604020202020204" pitchFamily="34" charset="0"/>
              </a:rPr>
              <a:t> </a:t>
            </a:r>
            <a:r>
              <a:rPr lang="pt-BR" sz="1600" dirty="0">
                <a:solidFill>
                  <a:schemeClr val="tx1"/>
                </a:solidFill>
                <a:latin typeface="Arial" panose="020B0604020202020204" pitchFamily="34" charset="0"/>
                <a:cs typeface="Arial" panose="020B0604020202020204" pitchFamily="34" charset="0"/>
              </a:rPr>
              <a:t>|| </a:t>
            </a:r>
            <a:r>
              <a:rPr lang="pt-BR" sz="1600" dirty="0">
                <a:solidFill>
                  <a:srgbClr val="0070C0"/>
                </a:solidFill>
                <a:latin typeface="Arial" panose="020B0604020202020204" pitchFamily="34" charset="0"/>
                <a:cs typeface="Arial" panose="020B0604020202020204" pitchFamily="34" charset="0"/>
              </a:rPr>
              <a:t>0x00010001</a:t>
            </a:r>
            <a:endParaRPr lang="en-US" sz="1600" dirty="0">
              <a:solidFill>
                <a:srgbClr val="0070C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9B34E66A-9BD9-BEBE-2810-D5E5C38D52E6}"/>
              </a:ext>
            </a:extLst>
          </p:cNvPr>
          <p:cNvSpPr/>
          <p:nvPr/>
        </p:nvSpPr>
        <p:spPr>
          <a:xfrm>
            <a:off x="1270960" y="422311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C10C3B0-047C-3605-E6AB-D539958AAB1B}"/>
              </a:ext>
            </a:extLst>
          </p:cNvPr>
          <p:cNvSpPr/>
          <p:nvPr/>
        </p:nvSpPr>
        <p:spPr>
          <a:xfrm>
            <a:off x="3662831" y="3765573"/>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ED7D31"/>
                </a:solidFill>
                <a:latin typeface="Arial" panose="020B0604020202020204" pitchFamily="34" charset="0"/>
                <a:cs typeface="Arial" panose="020B0604020202020204" pitchFamily="34" charset="0"/>
              </a:rPr>
              <a:t>N[12:] </a:t>
            </a:r>
            <a:r>
              <a:rPr lang="pt-BR" sz="1600" dirty="0">
                <a:solidFill>
                  <a:schemeClr val="tx1"/>
                </a:solidFill>
                <a:latin typeface="Arial" panose="020B0604020202020204" pitchFamily="34" charset="0"/>
                <a:cs typeface="Arial" panose="020B0604020202020204" pitchFamily="34" charset="0"/>
              </a:rPr>
              <a:t>|| </a:t>
            </a:r>
            <a:r>
              <a:rPr lang="pt-BR" sz="1600" dirty="0">
                <a:solidFill>
                  <a:srgbClr val="0070C0"/>
                </a:solidFill>
                <a:latin typeface="Arial" panose="020B0604020202020204" pitchFamily="34" charset="0"/>
                <a:cs typeface="Arial" panose="020B0604020202020204" pitchFamily="34" charset="0"/>
              </a:rPr>
              <a:t>0x00010002</a:t>
            </a:r>
            <a:endParaRPr lang="en-US" sz="1600" dirty="0">
              <a:solidFill>
                <a:srgbClr val="0070C0"/>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7A284DA-BFC8-3CC4-6937-0FDE451ACCE0}"/>
              </a:ext>
            </a:extLst>
          </p:cNvPr>
          <p:cNvSpPr/>
          <p:nvPr/>
        </p:nvSpPr>
        <p:spPr>
          <a:xfrm>
            <a:off x="440557" y="32723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3965E42-5B13-E783-D13D-5E557BBEA04C}"/>
              </a:ext>
            </a:extLst>
          </p:cNvPr>
          <p:cNvSpPr/>
          <p:nvPr/>
        </p:nvSpPr>
        <p:spPr>
          <a:xfrm>
            <a:off x="3662831" y="32723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8" name="Flowchart: Or 15">
            <a:extLst>
              <a:ext uri="{FF2B5EF4-FFF2-40B4-BE49-F238E27FC236}">
                <a16:creationId xmlns:a16="http://schemas.microsoft.com/office/drawing/2014/main" id="{809AA545-A8FB-2CB7-6952-FEB2625C84D2}"/>
              </a:ext>
            </a:extLst>
          </p:cNvPr>
          <p:cNvSpPr/>
          <p:nvPr/>
        </p:nvSpPr>
        <p:spPr>
          <a:xfrm>
            <a:off x="1812074" y="355860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9" name="Flowchart: Or 69">
            <a:extLst>
              <a:ext uri="{FF2B5EF4-FFF2-40B4-BE49-F238E27FC236}">
                <a16:creationId xmlns:a16="http://schemas.microsoft.com/office/drawing/2014/main" id="{865DE46B-5838-DC0D-604A-5A6F01876DEE}"/>
              </a:ext>
            </a:extLst>
          </p:cNvPr>
          <p:cNvSpPr/>
          <p:nvPr/>
        </p:nvSpPr>
        <p:spPr>
          <a:xfrm>
            <a:off x="5034348" y="355860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E01729B5-5F52-43F6-248A-CB7F643CB600}"/>
              </a:ext>
            </a:extLst>
          </p:cNvPr>
          <p:cNvSpPr/>
          <p:nvPr/>
        </p:nvSpPr>
        <p:spPr>
          <a:xfrm>
            <a:off x="4493234" y="422311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19B9EAE1-3279-C8A3-C62F-15852F7A23B7}"/>
              </a:ext>
            </a:extLst>
          </p:cNvPr>
          <p:cNvSpPr/>
          <p:nvPr/>
        </p:nvSpPr>
        <p:spPr>
          <a:xfrm>
            <a:off x="440557" y="479734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KC</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[0:16]</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9354337-E642-4DC2-1002-C3875510E24F}"/>
              </a:ext>
            </a:extLst>
          </p:cNvPr>
          <p:cNvSpPr/>
          <p:nvPr/>
        </p:nvSpPr>
        <p:spPr>
          <a:xfrm>
            <a:off x="3662831" y="479734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KC</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 [16:32]</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D5947B7F-B827-B0CC-9D6D-31052B98C3C4}"/>
              </a:ext>
            </a:extLst>
          </p:cNvPr>
          <p:cNvCxnSpPr>
            <a:stCxn id="25" idx="2"/>
            <a:endCxn id="30" idx="0"/>
          </p:cNvCxnSpPr>
          <p:nvPr/>
        </p:nvCxnSpPr>
        <p:spPr>
          <a:xfrm>
            <a:off x="5125871" y="4039893"/>
            <a:ext cx="0" cy="183219"/>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4444EA7-4D71-7489-9DA6-52F1BE28D1F0}"/>
              </a:ext>
            </a:extLst>
          </p:cNvPr>
          <p:cNvCxnSpPr>
            <a:stCxn id="23" idx="2"/>
            <a:endCxn id="24" idx="0"/>
          </p:cNvCxnSpPr>
          <p:nvPr/>
        </p:nvCxnSpPr>
        <p:spPr>
          <a:xfrm>
            <a:off x="1903597" y="4035752"/>
            <a:ext cx="0" cy="18736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82EC34-9623-DF98-B936-387E480B0940}"/>
              </a:ext>
            </a:extLst>
          </p:cNvPr>
          <p:cNvCxnSpPr>
            <a:stCxn id="24" idx="2"/>
            <a:endCxn id="31" idx="0"/>
          </p:cNvCxnSpPr>
          <p:nvPr/>
        </p:nvCxnSpPr>
        <p:spPr>
          <a:xfrm>
            <a:off x="1903597" y="459244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C0EB2A5-2A2C-5B55-F66D-C9BA2BA38B36}"/>
              </a:ext>
            </a:extLst>
          </p:cNvPr>
          <p:cNvCxnSpPr>
            <a:stCxn id="30" idx="2"/>
            <a:endCxn id="32" idx="0"/>
          </p:cNvCxnSpPr>
          <p:nvPr/>
        </p:nvCxnSpPr>
        <p:spPr>
          <a:xfrm>
            <a:off x="5125871" y="459244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30EA1044-F08D-A4D0-FB57-56ED327AB1E4}"/>
              </a:ext>
            </a:extLst>
          </p:cNvPr>
          <p:cNvCxnSpPr>
            <a:cxnSpLocks/>
            <a:stCxn id="21" idx="2"/>
            <a:endCxn id="28" idx="6"/>
          </p:cNvCxnSpPr>
          <p:nvPr/>
        </p:nvCxnSpPr>
        <p:spPr>
          <a:xfrm rot="5400000">
            <a:off x="2503424" y="2620810"/>
            <a:ext cx="522459" cy="1539063"/>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F6997B1-D3AE-95C8-9855-07A2FBF51BB4}"/>
              </a:ext>
            </a:extLst>
          </p:cNvPr>
          <p:cNvCxnSpPr>
            <a:cxnSpLocks/>
            <a:stCxn id="21" idx="2"/>
            <a:endCxn id="29" idx="2"/>
          </p:cNvCxnSpPr>
          <p:nvPr/>
        </p:nvCxnSpPr>
        <p:spPr>
          <a:xfrm rot="16200000" flipH="1">
            <a:off x="4023037" y="2640259"/>
            <a:ext cx="522459" cy="1500164"/>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B372E35-C96B-88B8-CBD7-81C60B559DE5}"/>
              </a:ext>
            </a:extLst>
          </p:cNvPr>
          <p:cNvCxnSpPr>
            <a:cxnSpLocks/>
            <a:stCxn id="22" idx="2"/>
            <a:endCxn id="21" idx="0"/>
          </p:cNvCxnSpPr>
          <p:nvPr/>
        </p:nvCxnSpPr>
        <p:spPr>
          <a:xfrm>
            <a:off x="3534184" y="2623498"/>
            <a:ext cx="0" cy="136282"/>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6FA707E-C736-31EA-7AA9-914BC61A3836}"/>
              </a:ext>
            </a:extLst>
          </p:cNvPr>
          <p:cNvSpPr/>
          <p:nvPr/>
        </p:nvSpPr>
        <p:spPr>
          <a:xfrm>
            <a:off x="8785432" y="25127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KC</a:t>
            </a:r>
          </a:p>
        </p:txBody>
      </p:sp>
      <p:cxnSp>
        <p:nvCxnSpPr>
          <p:cNvPr id="41" name="Elbow Connector 40">
            <a:extLst>
              <a:ext uri="{FF2B5EF4-FFF2-40B4-BE49-F238E27FC236}">
                <a16:creationId xmlns:a16="http://schemas.microsoft.com/office/drawing/2014/main" id="{23679DC1-2749-CA57-C083-08BB3892AAD8}"/>
              </a:ext>
            </a:extLst>
          </p:cNvPr>
          <p:cNvCxnSpPr>
            <a:cxnSpLocks/>
            <a:stCxn id="32" idx="3"/>
            <a:endCxn id="40" idx="2"/>
          </p:cNvCxnSpPr>
          <p:nvPr/>
        </p:nvCxnSpPr>
        <p:spPr>
          <a:xfrm flipV="1">
            <a:off x="6588911" y="2882055"/>
            <a:ext cx="2469493" cy="2052447"/>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06D84B-DFC7-A16C-BE30-1F94742A0D53}"/>
                  </a:ext>
                </a:extLst>
              </p:cNvPr>
              <p:cNvSpPr txBox="1"/>
              <p:nvPr/>
            </p:nvSpPr>
            <p:spPr>
              <a:xfrm>
                <a:off x="728294" y="749428"/>
                <a:ext cx="6102626" cy="338554"/>
              </a:xfrm>
              <a:prstGeom prst="rect">
                <a:avLst/>
              </a:prstGeom>
              <a:noFill/>
            </p:spPr>
            <p:txBody>
              <a:bodyPr wrap="square">
                <a:spAutoFit/>
              </a:bodyPr>
              <a:lstStyle/>
              <a:p>
                <a:r>
                  <a:rPr lang="en-US" sz="1600" b="1" dirty="0">
                    <a:latin typeface="Arial" panose="020B0604020202020204" pitchFamily="34" charset="0"/>
                    <a:ea typeface="Amazon Ember" panose="020B0603020204020204" pitchFamily="34" charset="0"/>
                    <a:cs typeface="Arial" panose="020B0604020202020204" pitchFamily="34" charset="0"/>
                  </a:rPr>
                  <a:t>Init: </a:t>
                </a:r>
                <a:r>
                  <a:rPr lang="en-US" sz="1600" dirty="0">
                    <a:latin typeface="Arial" panose="020B0604020202020204" pitchFamily="34" charset="0"/>
                    <a:ea typeface="Amazon Ember" panose="020B0603020204020204" pitchFamily="34" charset="0"/>
                    <a:cs typeface="Arial" panose="020B0604020202020204" pitchFamily="34" charset="0"/>
                  </a:rPr>
                  <a:t>K1 := </a:t>
                </a:r>
                <a14:m>
                  <m:oMath xmlns:m="http://schemas.openxmlformats.org/officeDocument/2006/math">
                    <m:r>
                      <a:rPr lang="en-CA" sz="1600" i="1">
                        <a:latin typeface="Cambria Math" panose="02040503050406030204" pitchFamily="18" charset="0"/>
                      </a:rPr>
                      <m:t>𝑋</m:t>
                    </m:r>
                    <m:r>
                      <a:rPr lang="en-CA" sz="1600" i="1">
                        <a:latin typeface="Cambria Math" panose="02040503050406030204" pitchFamily="18" charset="0"/>
                      </a:rPr>
                      <m:t> ×</m:t>
                    </m:r>
                  </m:oMath>
                </a14:m>
                <a:r>
                  <a:rPr lang="en-US" sz="1600" dirty="0">
                    <a:latin typeface="Arial" panose="020B0604020202020204" pitchFamily="34" charset="0"/>
                    <a:ea typeface="Amazon Ember" panose="020B0603020204020204" pitchFamily="34" charset="0"/>
                    <a:cs typeface="Arial" panose="020B0604020202020204" pitchFamily="34" charset="0"/>
                  </a:rPr>
                  <a:t> </a:t>
                </a:r>
                <a:r>
                  <a:rPr lang="en-US" sz="1600" b="1" dirty="0">
                    <a:latin typeface="Arial" panose="020B0604020202020204" pitchFamily="34" charset="0"/>
                    <a:ea typeface="Amazon Ember" panose="020B0603020204020204" pitchFamily="34" charset="0"/>
                    <a:cs typeface="Arial" panose="020B0604020202020204" pitchFamily="34" charset="0"/>
                  </a:rPr>
                  <a:t>AES256</a:t>
                </a:r>
                <a:r>
                  <a:rPr lang="en-US" sz="1600" b="1" baseline="-25000" dirty="0">
                    <a:latin typeface="Arial" panose="020B0604020202020204" pitchFamily="34" charset="0"/>
                    <a:ea typeface="Amazon Ember" panose="020B0603020204020204" pitchFamily="34" charset="0"/>
                    <a:cs typeface="Arial" panose="020B0604020202020204" pitchFamily="34" charset="0"/>
                  </a:rPr>
                  <a:t>K</a:t>
                </a:r>
                <a:r>
                  <a:rPr lang="en-US" sz="1600" dirty="0">
                    <a:latin typeface="Arial" panose="020B0604020202020204" pitchFamily="34" charset="0"/>
                    <a:ea typeface="Amazon Ember" panose="020B0603020204020204" pitchFamily="34" charset="0"/>
                    <a:cs typeface="Arial" panose="020B0604020202020204" pitchFamily="34" charset="0"/>
                  </a:rPr>
                  <a:t>(0)  // </a:t>
                </a:r>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multiplication by </a:t>
                </a:r>
                <a14:m>
                  <m:oMath xmlns:m="http://schemas.openxmlformats.org/officeDocument/2006/math">
                    <m:r>
                      <a:rPr lang="en-CA" sz="1600" b="0" i="1" smtClean="0">
                        <a:latin typeface="Cambria Math" panose="02040503050406030204" pitchFamily="18" charset="0"/>
                      </a:rPr>
                      <m:t>𝑋</m:t>
                    </m:r>
                  </m:oMath>
                </a14:m>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 in </a:t>
                </a:r>
                <a14:m>
                  <m:oMath xmlns:m="http://schemas.openxmlformats.org/officeDocument/2006/math">
                    <m:r>
                      <m:rPr>
                        <m:nor/>
                      </m:rPr>
                      <a:rPr lang="en-CA" sz="1600" b="0" i="0" smtClean="0">
                        <a:latin typeface="Cambria Math" panose="02040503050406030204" pitchFamily="18" charset="0"/>
                      </a:rPr>
                      <m:t>GF</m:t>
                    </m:r>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2</m:t>
                        </m:r>
                      </m:e>
                      <m:sup>
                        <m:r>
                          <a:rPr lang="en-CA" sz="1600" b="0" i="1" smtClean="0">
                            <a:latin typeface="Cambria Math" panose="02040503050406030204" pitchFamily="18" charset="0"/>
                          </a:rPr>
                          <m:t>𝑛</m:t>
                        </m:r>
                      </m:sup>
                    </m:sSup>
                    <m:r>
                      <a:rPr lang="en-CA" sz="1600" b="0" i="1" smtClean="0">
                        <a:latin typeface="Cambria Math" panose="02040503050406030204" pitchFamily="18" charset="0"/>
                      </a:rPr>
                      <m:t>)</m:t>
                    </m:r>
                  </m:oMath>
                </a14:m>
                <a:endPar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endParaRPr>
              </a:p>
            </p:txBody>
          </p:sp>
        </mc:Choice>
        <mc:Fallback xmlns="">
          <p:sp>
            <p:nvSpPr>
              <p:cNvPr id="42" name="TextBox 41">
                <a:extLst>
                  <a:ext uri="{FF2B5EF4-FFF2-40B4-BE49-F238E27FC236}">
                    <a16:creationId xmlns:a16="http://schemas.microsoft.com/office/drawing/2014/main" id="{B606D84B-DFC7-A16C-BE30-1F94742A0D53}"/>
                  </a:ext>
                </a:extLst>
              </p:cNvPr>
              <p:cNvSpPr txBox="1">
                <a:spLocks noRot="1" noChangeAspect="1" noMove="1" noResize="1" noEditPoints="1" noAdjustHandles="1" noChangeArrowheads="1" noChangeShapeType="1" noTextEdit="1"/>
              </p:cNvSpPr>
              <p:nvPr/>
            </p:nvSpPr>
            <p:spPr>
              <a:xfrm>
                <a:off x="728294" y="749428"/>
                <a:ext cx="6102626" cy="338554"/>
              </a:xfrm>
              <a:prstGeom prst="rect">
                <a:avLst/>
              </a:prstGeom>
              <a:blipFill>
                <a:blip r:embed="rId2"/>
                <a:stretch>
                  <a:fillRect l="-622" t="-7407" b="-25926"/>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6EF726C8-9C32-0777-0BE3-C793A89143D6}"/>
              </a:ext>
            </a:extLst>
          </p:cNvPr>
          <p:cNvSpPr/>
          <p:nvPr/>
        </p:nvSpPr>
        <p:spPr>
          <a:xfrm>
            <a:off x="7011441" y="1607819"/>
            <a:ext cx="3914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U</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C495332-49A1-CD04-E70E-5614F7BB5F21}"/>
              </a:ext>
            </a:extLst>
          </p:cNvPr>
          <p:cNvSpPr txBox="1"/>
          <p:nvPr/>
        </p:nvSpPr>
        <p:spPr>
          <a:xfrm>
            <a:off x="557368" y="5858343"/>
            <a:ext cx="3643160" cy="276999"/>
          </a:xfrm>
          <a:prstGeom prst="rect">
            <a:avLst/>
          </a:prstGeom>
          <a:noFill/>
        </p:spPr>
        <p:txBody>
          <a:bodyPr wrap="square">
            <a:spAutoFit/>
          </a:bodyPr>
          <a:lstStyle/>
          <a:p>
            <a:r>
              <a:rPr lang="en-CA" sz="1200" dirty="0">
                <a:solidFill>
                  <a:schemeClr val="accent3">
                    <a:lumMod val="50000"/>
                  </a:schemeClr>
                </a:solidFill>
              </a:rPr>
              <a:t>CMAC_AES256</a:t>
            </a:r>
            <a:r>
              <a:rPr lang="en-CA" sz="1200" baseline="-25000" dirty="0">
                <a:solidFill>
                  <a:schemeClr val="accent3">
                    <a:lumMod val="50000"/>
                  </a:schemeClr>
                </a:solidFill>
              </a:rPr>
              <a:t>K</a:t>
            </a:r>
            <a:r>
              <a:rPr lang="en-CA" sz="1200" dirty="0">
                <a:solidFill>
                  <a:schemeClr val="accent3">
                    <a:lumMod val="50000"/>
                  </a:schemeClr>
                </a:solidFill>
              </a:rPr>
              <a:t>(“XCMT”∥ U ∥ IV ∥ 0x00010001)</a:t>
            </a:r>
          </a:p>
        </p:txBody>
      </p:sp>
      <p:sp>
        <p:nvSpPr>
          <p:cNvPr id="45" name="TextBox 44">
            <a:extLst>
              <a:ext uri="{FF2B5EF4-FFF2-40B4-BE49-F238E27FC236}">
                <a16:creationId xmlns:a16="http://schemas.microsoft.com/office/drawing/2014/main" id="{85E7C63E-77F3-6B51-DE27-D93C28C71EB1}"/>
              </a:ext>
            </a:extLst>
          </p:cNvPr>
          <p:cNvSpPr txBox="1"/>
          <p:nvPr/>
        </p:nvSpPr>
        <p:spPr>
          <a:xfrm>
            <a:off x="4114800" y="5856438"/>
            <a:ext cx="3729268" cy="276999"/>
          </a:xfrm>
          <a:prstGeom prst="rect">
            <a:avLst/>
          </a:prstGeom>
          <a:noFill/>
        </p:spPr>
        <p:txBody>
          <a:bodyPr wrap="square">
            <a:spAutoFit/>
          </a:bodyPr>
          <a:lstStyle/>
          <a:p>
            <a:r>
              <a:rPr lang="en-CA" sz="1200" dirty="0">
                <a:solidFill>
                  <a:schemeClr val="accent3">
                    <a:lumMod val="50000"/>
                  </a:schemeClr>
                </a:solidFill>
              </a:rPr>
              <a:t>||    CMAC_AES256</a:t>
            </a:r>
            <a:r>
              <a:rPr lang="en-CA" sz="1200" baseline="-25000" dirty="0">
                <a:solidFill>
                  <a:schemeClr val="accent3">
                    <a:lumMod val="50000"/>
                  </a:schemeClr>
                </a:solidFill>
              </a:rPr>
              <a:t>K</a:t>
            </a:r>
            <a:r>
              <a:rPr lang="en-CA" sz="1200" dirty="0">
                <a:solidFill>
                  <a:schemeClr val="accent3">
                    <a:lumMod val="50000"/>
                  </a:schemeClr>
                </a:solidFill>
              </a:rPr>
              <a:t>(“XCMT”∥ U ∥ IV ∥ 0x00010002)</a:t>
            </a:r>
          </a:p>
        </p:txBody>
      </p:sp>
      <p:cxnSp>
        <p:nvCxnSpPr>
          <p:cNvPr id="46" name="Straight Arrow Connector 45">
            <a:extLst>
              <a:ext uri="{FF2B5EF4-FFF2-40B4-BE49-F238E27FC236}">
                <a16:creationId xmlns:a16="http://schemas.microsoft.com/office/drawing/2014/main" id="{970C041F-1ABE-7D90-5AF2-04532E84684B}"/>
              </a:ext>
            </a:extLst>
          </p:cNvPr>
          <p:cNvCxnSpPr>
            <a:cxnSpLocks/>
          </p:cNvCxnSpPr>
          <p:nvPr/>
        </p:nvCxnSpPr>
        <p:spPr>
          <a:xfrm flipV="1">
            <a:off x="1935126" y="5432498"/>
            <a:ext cx="180754" cy="322944"/>
          </a:xfrm>
          <a:prstGeom prst="straightConnector1">
            <a:avLst/>
          </a:prstGeom>
          <a:ln w="19050" cap="rnd">
            <a:solidFill>
              <a:schemeClr val="accent3">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3CE902E-25EB-F8CD-A91A-3185FDE3E141}"/>
              </a:ext>
            </a:extLst>
          </p:cNvPr>
          <p:cNvCxnSpPr>
            <a:cxnSpLocks/>
          </p:cNvCxnSpPr>
          <p:nvPr/>
        </p:nvCxnSpPr>
        <p:spPr>
          <a:xfrm flipH="1" flipV="1">
            <a:off x="5566435" y="5426324"/>
            <a:ext cx="79212" cy="329118"/>
          </a:xfrm>
          <a:prstGeom prst="straightConnector1">
            <a:avLst/>
          </a:prstGeom>
          <a:ln w="19050" cap="rnd">
            <a:solidFill>
              <a:schemeClr val="accent3">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780F0-A19F-5800-1D00-C3A35200A8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4A78B3-398E-1F76-C93E-A3F1CB4CB9FA}"/>
              </a:ext>
            </a:extLst>
          </p:cNvPr>
          <p:cNvSpPr>
            <a:spLocks noGrp="1"/>
          </p:cNvSpPr>
          <p:nvPr>
            <p:ph type="sldNum" sz="quarter" idx="12"/>
          </p:nvPr>
        </p:nvSpPr>
        <p:spPr/>
        <p:txBody>
          <a:bodyPr/>
          <a:lstStyle/>
          <a:p>
            <a:fld id="{EB4B8DE2-A4E8-46E4-8BBF-D75455EFF32C}" type="slidenum">
              <a:rPr lang="en-US" smtClean="0"/>
              <a:pPr/>
              <a:t>12</a:t>
            </a:fld>
            <a:endParaRPr lang="en-US" dirty="0"/>
          </a:p>
        </p:txBody>
      </p:sp>
      <p:sp>
        <p:nvSpPr>
          <p:cNvPr id="2" name="Rectangle 1">
            <a:extLst>
              <a:ext uri="{FF2B5EF4-FFF2-40B4-BE49-F238E27FC236}">
                <a16:creationId xmlns:a16="http://schemas.microsoft.com/office/drawing/2014/main" id="{B1A3F5CF-0C40-AEB6-5B92-814D1AC13E1C}"/>
              </a:ext>
            </a:extLst>
          </p:cNvPr>
          <p:cNvSpPr/>
          <p:nvPr/>
        </p:nvSpPr>
        <p:spPr>
          <a:xfrm>
            <a:off x="324058" y="1140610"/>
            <a:ext cx="6368867" cy="2173555"/>
          </a:xfrm>
          <a:prstGeom prst="rect">
            <a:avLst/>
          </a:prstGeom>
          <a:solidFill>
            <a:schemeClr val="bg1">
              <a:lumMod val="50000"/>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r>
              <a:rPr lang="en-US" sz="1200" dirty="0">
                <a:solidFill>
                  <a:schemeClr val="bg1">
                    <a:lumMod val="50000"/>
                  </a:schemeClr>
                </a:solidFill>
                <a:latin typeface="Arial" panose="020B0604020202020204" pitchFamily="34" charset="0"/>
                <a:cs typeface="Arial" panose="020B0604020202020204" pitchFamily="34" charset="0"/>
              </a:rPr>
              <a:t>NIST SP800-108 KDF-CTR with CMAC </a:t>
            </a:r>
          </a:p>
        </p:txBody>
      </p:sp>
      <p:sp>
        <p:nvSpPr>
          <p:cNvPr id="3" name="Rectangle 2">
            <a:extLst>
              <a:ext uri="{FF2B5EF4-FFF2-40B4-BE49-F238E27FC236}">
                <a16:creationId xmlns:a16="http://schemas.microsoft.com/office/drawing/2014/main" id="{BBF5EF40-BEEA-D9EA-48A7-AEB77B47A613}"/>
              </a:ext>
            </a:extLst>
          </p:cNvPr>
          <p:cNvSpPr/>
          <p:nvPr/>
        </p:nvSpPr>
        <p:spPr>
          <a:xfrm>
            <a:off x="324058" y="3359074"/>
            <a:ext cx="6368867" cy="3033037"/>
          </a:xfrm>
          <a:prstGeom prst="rect">
            <a:avLst/>
          </a:prstGeom>
          <a:solidFill>
            <a:schemeClr val="bg1">
              <a:lumMod val="50000"/>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r>
              <a:rPr lang="en-US" sz="1200" dirty="0">
                <a:solidFill>
                  <a:schemeClr val="bg1">
                    <a:lumMod val="50000"/>
                  </a:schemeClr>
                </a:solidFill>
                <a:latin typeface="Arial" panose="020B0604020202020204" pitchFamily="34" charset="0"/>
                <a:cs typeface="Arial" panose="020B0604020202020204" pitchFamily="34" charset="0"/>
              </a:rPr>
              <a:t>NIST SP800-108 KDF-CTR with CMAC</a:t>
            </a:r>
          </a:p>
        </p:txBody>
      </p:sp>
      <p:cxnSp>
        <p:nvCxnSpPr>
          <p:cNvPr id="5" name="Straight Connector 4">
            <a:extLst>
              <a:ext uri="{FF2B5EF4-FFF2-40B4-BE49-F238E27FC236}">
                <a16:creationId xmlns:a16="http://schemas.microsoft.com/office/drawing/2014/main" id="{3E2BA1B6-B8D4-CEAC-274C-FB35B1B805E8}"/>
              </a:ext>
            </a:extLst>
          </p:cNvPr>
          <p:cNvCxnSpPr>
            <a:cxnSpLocks/>
          </p:cNvCxnSpPr>
          <p:nvPr/>
        </p:nvCxnSpPr>
        <p:spPr>
          <a:xfrm flipV="1">
            <a:off x="8535766" y="226969"/>
            <a:ext cx="0" cy="408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F4A0471-73BF-2D4F-937E-C9C91AA86220}"/>
              </a:ext>
            </a:extLst>
          </p:cNvPr>
          <p:cNvSpPr/>
          <p:nvPr/>
        </p:nvSpPr>
        <p:spPr>
          <a:xfrm>
            <a:off x="440557" y="1749256"/>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0x0001 </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980593F-4DE4-D5C8-05EE-9EB50E8009E8}"/>
              </a:ext>
            </a:extLst>
          </p:cNvPr>
          <p:cNvSpPr/>
          <p:nvPr/>
        </p:nvSpPr>
        <p:spPr>
          <a:xfrm>
            <a:off x="1270960" y="220942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7750974-590C-6C34-76E4-210262290531}"/>
              </a:ext>
            </a:extLst>
          </p:cNvPr>
          <p:cNvSpPr/>
          <p:nvPr/>
        </p:nvSpPr>
        <p:spPr>
          <a:xfrm>
            <a:off x="3662831" y="1751883"/>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0x0002</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56CF159-9BE3-9101-CB73-3AB823FA3A36}"/>
              </a:ext>
            </a:extLst>
          </p:cNvPr>
          <p:cNvSpPr/>
          <p:nvPr/>
        </p:nvSpPr>
        <p:spPr>
          <a:xfrm>
            <a:off x="324058" y="226969"/>
            <a:ext cx="4381077" cy="4080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sp>
        <p:nvSpPr>
          <p:cNvPr id="10" name="Rectangle 9">
            <a:extLst>
              <a:ext uri="{FF2B5EF4-FFF2-40B4-BE49-F238E27FC236}">
                <a16:creationId xmlns:a16="http://schemas.microsoft.com/office/drawing/2014/main" id="{7663739A-871D-B3DB-FAD9-C67804D24CC9}"/>
              </a:ext>
            </a:extLst>
          </p:cNvPr>
          <p:cNvSpPr/>
          <p:nvPr/>
        </p:nvSpPr>
        <p:spPr>
          <a:xfrm>
            <a:off x="9372332" y="2746907"/>
            <a:ext cx="11384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IV=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1C25E0C-212A-BAA8-4C34-3AAE3589C724}"/>
              </a:ext>
            </a:extLst>
          </p:cNvPr>
          <p:cNvSpPr/>
          <p:nvPr/>
        </p:nvSpPr>
        <p:spPr>
          <a:xfrm>
            <a:off x="7959446" y="2142447"/>
            <a:ext cx="58381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 P</a:t>
            </a:r>
          </a:p>
        </p:txBody>
      </p:sp>
      <p:sp>
        <p:nvSpPr>
          <p:cNvPr id="12" name="Rectangle 11">
            <a:extLst>
              <a:ext uri="{FF2B5EF4-FFF2-40B4-BE49-F238E27FC236}">
                <a16:creationId xmlns:a16="http://schemas.microsoft.com/office/drawing/2014/main" id="{E3D04E57-3739-A033-78FA-C0D5C5416E82}"/>
              </a:ext>
            </a:extLst>
          </p:cNvPr>
          <p:cNvSpPr/>
          <p:nvPr/>
        </p:nvSpPr>
        <p:spPr>
          <a:xfrm>
            <a:off x="440557" y="125866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CCFB86B-7682-6E05-CF1E-A18E4C6477CD}"/>
              </a:ext>
            </a:extLst>
          </p:cNvPr>
          <p:cNvSpPr/>
          <p:nvPr/>
        </p:nvSpPr>
        <p:spPr>
          <a:xfrm>
            <a:off x="3662831" y="125866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4" name="Flowchart: Or 15">
            <a:extLst>
              <a:ext uri="{FF2B5EF4-FFF2-40B4-BE49-F238E27FC236}">
                <a16:creationId xmlns:a16="http://schemas.microsoft.com/office/drawing/2014/main" id="{707DA8F4-CCCD-07D2-A9D4-7440628909DD}"/>
              </a:ext>
            </a:extLst>
          </p:cNvPr>
          <p:cNvSpPr/>
          <p:nvPr/>
        </p:nvSpPr>
        <p:spPr>
          <a:xfrm>
            <a:off x="1812074" y="1540358"/>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5" name="Flowchart: Or 69">
            <a:extLst>
              <a:ext uri="{FF2B5EF4-FFF2-40B4-BE49-F238E27FC236}">
                <a16:creationId xmlns:a16="http://schemas.microsoft.com/office/drawing/2014/main" id="{BBE8243B-ACDE-D3EC-267E-CCFC4F3803FA}"/>
              </a:ext>
            </a:extLst>
          </p:cNvPr>
          <p:cNvSpPr/>
          <p:nvPr/>
        </p:nvSpPr>
        <p:spPr>
          <a:xfrm>
            <a:off x="5034348" y="1549463"/>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4101F70-2923-DD43-61C5-F7B56A61C555}"/>
              </a:ext>
            </a:extLst>
          </p:cNvPr>
          <p:cNvSpPr/>
          <p:nvPr/>
        </p:nvSpPr>
        <p:spPr>
          <a:xfrm>
            <a:off x="6262904" y="226969"/>
            <a:ext cx="4381077" cy="42359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     U=N[:12]</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IV=N[12:]</a:t>
            </a:r>
          </a:p>
        </p:txBody>
      </p:sp>
      <p:sp>
        <p:nvSpPr>
          <p:cNvPr id="17" name="TextBox 16">
            <a:extLst>
              <a:ext uri="{FF2B5EF4-FFF2-40B4-BE49-F238E27FC236}">
                <a16:creationId xmlns:a16="http://schemas.microsoft.com/office/drawing/2014/main" id="{2F1E5137-30A7-E648-DE65-4544055B7E43}"/>
              </a:ext>
            </a:extLst>
          </p:cNvPr>
          <p:cNvSpPr txBox="1"/>
          <p:nvPr/>
        </p:nvSpPr>
        <p:spPr>
          <a:xfrm>
            <a:off x="10672678" y="129099"/>
            <a:ext cx="947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ea typeface="Amazon Ember" panose="020B0603020204020204" pitchFamily="34" charset="0"/>
                <a:cs typeface="Arial" panose="020B0604020202020204" pitchFamily="34" charset="0"/>
              </a:rPr>
              <a:t>24</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-byte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nonce N</a:t>
            </a:r>
          </a:p>
        </p:txBody>
      </p:sp>
      <p:sp>
        <p:nvSpPr>
          <p:cNvPr id="18" name="Rectangle 17">
            <a:extLst>
              <a:ext uri="{FF2B5EF4-FFF2-40B4-BE49-F238E27FC236}">
                <a16:creationId xmlns:a16="http://schemas.microsoft.com/office/drawing/2014/main" id="{C85F660B-B671-93E1-6E7C-09D534B62F1E}"/>
              </a:ext>
            </a:extLst>
          </p:cNvPr>
          <p:cNvSpPr/>
          <p:nvPr/>
        </p:nvSpPr>
        <p:spPr>
          <a:xfrm>
            <a:off x="4493234" y="220942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985E969-DCBC-FBEC-CA37-74010EDF67CF}"/>
              </a:ext>
            </a:extLst>
          </p:cNvPr>
          <p:cNvSpPr/>
          <p:nvPr/>
        </p:nvSpPr>
        <p:spPr>
          <a:xfrm>
            <a:off x="440557" y="27836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[0:16]</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4FFD4E0-F718-24F1-9434-094FE199C2DA}"/>
              </a:ext>
            </a:extLst>
          </p:cNvPr>
          <p:cNvSpPr/>
          <p:nvPr/>
        </p:nvSpPr>
        <p:spPr>
          <a:xfrm>
            <a:off x="3662831" y="27836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 [16:32]</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976F149-F96A-9C0B-6AFF-EF02315CCAAD}"/>
              </a:ext>
            </a:extLst>
          </p:cNvPr>
          <p:cNvSpPr/>
          <p:nvPr/>
        </p:nvSpPr>
        <p:spPr>
          <a:xfrm>
            <a:off x="7615917" y="2736146"/>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AES-GCM</a:t>
            </a:r>
          </a:p>
        </p:txBody>
      </p:sp>
      <p:cxnSp>
        <p:nvCxnSpPr>
          <p:cNvPr id="22" name="Elbow Connector 41">
            <a:extLst>
              <a:ext uri="{FF2B5EF4-FFF2-40B4-BE49-F238E27FC236}">
                <a16:creationId xmlns:a16="http://schemas.microsoft.com/office/drawing/2014/main" id="{67AF35BB-4C36-0439-065B-6C1A420503C6}"/>
              </a:ext>
            </a:extLst>
          </p:cNvPr>
          <p:cNvCxnSpPr>
            <a:stCxn id="10" idx="1"/>
            <a:endCxn id="21" idx="3"/>
          </p:cNvCxnSpPr>
          <p:nvPr/>
        </p:nvCxnSpPr>
        <p:spPr>
          <a:xfrm flipH="1">
            <a:off x="8881191" y="2916184"/>
            <a:ext cx="491141" cy="462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ED7A8FA-9B97-D5FF-36A2-354FF8DDC39E}"/>
              </a:ext>
            </a:extLst>
          </p:cNvPr>
          <p:cNvSpPr/>
          <p:nvPr/>
        </p:nvSpPr>
        <p:spPr>
          <a:xfrm>
            <a:off x="7689600" y="35228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C</a:t>
            </a:r>
          </a:p>
        </p:txBody>
      </p:sp>
      <p:sp>
        <p:nvSpPr>
          <p:cNvPr id="24" name="Rectangle 23">
            <a:extLst>
              <a:ext uri="{FF2B5EF4-FFF2-40B4-BE49-F238E27FC236}">
                <a16:creationId xmlns:a16="http://schemas.microsoft.com/office/drawing/2014/main" id="{6639C283-9958-F146-7E78-D44A482BC962}"/>
              </a:ext>
            </a:extLst>
          </p:cNvPr>
          <p:cNvSpPr/>
          <p:nvPr/>
        </p:nvSpPr>
        <p:spPr>
          <a:xfrm>
            <a:off x="8236304" y="35228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T</a:t>
            </a:r>
          </a:p>
        </p:txBody>
      </p:sp>
      <p:cxnSp>
        <p:nvCxnSpPr>
          <p:cNvPr id="25" name="Straight Arrow Connector 24">
            <a:extLst>
              <a:ext uri="{FF2B5EF4-FFF2-40B4-BE49-F238E27FC236}">
                <a16:creationId xmlns:a16="http://schemas.microsoft.com/office/drawing/2014/main" id="{E0C08839-232C-F888-158A-DC70167EC354}"/>
              </a:ext>
            </a:extLst>
          </p:cNvPr>
          <p:cNvCxnSpPr>
            <a:stCxn id="20" idx="3"/>
            <a:endCxn id="21" idx="1"/>
          </p:cNvCxnSpPr>
          <p:nvPr/>
        </p:nvCxnSpPr>
        <p:spPr>
          <a:xfrm>
            <a:off x="6588911" y="2920812"/>
            <a:ext cx="1027006" cy="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2DA71C-255B-FE4F-AC6D-DF456DDEF1D5}"/>
              </a:ext>
            </a:extLst>
          </p:cNvPr>
          <p:cNvCxnSpPr>
            <a:stCxn id="8" idx="2"/>
            <a:endCxn id="18" idx="0"/>
          </p:cNvCxnSpPr>
          <p:nvPr/>
        </p:nvCxnSpPr>
        <p:spPr>
          <a:xfrm>
            <a:off x="5125871" y="2026203"/>
            <a:ext cx="0" cy="183219"/>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BAAC825-1666-4DCC-151A-CC4A9A74FA65}"/>
              </a:ext>
            </a:extLst>
          </p:cNvPr>
          <p:cNvCxnSpPr>
            <a:stCxn id="6" idx="2"/>
            <a:endCxn id="7" idx="0"/>
          </p:cNvCxnSpPr>
          <p:nvPr/>
        </p:nvCxnSpPr>
        <p:spPr>
          <a:xfrm>
            <a:off x="1903597" y="2023576"/>
            <a:ext cx="0" cy="185846"/>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0F3484A-0D5A-BE50-43C9-63F8DF1776D4}"/>
              </a:ext>
            </a:extLst>
          </p:cNvPr>
          <p:cNvCxnSpPr>
            <a:stCxn id="7" idx="2"/>
            <a:endCxn id="19" idx="0"/>
          </p:cNvCxnSpPr>
          <p:nvPr/>
        </p:nvCxnSpPr>
        <p:spPr>
          <a:xfrm>
            <a:off x="1903597" y="257875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ED31975-A622-E296-E238-458095A7709E}"/>
              </a:ext>
            </a:extLst>
          </p:cNvPr>
          <p:cNvCxnSpPr>
            <a:stCxn id="18" idx="2"/>
            <a:endCxn id="20" idx="0"/>
          </p:cNvCxnSpPr>
          <p:nvPr/>
        </p:nvCxnSpPr>
        <p:spPr>
          <a:xfrm>
            <a:off x="5125871" y="257875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1E822DC-F8CC-5EDE-30ED-17DCB2F3F183}"/>
              </a:ext>
            </a:extLst>
          </p:cNvPr>
          <p:cNvCxnSpPr>
            <a:cxnSpLocks/>
            <a:stCxn id="11" idx="2"/>
            <a:endCxn id="21" idx="0"/>
          </p:cNvCxnSpPr>
          <p:nvPr/>
        </p:nvCxnSpPr>
        <p:spPr>
          <a:xfrm flipH="1">
            <a:off x="8248554" y="2481001"/>
            <a:ext cx="2799" cy="255145"/>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FD91999-04BD-8AAC-5F89-A5A2B17826A3}"/>
              </a:ext>
            </a:extLst>
          </p:cNvPr>
          <p:cNvCxnSpPr>
            <a:cxnSpLocks/>
            <a:stCxn id="21" idx="2"/>
          </p:cNvCxnSpPr>
          <p:nvPr/>
        </p:nvCxnSpPr>
        <p:spPr>
          <a:xfrm>
            <a:off x="8248554" y="3105478"/>
            <a:ext cx="0" cy="388317"/>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A187A87-DD5A-F0E5-9A8B-4AA8B8D74F9B}"/>
              </a:ext>
            </a:extLst>
          </p:cNvPr>
          <p:cNvSpPr/>
          <p:nvPr/>
        </p:nvSpPr>
        <p:spPr>
          <a:xfrm>
            <a:off x="2901547" y="3769880"/>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4A7CD792-5D65-239A-3FBF-443A924E2635}"/>
              </a:ext>
            </a:extLst>
          </p:cNvPr>
          <p:cNvSpPr/>
          <p:nvPr/>
        </p:nvSpPr>
        <p:spPr>
          <a:xfrm>
            <a:off x="2071144" y="3359278"/>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rial" panose="020B0604020202020204" pitchFamily="34" charset="0"/>
                <a:cs typeface="Arial" panose="020B0604020202020204" pitchFamily="34" charset="0"/>
              </a:rPr>
              <a:t>“XCMT” || </a:t>
            </a:r>
            <a:r>
              <a:rPr lang="pt-BR" sz="1600" dirty="0">
                <a:solidFill>
                  <a:schemeClr val="accent3">
                    <a:lumMod val="75000"/>
                  </a:schemeClr>
                </a:solidFill>
                <a:latin typeface="Arial" panose="020B0604020202020204" pitchFamily="34" charset="0"/>
                <a:cs typeface="Arial" panose="020B0604020202020204" pitchFamily="34" charset="0"/>
              </a:rPr>
              <a:t>N[:12] </a:t>
            </a:r>
            <a:endParaRPr lang="en-US" sz="1600" dirty="0">
              <a:solidFill>
                <a:schemeClr val="accent3">
                  <a:lumMod val="75000"/>
                </a:schemeClr>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C0471DC1-BA12-6D25-69A7-D97F3CBA4205}"/>
              </a:ext>
            </a:extLst>
          </p:cNvPr>
          <p:cNvSpPr/>
          <p:nvPr/>
        </p:nvSpPr>
        <p:spPr>
          <a:xfrm>
            <a:off x="440557" y="477153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ED7D31"/>
                </a:solidFill>
                <a:latin typeface="Arial" panose="020B0604020202020204" pitchFamily="34" charset="0"/>
                <a:cs typeface="Arial" panose="020B0604020202020204" pitchFamily="34" charset="0"/>
              </a:rPr>
              <a:t>N[12:]</a:t>
            </a:r>
            <a:r>
              <a:rPr lang="pt-BR" sz="1600" dirty="0">
                <a:solidFill>
                  <a:srgbClr val="FFC000"/>
                </a:solidFill>
                <a:latin typeface="Arial" panose="020B0604020202020204" pitchFamily="34" charset="0"/>
                <a:cs typeface="Arial" panose="020B0604020202020204" pitchFamily="34" charset="0"/>
              </a:rPr>
              <a:t> </a:t>
            </a:r>
            <a:r>
              <a:rPr lang="pt-BR" sz="1600" dirty="0">
                <a:solidFill>
                  <a:schemeClr val="tx1"/>
                </a:solidFill>
                <a:latin typeface="Arial" panose="020B0604020202020204" pitchFamily="34" charset="0"/>
                <a:cs typeface="Arial" panose="020B0604020202020204" pitchFamily="34" charset="0"/>
              </a:rPr>
              <a:t>|| </a:t>
            </a:r>
            <a:r>
              <a:rPr lang="pt-BR" sz="1600" dirty="0">
                <a:solidFill>
                  <a:srgbClr val="0070C0"/>
                </a:solidFill>
                <a:latin typeface="Arial" panose="020B0604020202020204" pitchFamily="34" charset="0"/>
                <a:cs typeface="Arial" panose="020B0604020202020204" pitchFamily="34" charset="0"/>
              </a:rPr>
              <a:t>0x00010001</a:t>
            </a:r>
            <a:endParaRPr lang="en-US" sz="1600" dirty="0">
              <a:solidFill>
                <a:srgbClr val="0070C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EFA85758-DBD2-7CD1-E624-B7A9BE9BA908}"/>
              </a:ext>
            </a:extLst>
          </p:cNvPr>
          <p:cNvSpPr/>
          <p:nvPr/>
        </p:nvSpPr>
        <p:spPr>
          <a:xfrm>
            <a:off x="1270960" y="523321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78D500FD-DE65-6A14-1D6B-345A6969B6C6}"/>
              </a:ext>
            </a:extLst>
          </p:cNvPr>
          <p:cNvSpPr/>
          <p:nvPr/>
        </p:nvSpPr>
        <p:spPr>
          <a:xfrm>
            <a:off x="3662831" y="4775673"/>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ED7D31"/>
                </a:solidFill>
                <a:latin typeface="Arial" panose="020B0604020202020204" pitchFamily="34" charset="0"/>
                <a:cs typeface="Arial" panose="020B0604020202020204" pitchFamily="34" charset="0"/>
              </a:rPr>
              <a:t>N[12:] </a:t>
            </a:r>
            <a:r>
              <a:rPr lang="pt-BR" sz="1600" dirty="0">
                <a:solidFill>
                  <a:schemeClr val="tx1"/>
                </a:solidFill>
                <a:latin typeface="Arial" panose="020B0604020202020204" pitchFamily="34" charset="0"/>
                <a:cs typeface="Arial" panose="020B0604020202020204" pitchFamily="34" charset="0"/>
              </a:rPr>
              <a:t>|| </a:t>
            </a:r>
            <a:r>
              <a:rPr lang="pt-BR" sz="1600" dirty="0">
                <a:solidFill>
                  <a:srgbClr val="0070C0"/>
                </a:solidFill>
                <a:latin typeface="Arial" panose="020B0604020202020204" pitchFamily="34" charset="0"/>
                <a:cs typeface="Arial" panose="020B0604020202020204" pitchFamily="34" charset="0"/>
              </a:rPr>
              <a:t>0x00010002</a:t>
            </a:r>
            <a:endParaRPr lang="en-US" sz="1600" dirty="0">
              <a:solidFill>
                <a:srgbClr val="0070C0"/>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BB3CC891-9450-A2E5-A555-36D1A18162AE}"/>
              </a:ext>
            </a:extLst>
          </p:cNvPr>
          <p:cNvSpPr/>
          <p:nvPr/>
        </p:nvSpPr>
        <p:spPr>
          <a:xfrm>
            <a:off x="440557" y="42824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6C69D47-DAEA-F19C-DEA6-48ECE5B4DB2E}"/>
              </a:ext>
            </a:extLst>
          </p:cNvPr>
          <p:cNvSpPr/>
          <p:nvPr/>
        </p:nvSpPr>
        <p:spPr>
          <a:xfrm>
            <a:off x="3662831" y="42824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9" name="Flowchart: Or 15">
            <a:extLst>
              <a:ext uri="{FF2B5EF4-FFF2-40B4-BE49-F238E27FC236}">
                <a16:creationId xmlns:a16="http://schemas.microsoft.com/office/drawing/2014/main" id="{35C86EAC-530F-8FA6-7A66-1D56A2233830}"/>
              </a:ext>
            </a:extLst>
          </p:cNvPr>
          <p:cNvSpPr/>
          <p:nvPr/>
        </p:nvSpPr>
        <p:spPr>
          <a:xfrm>
            <a:off x="1812074" y="456870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0" name="Flowchart: Or 69">
            <a:extLst>
              <a:ext uri="{FF2B5EF4-FFF2-40B4-BE49-F238E27FC236}">
                <a16:creationId xmlns:a16="http://schemas.microsoft.com/office/drawing/2014/main" id="{9308D8CC-0BA2-BEBD-56B8-6DB8D4281DA8}"/>
              </a:ext>
            </a:extLst>
          </p:cNvPr>
          <p:cNvSpPr/>
          <p:nvPr/>
        </p:nvSpPr>
        <p:spPr>
          <a:xfrm>
            <a:off x="5034348" y="456870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37FEE970-4F56-9B11-980F-E9BE089BD8DC}"/>
              </a:ext>
            </a:extLst>
          </p:cNvPr>
          <p:cNvSpPr/>
          <p:nvPr/>
        </p:nvSpPr>
        <p:spPr>
          <a:xfrm>
            <a:off x="4493234" y="523321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DD120EF-3354-36F0-FE87-E393F85AD6D2}"/>
              </a:ext>
            </a:extLst>
          </p:cNvPr>
          <p:cNvSpPr/>
          <p:nvPr/>
        </p:nvSpPr>
        <p:spPr>
          <a:xfrm>
            <a:off x="440557" y="580744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KC</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[0:16]</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2DA71D7B-DB77-EA91-E70A-1A1A9B82E719}"/>
              </a:ext>
            </a:extLst>
          </p:cNvPr>
          <p:cNvSpPr/>
          <p:nvPr/>
        </p:nvSpPr>
        <p:spPr>
          <a:xfrm>
            <a:off x="3662831" y="580744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KC</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 [16:32]</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CCD42C2B-1E59-ED90-9570-8E0EFF36914A}"/>
              </a:ext>
            </a:extLst>
          </p:cNvPr>
          <p:cNvCxnSpPr>
            <a:stCxn id="36" idx="2"/>
            <a:endCxn id="41" idx="0"/>
          </p:cNvCxnSpPr>
          <p:nvPr/>
        </p:nvCxnSpPr>
        <p:spPr>
          <a:xfrm>
            <a:off x="5125871" y="5049993"/>
            <a:ext cx="0" cy="183219"/>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6F9705C-C84B-E065-9723-14DD1E9FDB9F}"/>
              </a:ext>
            </a:extLst>
          </p:cNvPr>
          <p:cNvCxnSpPr>
            <a:stCxn id="34" idx="2"/>
            <a:endCxn id="35" idx="0"/>
          </p:cNvCxnSpPr>
          <p:nvPr/>
        </p:nvCxnSpPr>
        <p:spPr>
          <a:xfrm>
            <a:off x="1903597" y="5045852"/>
            <a:ext cx="0" cy="18736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B259C9F-A3F3-F49B-F29D-82044EC2435C}"/>
              </a:ext>
            </a:extLst>
          </p:cNvPr>
          <p:cNvCxnSpPr>
            <a:stCxn id="35" idx="2"/>
            <a:endCxn id="42" idx="0"/>
          </p:cNvCxnSpPr>
          <p:nvPr/>
        </p:nvCxnSpPr>
        <p:spPr>
          <a:xfrm>
            <a:off x="1903597" y="560254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BCC6454-9A93-9A69-FA87-03CD8884D54C}"/>
              </a:ext>
            </a:extLst>
          </p:cNvPr>
          <p:cNvCxnSpPr>
            <a:stCxn id="41" idx="2"/>
            <a:endCxn id="43" idx="0"/>
          </p:cNvCxnSpPr>
          <p:nvPr/>
        </p:nvCxnSpPr>
        <p:spPr>
          <a:xfrm>
            <a:off x="5125871" y="560254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FF4D0F34-0139-8FEC-6BD8-43740870CB56}"/>
              </a:ext>
            </a:extLst>
          </p:cNvPr>
          <p:cNvCxnSpPr>
            <a:cxnSpLocks/>
            <a:stCxn id="32" idx="2"/>
            <a:endCxn id="39" idx="6"/>
          </p:cNvCxnSpPr>
          <p:nvPr/>
        </p:nvCxnSpPr>
        <p:spPr>
          <a:xfrm rot="5400000">
            <a:off x="2503424" y="3630910"/>
            <a:ext cx="522459" cy="1539063"/>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D02700AC-4DE0-4A7F-FAB1-7D67A71330A9}"/>
              </a:ext>
            </a:extLst>
          </p:cNvPr>
          <p:cNvCxnSpPr>
            <a:cxnSpLocks/>
            <a:stCxn id="32" idx="2"/>
            <a:endCxn id="40" idx="2"/>
          </p:cNvCxnSpPr>
          <p:nvPr/>
        </p:nvCxnSpPr>
        <p:spPr>
          <a:xfrm rot="16200000" flipH="1">
            <a:off x="4023037" y="3650359"/>
            <a:ext cx="522459" cy="1500164"/>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EE74DF5-4718-7794-0F16-502A98AD827C}"/>
              </a:ext>
            </a:extLst>
          </p:cNvPr>
          <p:cNvCxnSpPr>
            <a:cxnSpLocks/>
            <a:stCxn id="33" idx="2"/>
            <a:endCxn id="32" idx="0"/>
          </p:cNvCxnSpPr>
          <p:nvPr/>
        </p:nvCxnSpPr>
        <p:spPr>
          <a:xfrm>
            <a:off x="3534184" y="3633598"/>
            <a:ext cx="0" cy="136282"/>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2C6C88E1-A75F-64D7-8478-9CEA95A7343B}"/>
              </a:ext>
            </a:extLst>
          </p:cNvPr>
          <p:cNvSpPr/>
          <p:nvPr/>
        </p:nvSpPr>
        <p:spPr>
          <a:xfrm>
            <a:off x="8785432" y="35228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KC</a:t>
            </a:r>
          </a:p>
        </p:txBody>
      </p:sp>
      <p:cxnSp>
        <p:nvCxnSpPr>
          <p:cNvPr id="52" name="Elbow Connector 51">
            <a:extLst>
              <a:ext uri="{FF2B5EF4-FFF2-40B4-BE49-F238E27FC236}">
                <a16:creationId xmlns:a16="http://schemas.microsoft.com/office/drawing/2014/main" id="{612F39DA-8105-AAFA-AAE7-1A8B9D4916FF}"/>
              </a:ext>
            </a:extLst>
          </p:cNvPr>
          <p:cNvCxnSpPr>
            <a:cxnSpLocks/>
            <a:stCxn id="43" idx="3"/>
            <a:endCxn id="51" idx="2"/>
          </p:cNvCxnSpPr>
          <p:nvPr/>
        </p:nvCxnSpPr>
        <p:spPr>
          <a:xfrm flipV="1">
            <a:off x="6588911" y="3892155"/>
            <a:ext cx="2469493" cy="2052447"/>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CFC267E-D26F-E34F-0523-2493F4BC80B2}"/>
                  </a:ext>
                </a:extLst>
              </p:cNvPr>
              <p:cNvSpPr txBox="1"/>
              <p:nvPr/>
            </p:nvSpPr>
            <p:spPr>
              <a:xfrm>
                <a:off x="728294" y="749428"/>
                <a:ext cx="6102626" cy="338554"/>
              </a:xfrm>
              <a:prstGeom prst="rect">
                <a:avLst/>
              </a:prstGeom>
              <a:noFill/>
            </p:spPr>
            <p:txBody>
              <a:bodyPr wrap="square">
                <a:spAutoFit/>
              </a:bodyPr>
              <a:lstStyle/>
              <a:p>
                <a:r>
                  <a:rPr lang="en-US" sz="1600" b="1" dirty="0">
                    <a:latin typeface="Arial" panose="020B0604020202020204" pitchFamily="34" charset="0"/>
                    <a:ea typeface="Amazon Ember" panose="020B0603020204020204" pitchFamily="34" charset="0"/>
                    <a:cs typeface="Arial" panose="020B0604020202020204" pitchFamily="34" charset="0"/>
                  </a:rPr>
                  <a:t>Init: </a:t>
                </a:r>
                <a:r>
                  <a:rPr lang="en-US" sz="1600" dirty="0">
                    <a:latin typeface="Arial" panose="020B0604020202020204" pitchFamily="34" charset="0"/>
                    <a:ea typeface="Amazon Ember" panose="020B0603020204020204" pitchFamily="34" charset="0"/>
                    <a:cs typeface="Arial" panose="020B0604020202020204" pitchFamily="34" charset="0"/>
                  </a:rPr>
                  <a:t>K1 := </a:t>
                </a:r>
                <a14:m>
                  <m:oMath xmlns:m="http://schemas.openxmlformats.org/officeDocument/2006/math">
                    <m:r>
                      <a:rPr lang="en-CA" sz="1600" i="1">
                        <a:latin typeface="Cambria Math" panose="02040503050406030204" pitchFamily="18" charset="0"/>
                      </a:rPr>
                      <m:t>𝑋</m:t>
                    </m:r>
                    <m:r>
                      <a:rPr lang="en-CA" sz="1600" i="1">
                        <a:latin typeface="Cambria Math" panose="02040503050406030204" pitchFamily="18" charset="0"/>
                      </a:rPr>
                      <m:t> ×</m:t>
                    </m:r>
                  </m:oMath>
                </a14:m>
                <a:r>
                  <a:rPr lang="en-US" sz="1600" dirty="0">
                    <a:latin typeface="Arial" panose="020B0604020202020204" pitchFamily="34" charset="0"/>
                    <a:ea typeface="Amazon Ember" panose="020B0603020204020204" pitchFamily="34" charset="0"/>
                    <a:cs typeface="Arial" panose="020B0604020202020204" pitchFamily="34" charset="0"/>
                  </a:rPr>
                  <a:t> </a:t>
                </a:r>
                <a:r>
                  <a:rPr lang="en-US" sz="1600" b="1" dirty="0">
                    <a:latin typeface="Arial" panose="020B0604020202020204" pitchFamily="34" charset="0"/>
                    <a:ea typeface="Amazon Ember" panose="020B0603020204020204" pitchFamily="34" charset="0"/>
                    <a:cs typeface="Arial" panose="020B0604020202020204" pitchFamily="34" charset="0"/>
                  </a:rPr>
                  <a:t>AES256</a:t>
                </a:r>
                <a:r>
                  <a:rPr lang="en-US" sz="1600" b="1" baseline="-25000" dirty="0">
                    <a:latin typeface="Arial" panose="020B0604020202020204" pitchFamily="34" charset="0"/>
                    <a:ea typeface="Amazon Ember" panose="020B0603020204020204" pitchFamily="34" charset="0"/>
                    <a:cs typeface="Arial" panose="020B0604020202020204" pitchFamily="34" charset="0"/>
                  </a:rPr>
                  <a:t>K</a:t>
                </a:r>
                <a:r>
                  <a:rPr lang="en-US" sz="1600" dirty="0">
                    <a:latin typeface="Arial" panose="020B0604020202020204" pitchFamily="34" charset="0"/>
                    <a:ea typeface="Amazon Ember" panose="020B0603020204020204" pitchFamily="34" charset="0"/>
                    <a:cs typeface="Arial" panose="020B0604020202020204" pitchFamily="34" charset="0"/>
                  </a:rPr>
                  <a:t>(0)  // </a:t>
                </a:r>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multiplication by </a:t>
                </a:r>
                <a14:m>
                  <m:oMath xmlns:m="http://schemas.openxmlformats.org/officeDocument/2006/math">
                    <m:r>
                      <a:rPr lang="en-CA" sz="1600" b="0" i="1" smtClean="0">
                        <a:latin typeface="Cambria Math" panose="02040503050406030204" pitchFamily="18" charset="0"/>
                      </a:rPr>
                      <m:t>𝑋</m:t>
                    </m:r>
                  </m:oMath>
                </a14:m>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 in </a:t>
                </a:r>
                <a14:m>
                  <m:oMath xmlns:m="http://schemas.openxmlformats.org/officeDocument/2006/math">
                    <m:r>
                      <m:rPr>
                        <m:nor/>
                      </m:rPr>
                      <a:rPr lang="en-CA" sz="1600" b="0" i="0" smtClean="0">
                        <a:latin typeface="Cambria Math" panose="02040503050406030204" pitchFamily="18" charset="0"/>
                      </a:rPr>
                      <m:t>GF</m:t>
                    </m:r>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2</m:t>
                        </m:r>
                      </m:e>
                      <m:sup>
                        <m:r>
                          <a:rPr lang="en-CA" sz="1600" b="0" i="1" smtClean="0">
                            <a:latin typeface="Cambria Math" panose="02040503050406030204" pitchFamily="18" charset="0"/>
                          </a:rPr>
                          <m:t>𝑛</m:t>
                        </m:r>
                      </m:sup>
                    </m:sSup>
                    <m:r>
                      <a:rPr lang="en-CA" sz="1600" b="0" i="1" smtClean="0">
                        <a:latin typeface="Cambria Math" panose="02040503050406030204" pitchFamily="18" charset="0"/>
                      </a:rPr>
                      <m:t>)</m:t>
                    </m:r>
                  </m:oMath>
                </a14:m>
                <a:endPar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endParaRPr>
              </a:p>
            </p:txBody>
          </p:sp>
        </mc:Choice>
        <mc:Fallback xmlns="">
          <p:sp>
            <p:nvSpPr>
              <p:cNvPr id="53" name="TextBox 52">
                <a:extLst>
                  <a:ext uri="{FF2B5EF4-FFF2-40B4-BE49-F238E27FC236}">
                    <a16:creationId xmlns:a16="http://schemas.microsoft.com/office/drawing/2014/main" id="{FCFC267E-D26F-E34F-0523-2493F4BC80B2}"/>
                  </a:ext>
                </a:extLst>
              </p:cNvPr>
              <p:cNvSpPr txBox="1">
                <a:spLocks noRot="1" noChangeAspect="1" noMove="1" noResize="1" noEditPoints="1" noAdjustHandles="1" noChangeArrowheads="1" noChangeShapeType="1" noTextEdit="1"/>
              </p:cNvSpPr>
              <p:nvPr/>
            </p:nvSpPr>
            <p:spPr>
              <a:xfrm>
                <a:off x="728294" y="749428"/>
                <a:ext cx="6102626" cy="338554"/>
              </a:xfrm>
              <a:prstGeom prst="rect">
                <a:avLst/>
              </a:prstGeom>
              <a:blipFill>
                <a:blip r:embed="rId3"/>
                <a:stretch>
                  <a:fillRect l="-622" t="-7407" b="-25926"/>
                </a:stretch>
              </a:blipFill>
            </p:spPr>
            <p:txBody>
              <a:bodyPr/>
              <a:lstStyle/>
              <a:p>
                <a:r>
                  <a:rPr lang="en-US">
                    <a:noFill/>
                  </a:rPr>
                  <a:t> </a:t>
                </a:r>
              </a:p>
            </p:txBody>
          </p:sp>
        </mc:Fallback>
      </mc:AlternateContent>
      <p:sp>
        <p:nvSpPr>
          <p:cNvPr id="54" name="Rectangle 53">
            <a:extLst>
              <a:ext uri="{FF2B5EF4-FFF2-40B4-BE49-F238E27FC236}">
                <a16:creationId xmlns:a16="http://schemas.microsoft.com/office/drawing/2014/main" id="{74D05672-B941-3B07-576A-379EF21DFEA2}"/>
              </a:ext>
            </a:extLst>
          </p:cNvPr>
          <p:cNvSpPr/>
          <p:nvPr/>
        </p:nvSpPr>
        <p:spPr>
          <a:xfrm>
            <a:off x="7011441" y="2617919"/>
            <a:ext cx="3914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U</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A6D28D4A-35BE-339C-FB4B-C8D2B52FB51D}"/>
              </a:ext>
            </a:extLst>
          </p:cNvPr>
          <p:cNvGrpSpPr/>
          <p:nvPr/>
        </p:nvGrpSpPr>
        <p:grpSpPr>
          <a:xfrm>
            <a:off x="6588911" y="1002088"/>
            <a:ext cx="726948" cy="908683"/>
            <a:chOff x="6866678" y="1271956"/>
            <a:chExt cx="726948" cy="908683"/>
          </a:xfrm>
        </p:grpSpPr>
        <p:pic>
          <p:nvPicPr>
            <p:cNvPr id="58" name="Graphic 12" descr="Graphic 12">
              <a:extLst>
                <a:ext uri="{FF2B5EF4-FFF2-40B4-BE49-F238E27FC236}">
                  <a16:creationId xmlns:a16="http://schemas.microsoft.com/office/drawing/2014/main" id="{FC1002B6-432F-5A7C-976F-B8A83FE13628}"/>
                </a:ext>
              </a:extLst>
            </p:cNvPr>
            <p:cNvPicPr>
              <a:picLocks noChangeAspect="1"/>
            </p:cNvPicPr>
            <p:nvPr/>
          </p:nvPicPr>
          <p:blipFill>
            <a:blip r:embed="rId4"/>
            <a:stretch>
              <a:fillRect/>
            </a:stretch>
          </p:blipFill>
          <p:spPr>
            <a:xfrm>
              <a:off x="6866678" y="1271956"/>
              <a:ext cx="726948" cy="908683"/>
            </a:xfrm>
            <a:prstGeom prst="rect">
              <a:avLst/>
            </a:prstGeom>
            <a:ln w="12700" cap="flat">
              <a:noFill/>
              <a:miter lim="400000"/>
            </a:ln>
            <a:effectLst/>
          </p:spPr>
        </p:pic>
        <p:sp>
          <p:nvSpPr>
            <p:cNvPr id="60" name="TextBox 59">
              <a:extLst>
                <a:ext uri="{FF2B5EF4-FFF2-40B4-BE49-F238E27FC236}">
                  <a16:creationId xmlns:a16="http://schemas.microsoft.com/office/drawing/2014/main" id="{B942250A-32E1-19AA-41D4-9FA193077A06}"/>
                </a:ext>
              </a:extLst>
            </p:cNvPr>
            <p:cNvSpPr txBox="1"/>
            <p:nvPr/>
          </p:nvSpPr>
          <p:spPr>
            <a:xfrm>
              <a:off x="6933465" y="1749256"/>
              <a:ext cx="275421" cy="261610"/>
            </a:xfrm>
            <a:prstGeom prst="rect">
              <a:avLst/>
            </a:prstGeom>
            <a:noFill/>
          </p:spPr>
          <p:txBody>
            <a:bodyPr wrap="square" lIns="0" rIns="0" rtlCol="0">
              <a:spAutoFit/>
            </a:bodyPr>
            <a:lstStyle/>
            <a:p>
              <a:pPr algn="l"/>
              <a:r>
                <a:rPr lang="en-US" sz="1100" dirty="0">
                  <a:solidFill>
                    <a:srgbClr val="B81EE7"/>
                  </a:solidFill>
                </a:rPr>
                <a:t>FIPS</a:t>
              </a:r>
            </a:p>
          </p:txBody>
        </p:sp>
      </p:grpSp>
      <p:grpSp>
        <p:nvGrpSpPr>
          <p:cNvPr id="62" name="Group 61">
            <a:extLst>
              <a:ext uri="{FF2B5EF4-FFF2-40B4-BE49-F238E27FC236}">
                <a16:creationId xmlns:a16="http://schemas.microsoft.com/office/drawing/2014/main" id="{C7F85390-F49F-EF7D-0DEC-54124085BD86}"/>
              </a:ext>
            </a:extLst>
          </p:cNvPr>
          <p:cNvGrpSpPr/>
          <p:nvPr/>
        </p:nvGrpSpPr>
        <p:grpSpPr>
          <a:xfrm>
            <a:off x="9149255" y="1852877"/>
            <a:ext cx="726948" cy="908683"/>
            <a:chOff x="6866678" y="1271956"/>
            <a:chExt cx="726948" cy="908683"/>
          </a:xfrm>
        </p:grpSpPr>
        <p:pic>
          <p:nvPicPr>
            <p:cNvPr id="63" name="Graphic 12" descr="Graphic 12">
              <a:extLst>
                <a:ext uri="{FF2B5EF4-FFF2-40B4-BE49-F238E27FC236}">
                  <a16:creationId xmlns:a16="http://schemas.microsoft.com/office/drawing/2014/main" id="{1C896153-84AF-0FE0-6C2F-880F45CB7CC7}"/>
                </a:ext>
              </a:extLst>
            </p:cNvPr>
            <p:cNvPicPr>
              <a:picLocks noChangeAspect="1"/>
            </p:cNvPicPr>
            <p:nvPr/>
          </p:nvPicPr>
          <p:blipFill>
            <a:blip r:embed="rId4"/>
            <a:stretch>
              <a:fillRect/>
            </a:stretch>
          </p:blipFill>
          <p:spPr>
            <a:xfrm>
              <a:off x="6866678" y="1271956"/>
              <a:ext cx="726948" cy="908683"/>
            </a:xfrm>
            <a:prstGeom prst="rect">
              <a:avLst/>
            </a:prstGeom>
            <a:ln w="12700" cap="flat">
              <a:noFill/>
              <a:miter lim="400000"/>
            </a:ln>
            <a:effectLst/>
          </p:spPr>
        </p:pic>
        <p:sp>
          <p:nvSpPr>
            <p:cNvPr id="64" name="TextBox 63">
              <a:extLst>
                <a:ext uri="{FF2B5EF4-FFF2-40B4-BE49-F238E27FC236}">
                  <a16:creationId xmlns:a16="http://schemas.microsoft.com/office/drawing/2014/main" id="{8820C40E-88C3-1436-651E-CC26B191E38E}"/>
                </a:ext>
              </a:extLst>
            </p:cNvPr>
            <p:cNvSpPr txBox="1"/>
            <p:nvPr/>
          </p:nvSpPr>
          <p:spPr>
            <a:xfrm>
              <a:off x="6933465" y="1749256"/>
              <a:ext cx="275421" cy="261610"/>
            </a:xfrm>
            <a:prstGeom prst="rect">
              <a:avLst/>
            </a:prstGeom>
            <a:noFill/>
          </p:spPr>
          <p:txBody>
            <a:bodyPr wrap="square" lIns="0" rIns="0" rtlCol="0">
              <a:spAutoFit/>
            </a:bodyPr>
            <a:lstStyle/>
            <a:p>
              <a:pPr algn="l"/>
              <a:r>
                <a:rPr lang="en-US" sz="1100" dirty="0">
                  <a:solidFill>
                    <a:srgbClr val="B81EE7"/>
                  </a:solidFill>
                </a:rPr>
                <a:t>FIPS</a:t>
              </a:r>
            </a:p>
          </p:txBody>
        </p:sp>
      </p:grpSp>
    </p:spTree>
    <p:extLst>
      <p:ext uri="{BB962C8B-B14F-4D97-AF65-F5344CB8AC3E}">
        <p14:creationId xmlns:p14="http://schemas.microsoft.com/office/powerpoint/2010/main" val="20781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0F0C-B432-872E-38A6-BB8AFECD33D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FIPS Compliance</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969C65EB-6099-DE74-1758-D38FA1E66C5D}"/>
                  </a:ext>
                </a:extLst>
              </p:cNvPr>
              <p:cNvSpPr>
                <a:spLocks noGrp="1"/>
              </p:cNvSpPr>
              <p:nvPr>
                <p:ph idx="1"/>
              </p:nvPr>
            </p:nvSpPr>
            <p:spPr>
              <a:xfrm>
                <a:off x="609600" y="1714500"/>
                <a:ext cx="10972800" cy="1874359"/>
              </a:xfrm>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Key-Based Key Derivation Function (KBKDF) using </a:t>
                </a:r>
                <a:r>
                  <a:rPr lang="en-US" i="1" dirty="0">
                    <a:latin typeface="Arial" panose="020B0604020202020204" pitchFamily="34" charset="0"/>
                    <a:cs typeface="Arial" panose="020B0604020202020204" pitchFamily="34" charset="0"/>
                  </a:rPr>
                  <a:t>counter mode</a:t>
                </a:r>
                <a:r>
                  <a:rPr lang="en-US" dirty="0">
                    <a:latin typeface="Arial" panose="020B0604020202020204" pitchFamily="34" charset="0"/>
                    <a:cs typeface="Arial" panose="020B0604020202020204" pitchFamily="34" charset="0"/>
                  </a:rPr>
                  <a:t> as in </a:t>
                </a:r>
                <a:r>
                  <a:rPr lang="en-CA" dirty="0">
                    <a:latin typeface="Arial" panose="020B0604020202020204" pitchFamily="34" charset="0"/>
                    <a:cs typeface="Arial" panose="020B0604020202020204" pitchFamily="34" charset="0"/>
                    <a:hlinkClick r:id="rId2"/>
                  </a:rPr>
                  <a:t>NIST.SP.800-108r1-upd1</a:t>
                </a:r>
                <a:r>
                  <a:rPr lang="en-CA" dirty="0">
                    <a:latin typeface="Arial" panose="020B0604020202020204" pitchFamily="34" charset="0"/>
                    <a:cs typeface="Arial" panose="020B0604020202020204" pitchFamily="34" charset="0"/>
                  </a:rPr>
                  <a:t>, with</a:t>
                </a:r>
                <a:r>
                  <a:rPr lang="en-US" dirty="0">
                    <a:latin typeface="Arial" panose="020B0604020202020204" pitchFamily="34" charset="0"/>
                    <a:cs typeface="Arial" panose="020B0604020202020204" pitchFamily="34" charset="0"/>
                  </a:rPr>
                  <a:t> CMAC-AES256 as the PRF</a:t>
                </a:r>
                <a:r>
                  <a:rPr lang="en-CA"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CA" dirty="0">
                    <a:latin typeface="Arial" panose="020B0604020202020204" pitchFamily="34" charset="0"/>
                    <a:cs typeface="Arial" panose="020B0604020202020204" pitchFamily="34" charset="0"/>
                  </a:rPr>
                  <a:t>Derived Key is used with AES-256-GCM and a random nonce </a:t>
                </a:r>
                <a14:m>
                  <m:oMath xmlns:m="http://schemas.openxmlformats.org/officeDocument/2006/math">
                    <m:r>
                      <m:rPr>
                        <m:sty m:val="p"/>
                      </m:rPr>
                      <a:rPr lang="en-CA" sz="2800" b="0" i="0" smtClean="0">
                        <a:latin typeface="Cambria Math" panose="02040503050406030204" pitchFamily="18" charset="0"/>
                      </a:rPr>
                      <m:t>IV</m:t>
                    </m:r>
                    <m:r>
                      <a:rPr lang="en-CA" sz="2800" b="0" i="0" smtClean="0">
                        <a:latin typeface="Cambria Math" panose="02040503050406030204" pitchFamily="18" charset="0"/>
                      </a:rPr>
                      <m:t>=</m:t>
                    </m:r>
                    <m:r>
                      <a:rPr lang="en-CA" sz="2800" b="0" i="1" smtClean="0">
                        <a:latin typeface="Cambria Math" panose="02040503050406030204" pitchFamily="18" charset="0"/>
                      </a:rPr>
                      <m:t>𝑁</m:t>
                    </m:r>
                    <m:r>
                      <a:rPr lang="en-CA" sz="2800" b="0" i="1" smtClean="0">
                        <a:latin typeface="Cambria Math" panose="02040503050406030204" pitchFamily="18" charset="0"/>
                      </a:rPr>
                      <m:t>[12:24]</m:t>
                    </m:r>
                  </m:oMath>
                </a14:m>
                <a:r>
                  <a:rPr lang="en-CA"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mc:Choice>
        <mc:Fallback>
          <p:sp>
            <p:nvSpPr>
              <p:cNvPr id="6" name="Content Placeholder 5">
                <a:extLst>
                  <a:ext uri="{FF2B5EF4-FFF2-40B4-BE49-F238E27FC236}">
                    <a16:creationId xmlns:a16="http://schemas.microsoft.com/office/drawing/2014/main" id="{969C65EB-6099-DE74-1758-D38FA1E66C5D}"/>
                  </a:ext>
                </a:extLst>
              </p:cNvPr>
              <p:cNvSpPr>
                <a:spLocks noGrp="1" noRot="1" noChangeAspect="1" noMove="1" noResize="1" noEditPoints="1" noAdjustHandles="1" noChangeArrowheads="1" noChangeShapeType="1" noTextEdit="1"/>
              </p:cNvSpPr>
              <p:nvPr>
                <p:ph idx="1"/>
              </p:nvPr>
            </p:nvSpPr>
            <p:spPr>
              <a:xfrm>
                <a:off x="609600" y="1714500"/>
                <a:ext cx="10972800" cy="1874359"/>
              </a:xfrm>
              <a:blipFill>
                <a:blip r:embed="rId3"/>
                <a:stretch>
                  <a:fillRect l="-1734" t="-5369" r="-578" b="-80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D560D76-5563-CBBA-9250-15A7F907EAB8}"/>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13</a:t>
            </a:fld>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A07039D-6D86-091A-B38A-3E45F3942F2F}"/>
              </a:ext>
            </a:extLst>
          </p:cNvPr>
          <p:cNvPicPr>
            <a:picLocks noChangeAspect="1"/>
          </p:cNvPicPr>
          <p:nvPr/>
        </p:nvPicPr>
        <p:blipFill>
          <a:blip r:embed="rId4"/>
          <a:stretch>
            <a:fillRect/>
          </a:stretch>
        </p:blipFill>
        <p:spPr>
          <a:xfrm>
            <a:off x="3825166" y="3307230"/>
            <a:ext cx="4762500" cy="3263900"/>
          </a:xfrm>
          <a:prstGeom prst="rect">
            <a:avLst/>
          </a:prstGeom>
        </p:spPr>
      </p:pic>
      <p:sp>
        <p:nvSpPr>
          <p:cNvPr id="7" name="Rectangle: Rounded Corners 10">
            <a:extLst>
              <a:ext uri="{FF2B5EF4-FFF2-40B4-BE49-F238E27FC236}">
                <a16:creationId xmlns:a16="http://schemas.microsoft.com/office/drawing/2014/main" id="{93C3EAF2-F95A-8B8C-7FF9-DD972ADF2AFE}"/>
              </a:ext>
            </a:extLst>
          </p:cNvPr>
          <p:cNvSpPr/>
          <p:nvPr/>
        </p:nvSpPr>
        <p:spPr>
          <a:xfrm>
            <a:off x="3825166" y="3302467"/>
            <a:ext cx="3032834" cy="2896314"/>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23832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65600-5EF0-C89D-FB14-D7C189D42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C57B3-5C26-18DD-B8A1-171E232B4E0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Limits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5331D68-A5D4-EB04-8237-ABC718ADD63A}"/>
                  </a:ext>
                </a:extLst>
              </p:cNvPr>
              <p:cNvSpPr>
                <a:spLocks noGrp="1"/>
              </p:cNvSpPr>
              <p:nvPr>
                <p:ph idx="1"/>
              </p:nvPr>
            </p:nvSpPr>
            <p:spPr>
              <a:xfrm>
                <a:off x="609600" y="1714500"/>
                <a:ext cx="10972800" cy="4588949"/>
              </a:xfrm>
            </p:spPr>
            <p:txBody>
              <a:bodyPr/>
              <a:lstStyle/>
              <a:p>
                <a:pPr marL="457200" indent="-457200">
                  <a:buFont typeface="Arial" panose="020B0604020202020204" pitchFamily="34" charset="0"/>
                  <a:buChar char="•"/>
                </a:pPr>
                <a:r>
                  <a:rPr lang="en-US" b="1" dirty="0">
                    <a:latin typeface="Arial" panose="020B0604020202020204" pitchFamily="34" charset="0"/>
                    <a:cs typeface="Arial" panose="020B0604020202020204" pitchFamily="34" charset="0"/>
                  </a:rPr>
                  <a:t>Number of messages: </a:t>
                </a:r>
                <a14:m>
                  <m:oMath xmlns:m="http://schemas.openxmlformats.org/officeDocument/2006/math">
                    <m:r>
                      <a:rPr lang="en-CA" i="1">
                        <a:latin typeface="Cambria Math" panose="02040503050406030204" pitchFamily="18" charset="0"/>
                      </a:rPr>
                      <m:t>2</m:t>
                    </m:r>
                    <m:r>
                      <a:rPr lang="en-CA" i="1" baseline="30000">
                        <a:latin typeface="Cambria Math" panose="02040503050406030204" pitchFamily="18" charset="0"/>
                      </a:rPr>
                      <m:t>80</m:t>
                    </m:r>
                  </m:oMath>
                </a14:m>
                <a:r>
                  <a:rPr lang="en-US" dirty="0">
                    <a:latin typeface="Arial" panose="020B0604020202020204" pitchFamily="34" charset="0"/>
                    <a:cs typeface="Arial" panose="020B0604020202020204" pitchFamily="34" charset="0"/>
                  </a:rPr>
                  <a:t> with the same main key K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with </a:t>
                </a:r>
                <a:r>
                  <a:rPr lang="en-US">
                    <a:latin typeface="Arial" panose="020B0604020202020204" pitchFamily="34" charset="0"/>
                    <a:cs typeface="Arial" panose="020B0604020202020204" pitchFamily="34" charset="0"/>
                  </a:rPr>
                  <a:t>random nonces before </a:t>
                </a:r>
                <a:r>
                  <a:rPr lang="en-US" dirty="0">
                    <a:latin typeface="Arial" panose="020B0604020202020204" pitchFamily="34" charset="0"/>
                    <a:cs typeface="Arial" panose="020B0604020202020204" pitchFamily="34" charset="0"/>
                  </a:rPr>
                  <a:t>reaching nonce collision probability of </a:t>
                </a:r>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2</m:t>
                        </m:r>
                      </m:e>
                      <m:sup>
                        <m:r>
                          <a:rPr lang="en-CA" b="0" i="1" smtClean="0">
                            <a:latin typeface="Cambria Math" panose="02040503050406030204" pitchFamily="18" charset="0"/>
                          </a:rPr>
                          <m:t>−32</m:t>
                        </m:r>
                      </m:sup>
                    </m:sSup>
                  </m:oMath>
                </a14:m>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Compare with AES-GCM’s limit of </a:t>
                </a:r>
                <a14:m>
                  <m:oMath xmlns:m="http://schemas.openxmlformats.org/officeDocument/2006/math">
                    <m:r>
                      <a:rPr lang="en-CA" i="1">
                        <a:latin typeface="Cambria Math" panose="02040503050406030204" pitchFamily="18" charset="0"/>
                      </a:rPr>
                      <m:t>2</m:t>
                    </m:r>
                    <m:r>
                      <a:rPr lang="en-CA" b="0" i="1" baseline="30000" smtClean="0">
                        <a:latin typeface="Cambria Math" panose="02040503050406030204" pitchFamily="18" charset="0"/>
                      </a:rPr>
                      <m:t>32</m:t>
                    </m:r>
                  </m:oMath>
                </a14:m>
                <a:r>
                  <a:rPr lang="en-US" dirty="0">
                    <a:latin typeface="Arial" panose="020B0604020202020204" pitchFamily="34" charset="0"/>
                    <a:cs typeface="Arial" panose="020B0604020202020204" pitchFamily="34" charset="0"/>
                  </a:rPr>
                  <a:t> messages with random IVs.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b="1" dirty="0">
                    <a:latin typeface="Arial" panose="020B0604020202020204" pitchFamily="34" charset="0"/>
                    <a:cs typeface="Arial" panose="020B0604020202020204" pitchFamily="34" charset="0"/>
                  </a:rPr>
                  <a:t>Max message length: </a:t>
                </a:r>
                <a:r>
                  <a:rPr lang="en-CA" dirty="0">
                    <a:latin typeface="Arial" panose="020B0604020202020204" pitchFamily="34" charset="0"/>
                    <a:cs typeface="Arial" panose="020B0604020202020204" pitchFamily="34" charset="0"/>
                  </a:rPr>
                  <a:t>with </a:t>
                </a:r>
                <a14:m>
                  <m:oMath xmlns:m="http://schemas.openxmlformats.org/officeDocument/2006/math">
                    <m:r>
                      <a:rPr lang="en-CA" i="1" smtClean="0">
                        <a:latin typeface="Cambria Math" panose="02040503050406030204" pitchFamily="18" charset="0"/>
                      </a:rPr>
                      <m:t>2</m:t>
                    </m:r>
                    <m:r>
                      <a:rPr lang="en-CA" i="1" baseline="30000">
                        <a:latin typeface="Cambria Math" panose="02040503050406030204" pitchFamily="18" charset="0"/>
                      </a:rPr>
                      <m:t>80</m:t>
                    </m:r>
                  </m:oMath>
                </a14:m>
                <a:r>
                  <a:rPr lang="en-CA" dirty="0">
                    <a:latin typeface="Arial" panose="020B0604020202020204" pitchFamily="34" charset="0"/>
                    <a:cs typeface="Arial" panose="020B0604020202020204" pitchFamily="34" charset="0"/>
                  </a:rPr>
                  <a:t> messages per main key, each message be practically at the same 64GB limit (</a:t>
                </a: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2</m:t>
                        </m:r>
                      </m:e>
                      <m:sup>
                        <m:r>
                          <a:rPr lang="en-CA" i="1">
                            <a:latin typeface="Cambria Math" panose="02040503050406030204" pitchFamily="18" charset="0"/>
                          </a:rPr>
                          <m:t>36</m:t>
                        </m:r>
                      </m:sup>
                    </m:sSup>
                    <m:r>
                      <a:rPr lang="en-CA" i="1">
                        <a:latin typeface="Cambria Math" panose="02040503050406030204" pitchFamily="18" charset="0"/>
                      </a:rPr>
                      <m:t>−32</m:t>
                    </m:r>
                    <m:r>
                      <a:rPr lang="en-CA" i="1" baseline="30000">
                        <a:latin typeface="Cambria Math" panose="02040503050406030204" pitchFamily="18" charset="0"/>
                      </a:rPr>
                      <m:t> </m:t>
                    </m:r>
                  </m:oMath>
                </a14:m>
                <a:r>
                  <a:rPr lang="en-CA" dirty="0">
                    <a:latin typeface="Arial" panose="020B0604020202020204" pitchFamily="34" charset="0"/>
                    <a:cs typeface="Arial" panose="020B0604020202020204" pitchFamily="34" charset="0"/>
                  </a:rPr>
                  <a:t> bytes) per message as in AES-GCM.</a:t>
                </a:r>
                <a:br>
                  <a:rPr lang="en-CA"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If the application is conservative and wants to enforce no-more-than-X-bytes per key, then no single message encrypted under XAES should be larger than X / 7 bytes (see manuscript).</a:t>
                </a:r>
                <a:endParaRPr lang="en-US" dirty="0">
                  <a:latin typeface="Arial" panose="020B0604020202020204" pitchFamily="34" charset="0"/>
                  <a:cs typeface="Arial" panose="020B0604020202020204" pitchFamily="34" charset="0"/>
                </a:endParaRPr>
              </a:p>
            </p:txBody>
          </p:sp>
        </mc:Choice>
        <mc:Fallback>
          <p:sp>
            <p:nvSpPr>
              <p:cNvPr id="3" name="Content Placeholder 2">
                <a:extLst>
                  <a:ext uri="{FF2B5EF4-FFF2-40B4-BE49-F238E27FC236}">
                    <a16:creationId xmlns:a16="http://schemas.microsoft.com/office/drawing/2014/main" id="{15331D68-A5D4-EB04-8237-ABC718ADD63A}"/>
                  </a:ext>
                </a:extLst>
              </p:cNvPr>
              <p:cNvSpPr>
                <a:spLocks noGrp="1" noRot="1" noChangeAspect="1" noMove="1" noResize="1" noEditPoints="1" noAdjustHandles="1" noChangeArrowheads="1" noChangeShapeType="1" noTextEdit="1"/>
              </p:cNvSpPr>
              <p:nvPr>
                <p:ph idx="1"/>
              </p:nvPr>
            </p:nvSpPr>
            <p:spPr>
              <a:xfrm>
                <a:off x="609600" y="1714500"/>
                <a:ext cx="10972800" cy="4588949"/>
              </a:xfrm>
              <a:blipFill>
                <a:blip r:embed="rId3"/>
                <a:stretch>
                  <a:fillRect l="-1734" t="-2204" r="-231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B710FA8-4151-3B69-5753-27C8955D856E}"/>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0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5D6E6-8AB8-F3A1-7BC1-C3AAAF8D4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AA1B2-D407-78FE-1BA8-E8AE6062A6B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Security Analysis of the Key Commitment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316A4B-C6A7-5EE5-A64C-9A9606D65019}"/>
                  </a:ext>
                </a:extLst>
              </p:cNvPr>
              <p:cNvSpPr>
                <a:spLocks noGrp="1"/>
              </p:cNvSpPr>
              <p:nvPr>
                <p:ph idx="1"/>
              </p:nvPr>
            </p:nvSpPr>
            <p:spPr>
              <a:xfrm>
                <a:off x="609600" y="1714500"/>
                <a:ext cx="10972800" cy="2227854"/>
              </a:xfrm>
            </p:spPr>
            <p:txBody>
              <a:bodyPr/>
              <a:lstStyle/>
              <a:p>
                <a:r>
                  <a:rPr lang="en-US" dirty="0">
                    <a:latin typeface="Arial" panose="020B0604020202020204" pitchFamily="34" charset="0"/>
                    <a:cs typeface="Arial" panose="020B0604020202020204" pitchFamily="34" charset="0"/>
                  </a:rPr>
                  <a:t>Complexity of Finding Collisions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FOR-KC (</a:t>
                </a:r>
                <a14:m>
                  <m:oMath xmlns:m="http://schemas.openxmlformats.org/officeDocument/2006/math">
                    <m:r>
                      <a:rPr lang="en-CA" sz="2800" b="0" i="1" smtClean="0">
                        <a:latin typeface="Cambria Math" panose="02040503050406030204" pitchFamily="18" charset="0"/>
                      </a:rPr>
                      <m:t>𝐾</m:t>
                    </m:r>
                    <m:r>
                      <a:rPr lang="en-CA" sz="2800" b="0" i="1" smtClean="0">
                        <a:latin typeface="Cambria Math" panose="02040503050406030204" pitchFamily="18" charset="0"/>
                        <a:ea typeface="Cambria Math" panose="02040503050406030204" pitchFamily="18" charset="0"/>
                      </a:rPr>
                      <m:t>≠</m:t>
                    </m:r>
                    <m:sSup>
                      <m:sSupPr>
                        <m:ctrlPr>
                          <a:rPr lang="en-CA" sz="2800" b="0" i="1" smtClean="0">
                            <a:latin typeface="Cambria Math" panose="02040503050406030204" pitchFamily="18" charset="0"/>
                            <a:ea typeface="Cambria Math" panose="02040503050406030204" pitchFamily="18" charset="0"/>
                          </a:rPr>
                        </m:ctrlPr>
                      </m:sSupPr>
                      <m:e>
                        <m:r>
                          <a:rPr lang="en-CA" sz="2800" b="0" i="1" smtClean="0">
                            <a:latin typeface="Cambria Math" panose="02040503050406030204" pitchFamily="18" charset="0"/>
                            <a:ea typeface="Cambria Math" panose="02040503050406030204" pitchFamily="18" charset="0"/>
                          </a:rPr>
                          <m:t>𝐾</m:t>
                        </m:r>
                      </m:e>
                      <m:sup>
                        <m:r>
                          <a:rPr lang="en-CA" sz="2800" b="0" i="1" smtClean="0">
                            <a:latin typeface="Cambria Math" panose="02040503050406030204" pitchFamily="18" charset="0"/>
                            <a:ea typeface="Cambria Math" panose="02040503050406030204" pitchFamily="18" charset="0"/>
                          </a:rPr>
                          <m:t>′</m:t>
                        </m:r>
                      </m:sup>
                    </m:sSup>
                    <m:r>
                      <a:rPr lang="en-CA" sz="2800" b="0" i="1" smtClean="0">
                        <a:latin typeface="Cambria Math" panose="02040503050406030204" pitchFamily="18" charset="0"/>
                        <a:ea typeface="Cambria Math" panose="02040503050406030204" pitchFamily="18" charset="0"/>
                      </a:rPr>
                      <m:t>,</m:t>
                    </m:r>
                  </m:oMath>
                </a14:m>
                <a:r>
                  <a:rPr lang="en-CA" sz="2800" dirty="0">
                    <a:latin typeface="Arial" panose="020B0604020202020204" pitchFamily="34" charset="0"/>
                    <a:cs typeface="Arial" panose="020B0604020202020204" pitchFamily="34" charset="0"/>
                  </a:rPr>
                  <a:t> one </a:t>
                </a:r>
                <a14:m>
                  <m:oMath xmlns:m="http://schemas.openxmlformats.org/officeDocument/2006/math">
                    <m:r>
                      <a:rPr lang="en-CA" sz="2800" b="0" i="1" smtClean="0">
                        <a:latin typeface="Cambria Math" panose="02040503050406030204" pitchFamily="18" charset="0"/>
                      </a:rPr>
                      <m:t>𝑁</m:t>
                    </m:r>
                  </m:oMath>
                </a14:m>
                <a:r>
                  <a:rPr lang="en-US" dirty="0">
                    <a:latin typeface="Arial" panose="020B0604020202020204" pitchFamily="34" charset="0"/>
                    <a:cs typeface="Arial" panose="020B0604020202020204" pitchFamily="34" charset="0"/>
                  </a:rPr>
                  <a:t>; nonce is part of ciphertext, so constant)</a:t>
                </a:r>
              </a:p>
              <a:p>
                <a:pPr marL="7429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for </a:t>
                </a:r>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-bit </a:t>
                </a:r>
                <a:r>
                  <a:rPr lang="en-US" dirty="0" err="1">
                    <a:latin typeface="Arial" panose="020B0604020202020204" pitchFamily="34" charset="0"/>
                    <a:cs typeface="Arial" panose="020B0604020202020204" pitchFamily="34" charset="0"/>
                  </a:rPr>
                  <a:t>blockcipher</a:t>
                </a:r>
                <a:r>
                  <a:rPr lang="en-US" dirty="0">
                    <a:latin typeface="Arial" panose="020B0604020202020204" pitchFamily="34" charset="0"/>
                    <a:cs typeface="Arial" panose="020B0604020202020204" pitchFamily="34" charset="0"/>
                  </a:rPr>
                  <a:t>, queries </a:t>
                </a:r>
                <a14:m>
                  <m:oMath xmlns:m="http://schemas.openxmlformats.org/officeDocument/2006/math">
                    <m:r>
                      <a:rPr lang="en-CA" sz="2400" b="0" i="1" smtClean="0">
                        <a:latin typeface="Cambria Math" panose="02040503050406030204" pitchFamily="18" charset="0"/>
                      </a:rPr>
                      <m:t>𝑞</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2</m:t>
                        </m:r>
                      </m:e>
                      <m:sup>
                        <m:r>
                          <a:rPr lang="en-CA" sz="2400" b="0" i="1" smtClean="0">
                            <a:latin typeface="Cambria Math" panose="02040503050406030204" pitchFamily="18" charset="0"/>
                            <a:ea typeface="Cambria Math" panose="02040503050406030204" pitchFamily="18" charset="0"/>
                          </a:rPr>
                          <m:t>𝑛</m:t>
                        </m:r>
                      </m:sup>
                    </m:sSup>
                  </m:oMath>
                </a14:m>
                <a:r>
                  <a:rPr lang="en-US" dirty="0">
                    <a:latin typeface="Arial" panose="020B0604020202020204" pitchFamily="34" charset="0"/>
                    <a:cs typeface="Arial" panose="020B0604020202020204" pitchFamily="34" charset="0"/>
                  </a:rPr>
                  <a:t>, complexity </a:t>
                </a:r>
                <a14:m>
                  <m:oMath xmlns:m="http://schemas.openxmlformats.org/officeDocument/2006/math">
                    <m:r>
                      <a:rPr lang="en-CA" i="1">
                        <a:latin typeface="Cambria Math" panose="02040503050406030204" pitchFamily="18" charset="0"/>
                        <a:ea typeface="Cambria Math" panose="02040503050406030204" pitchFamily="18" charset="0"/>
                      </a:rPr>
                      <m:t>≈</m:t>
                    </m:r>
                    <m:f>
                      <m:fPr>
                        <m:type m:val="lin"/>
                        <m:ctrlPr>
                          <a:rPr lang="en-CA" i="1" smtClean="0">
                            <a:solidFill>
                              <a:schemeClr val="accent1">
                                <a:lumMod val="50000"/>
                              </a:schemeClr>
                            </a:solidFill>
                            <a:latin typeface="Cambria Math" panose="02040503050406030204" pitchFamily="18" charset="0"/>
                            <a:ea typeface="Cambria Math" panose="02040503050406030204" pitchFamily="18" charset="0"/>
                          </a:rPr>
                        </m:ctrlPr>
                      </m:fPr>
                      <m:num>
                        <m:r>
                          <a:rPr lang="en-CA" i="1">
                            <a:solidFill>
                              <a:schemeClr val="accent1">
                                <a:lumMod val="50000"/>
                              </a:schemeClr>
                            </a:solidFill>
                            <a:latin typeface="Cambria Math" panose="02040503050406030204" pitchFamily="18" charset="0"/>
                            <a:ea typeface="Cambria Math" panose="02040503050406030204" pitchFamily="18" charset="0"/>
                          </a:rPr>
                          <m:t>𝑂</m:t>
                        </m:r>
                        <m:r>
                          <a:rPr lang="en-CA" i="1">
                            <a:solidFill>
                              <a:schemeClr val="accent1">
                                <a:lumMod val="50000"/>
                              </a:schemeClr>
                            </a:solidFill>
                            <a:latin typeface="Cambria Math" panose="02040503050406030204" pitchFamily="18" charset="0"/>
                            <a:ea typeface="Cambria Math" panose="02040503050406030204" pitchFamily="18" charset="0"/>
                          </a:rPr>
                          <m:t>(</m:t>
                        </m:r>
                        <m:r>
                          <a:rPr lang="en-CA" i="1">
                            <a:solidFill>
                              <a:schemeClr val="accent1">
                                <a:lumMod val="50000"/>
                              </a:schemeClr>
                            </a:solidFill>
                            <a:latin typeface="Cambria Math" panose="02040503050406030204" pitchFamily="18" charset="0"/>
                            <a:ea typeface="Cambria Math" panose="02040503050406030204" pitchFamily="18" charset="0"/>
                          </a:rPr>
                          <m:t>𝑞</m:t>
                        </m:r>
                        <m:r>
                          <a:rPr lang="en-CA" i="1">
                            <a:solidFill>
                              <a:schemeClr val="accent1">
                                <a:lumMod val="50000"/>
                              </a:schemeClr>
                            </a:solidFill>
                            <a:latin typeface="Cambria Math" panose="02040503050406030204" pitchFamily="18" charset="0"/>
                            <a:ea typeface="Cambria Math" panose="02040503050406030204" pitchFamily="18" charset="0"/>
                          </a:rPr>
                          <m:t>)</m:t>
                        </m:r>
                      </m:num>
                      <m:den>
                        <m:sSup>
                          <m:sSupPr>
                            <m:ctrlPr>
                              <a:rPr lang="en-CA" i="1">
                                <a:solidFill>
                                  <a:schemeClr val="accent1">
                                    <a:lumMod val="50000"/>
                                  </a:schemeClr>
                                </a:solidFill>
                                <a:latin typeface="Cambria Math" panose="02040503050406030204" pitchFamily="18" charset="0"/>
                                <a:ea typeface="Cambria Math" panose="02040503050406030204" pitchFamily="18" charset="0"/>
                              </a:rPr>
                            </m:ctrlPr>
                          </m:sSupPr>
                          <m:e>
                            <m:r>
                              <a:rPr lang="en-CA" i="1">
                                <a:solidFill>
                                  <a:schemeClr val="accent1">
                                    <a:lumMod val="50000"/>
                                  </a:schemeClr>
                                </a:solidFill>
                                <a:latin typeface="Cambria Math" panose="02040503050406030204" pitchFamily="18" charset="0"/>
                                <a:ea typeface="Cambria Math" panose="02040503050406030204" pitchFamily="18" charset="0"/>
                              </a:rPr>
                              <m:t>2</m:t>
                            </m:r>
                          </m:e>
                          <m:sup>
                            <m:r>
                              <a:rPr lang="en-CA" i="1">
                                <a:solidFill>
                                  <a:schemeClr val="accent1">
                                    <a:lumMod val="50000"/>
                                  </a:schemeClr>
                                </a:solidFill>
                                <a:latin typeface="Cambria Math" panose="02040503050406030204" pitchFamily="18" charset="0"/>
                                <a:ea typeface="Cambria Math" panose="02040503050406030204" pitchFamily="18" charset="0"/>
                              </a:rPr>
                              <m:t>𝑛</m:t>
                            </m:r>
                          </m:sup>
                        </m:sSup>
                      </m:den>
                    </m:f>
                  </m:oMath>
                </a14:m>
                <a:endParaRPr lang="en-CA" dirty="0">
                  <a:latin typeface="Arial" panose="020B0604020202020204" pitchFamily="34" charset="0"/>
                  <a:ea typeface="Cambria Math" panose="02040503050406030204" pitchFamily="18" charset="0"/>
                  <a:cs typeface="Arial" panose="020B0604020202020204" pitchFamily="34" charset="0"/>
                </a:endParaRPr>
              </a:p>
              <a:p>
                <a:pPr marL="1085850" lvl="2" indent="-457200">
                  <a:buFont typeface="Arial" panose="020B0604020202020204" pitchFamily="34" charset="0"/>
                  <a:buChar char="•"/>
                </a:pPr>
                <a:r>
                  <a:rPr lang="en-US" dirty="0">
                    <a:latin typeface="Arial" panose="020B0604020202020204" pitchFamily="34" charset="0"/>
                    <a:cs typeface="Arial" panose="020B0604020202020204" pitchFamily="34" charset="0"/>
                  </a:rPr>
                  <a:t>Proof shows probability of collision </a:t>
                </a:r>
                <a14:m>
                  <m:oMath xmlns:m="http://schemas.openxmlformats.org/officeDocument/2006/math">
                    <m:r>
                      <a:rPr lang="en-CA" sz="2000" b="0" i="1" smtClean="0">
                        <a:latin typeface="Cambria Math" panose="02040503050406030204" pitchFamily="18" charset="0"/>
                        <a:ea typeface="Cambria Math" panose="02040503050406030204" pitchFamily="18" charset="0"/>
                      </a:rPr>
                      <m:t>≈</m:t>
                    </m:r>
                    <m:f>
                      <m:fPr>
                        <m:type m:val="lin"/>
                        <m:ctrlPr>
                          <a:rPr lang="en-CA" i="1">
                            <a:solidFill>
                              <a:schemeClr val="accent1">
                                <a:lumMod val="50000"/>
                              </a:schemeClr>
                            </a:solidFill>
                            <a:latin typeface="Cambria Math" panose="02040503050406030204" pitchFamily="18" charset="0"/>
                            <a:ea typeface="Cambria Math" panose="02040503050406030204" pitchFamily="18" charset="0"/>
                          </a:rPr>
                        </m:ctrlPr>
                      </m:fPr>
                      <m:num>
                        <m:r>
                          <a:rPr lang="en-CA" i="1">
                            <a:solidFill>
                              <a:schemeClr val="accent1">
                                <a:lumMod val="50000"/>
                              </a:schemeClr>
                            </a:solidFill>
                            <a:latin typeface="Cambria Math" panose="02040503050406030204" pitchFamily="18" charset="0"/>
                            <a:ea typeface="Cambria Math" panose="02040503050406030204" pitchFamily="18" charset="0"/>
                          </a:rPr>
                          <m:t>𝑂</m:t>
                        </m:r>
                        <m:r>
                          <a:rPr lang="en-CA" i="1">
                            <a:solidFill>
                              <a:schemeClr val="accent1">
                                <a:lumMod val="50000"/>
                              </a:schemeClr>
                            </a:solidFill>
                            <a:latin typeface="Cambria Math" panose="02040503050406030204" pitchFamily="18" charset="0"/>
                            <a:ea typeface="Cambria Math" panose="02040503050406030204" pitchFamily="18" charset="0"/>
                          </a:rPr>
                          <m:t>(</m:t>
                        </m:r>
                        <m:r>
                          <a:rPr lang="en-CA" i="1">
                            <a:solidFill>
                              <a:schemeClr val="accent1">
                                <a:lumMod val="50000"/>
                              </a:schemeClr>
                            </a:solidFill>
                            <a:latin typeface="Cambria Math" panose="02040503050406030204" pitchFamily="18" charset="0"/>
                            <a:ea typeface="Cambria Math" panose="02040503050406030204" pitchFamily="18" charset="0"/>
                          </a:rPr>
                          <m:t>𝑞</m:t>
                        </m:r>
                      </m:num>
                      <m:den>
                        <m:sSup>
                          <m:sSupPr>
                            <m:ctrlPr>
                              <a:rPr lang="en-CA" i="1">
                                <a:solidFill>
                                  <a:schemeClr val="accent1">
                                    <a:lumMod val="50000"/>
                                  </a:schemeClr>
                                </a:solidFill>
                                <a:latin typeface="Cambria Math" panose="02040503050406030204" pitchFamily="18" charset="0"/>
                                <a:ea typeface="Cambria Math" panose="02040503050406030204" pitchFamily="18" charset="0"/>
                              </a:rPr>
                            </m:ctrlPr>
                          </m:sSupPr>
                          <m:e>
                            <m:r>
                              <a:rPr lang="en-CA" i="1">
                                <a:solidFill>
                                  <a:schemeClr val="accent1">
                                    <a:lumMod val="50000"/>
                                  </a:schemeClr>
                                </a:solidFill>
                                <a:latin typeface="Cambria Math" panose="02040503050406030204" pitchFamily="18" charset="0"/>
                                <a:ea typeface="Cambria Math" panose="02040503050406030204" pitchFamily="18" charset="0"/>
                              </a:rPr>
                              <m:t>2</m:t>
                            </m:r>
                          </m:e>
                          <m:sup>
                            <m:r>
                              <a:rPr lang="en-CA" i="1">
                                <a:solidFill>
                                  <a:schemeClr val="accent1">
                                    <a:lumMod val="50000"/>
                                  </a:schemeClr>
                                </a:solidFill>
                                <a:latin typeface="Cambria Math" panose="02040503050406030204" pitchFamily="18" charset="0"/>
                                <a:ea typeface="Cambria Math" panose="02040503050406030204" pitchFamily="18" charset="0"/>
                              </a:rPr>
                              <m:t>𝑛</m:t>
                            </m:r>
                          </m:sup>
                        </m:sSup>
                      </m:den>
                    </m:f>
                    <m:r>
                      <a:rPr lang="en-CA" b="0" i="1" smtClean="0">
                        <a:solidFill>
                          <a:schemeClr val="accent1">
                            <a:lumMod val="50000"/>
                          </a:schemeClr>
                        </a:solidFill>
                        <a:latin typeface="Cambria Math" panose="02040503050406030204" pitchFamily="18" charset="0"/>
                        <a:ea typeface="Cambria Math" panose="02040503050406030204" pitchFamily="18" charset="0"/>
                      </a:rPr>
                      <m:t>+ </m:t>
                    </m:r>
                    <m:sSup>
                      <m:sSupPr>
                        <m:ctrlPr>
                          <a:rPr lang="en-CA" b="0" i="1" smtClean="0">
                            <a:solidFill>
                              <a:schemeClr val="accent1">
                                <a:lumMod val="50000"/>
                              </a:schemeClr>
                            </a:solidFill>
                            <a:latin typeface="Cambria Math" panose="02040503050406030204" pitchFamily="18" charset="0"/>
                            <a:ea typeface="Cambria Math" panose="02040503050406030204" pitchFamily="18" charset="0"/>
                          </a:rPr>
                        </m:ctrlPr>
                      </m:sSupPr>
                      <m:e>
                        <m:r>
                          <a:rPr lang="en-CA" b="0" i="1" smtClean="0">
                            <a:solidFill>
                              <a:schemeClr val="accent1">
                                <a:lumMod val="50000"/>
                              </a:schemeClr>
                            </a:solidFill>
                            <a:latin typeface="Cambria Math" panose="02040503050406030204" pitchFamily="18" charset="0"/>
                            <a:ea typeface="Cambria Math" panose="02040503050406030204" pitchFamily="18" charset="0"/>
                          </a:rPr>
                          <m:t>𝑞</m:t>
                        </m:r>
                      </m:e>
                      <m:sup>
                        <m:r>
                          <a:rPr lang="en-CA" b="0" i="1" smtClean="0">
                            <a:solidFill>
                              <a:schemeClr val="accent1">
                                <a:lumMod val="50000"/>
                              </a:schemeClr>
                            </a:solidFill>
                            <a:latin typeface="Cambria Math" panose="02040503050406030204" pitchFamily="18" charset="0"/>
                            <a:ea typeface="Cambria Math" panose="02040503050406030204" pitchFamily="18" charset="0"/>
                          </a:rPr>
                          <m:t>2</m:t>
                        </m:r>
                      </m:sup>
                    </m:sSup>
                    <m:r>
                      <a:rPr lang="en-CA" b="0" i="1" smtClean="0">
                        <a:solidFill>
                          <a:schemeClr val="accent1">
                            <a:lumMod val="50000"/>
                          </a:schemeClr>
                        </a:solidFill>
                        <a:latin typeface="Cambria Math" panose="02040503050406030204" pitchFamily="18" charset="0"/>
                        <a:ea typeface="Cambria Math" panose="02040503050406030204" pitchFamily="18" charset="0"/>
                      </a:rPr>
                      <m:t>/</m:t>
                    </m:r>
                    <m:sSup>
                      <m:sSupPr>
                        <m:ctrlPr>
                          <a:rPr lang="en-CA" b="0" i="1" smtClean="0">
                            <a:solidFill>
                              <a:schemeClr val="accent1">
                                <a:lumMod val="50000"/>
                              </a:schemeClr>
                            </a:solidFill>
                            <a:latin typeface="Cambria Math" panose="02040503050406030204" pitchFamily="18" charset="0"/>
                            <a:ea typeface="Cambria Math" panose="02040503050406030204" pitchFamily="18" charset="0"/>
                          </a:rPr>
                        </m:ctrlPr>
                      </m:sSupPr>
                      <m:e>
                        <m:r>
                          <a:rPr lang="en-CA" b="0" i="1" smtClean="0">
                            <a:solidFill>
                              <a:schemeClr val="accent1">
                                <a:lumMod val="50000"/>
                              </a:schemeClr>
                            </a:solidFill>
                            <a:latin typeface="Cambria Math" panose="02040503050406030204" pitchFamily="18" charset="0"/>
                            <a:ea typeface="Cambria Math" panose="02040503050406030204" pitchFamily="18" charset="0"/>
                          </a:rPr>
                          <m:t>2</m:t>
                        </m:r>
                      </m:e>
                      <m:sup>
                        <m:r>
                          <a:rPr lang="en-CA" b="0" i="1" smtClean="0">
                            <a:solidFill>
                              <a:schemeClr val="accent1">
                                <a:lumMod val="50000"/>
                              </a:schemeClr>
                            </a:solidFill>
                            <a:latin typeface="Cambria Math" panose="02040503050406030204" pitchFamily="18" charset="0"/>
                            <a:ea typeface="Cambria Math" panose="02040503050406030204" pitchFamily="18" charset="0"/>
                          </a:rPr>
                          <m:t>2</m:t>
                        </m:r>
                        <m:r>
                          <a:rPr lang="en-CA" b="0" i="1" smtClean="0">
                            <a:solidFill>
                              <a:schemeClr val="accent1">
                                <a:lumMod val="50000"/>
                              </a:schemeClr>
                            </a:solidFill>
                            <a:latin typeface="Cambria Math" panose="02040503050406030204" pitchFamily="18" charset="0"/>
                            <a:ea typeface="Cambria Math" panose="02040503050406030204" pitchFamily="18" charset="0"/>
                          </a:rPr>
                          <m:t>𝑛</m:t>
                        </m:r>
                      </m:sup>
                    </m:sSup>
                    <m:r>
                      <a:rPr lang="en-CA" b="0" i="1" smtClean="0">
                        <a:solidFill>
                          <a:schemeClr val="accent1">
                            <a:lumMod val="50000"/>
                          </a:schemeClr>
                        </a:solidFill>
                        <a:latin typeface="Cambria Math" panose="02040503050406030204" pitchFamily="18" charset="0"/>
                        <a:ea typeface="Cambria Math" panose="02040503050406030204" pitchFamily="18" charset="0"/>
                      </a:rPr>
                      <m:t>)</m:t>
                    </m:r>
                  </m:oMath>
                </a14:m>
                <a:endParaRPr lang="en-US"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DA316A4B-C6A7-5EE5-A64C-9A9606D65019}"/>
                  </a:ext>
                </a:extLst>
              </p:cNvPr>
              <p:cNvSpPr>
                <a:spLocks noGrp="1" noRot="1" noChangeAspect="1" noMove="1" noResize="1" noEditPoints="1" noAdjustHandles="1" noChangeArrowheads="1" noChangeShapeType="1" noTextEdit="1"/>
              </p:cNvSpPr>
              <p:nvPr>
                <p:ph idx="1"/>
              </p:nvPr>
            </p:nvSpPr>
            <p:spPr>
              <a:xfrm>
                <a:off x="609600" y="1714500"/>
                <a:ext cx="10972800" cy="2227854"/>
              </a:xfrm>
              <a:blipFill>
                <a:blip r:embed="rId3"/>
                <a:stretch>
                  <a:fillRect l="-2081" t="-4520" b="-288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00FBC38-ACA6-CC5F-9F0C-1CE45B524A3E}"/>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15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30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B905A-C48C-609F-E7BA-E43A88A01B4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98A265-8DB5-12B4-3965-A59D059D3F1C}"/>
              </a:ext>
            </a:extLst>
          </p:cNvPr>
          <p:cNvSpPr>
            <a:spLocks noGrp="1"/>
          </p:cNvSpPr>
          <p:nvPr>
            <p:ph type="sldNum" sz="quarter" idx="12"/>
          </p:nvPr>
        </p:nvSpPr>
        <p:spPr/>
        <p:txBody>
          <a:bodyPr/>
          <a:lstStyle/>
          <a:p>
            <a:fld id="{EB4B8DE2-A4E8-46E4-8BBF-D75455EFF32C}" type="slidenum">
              <a:rPr lang="en-US" smtClean="0"/>
              <a:pPr/>
              <a:t>16</a:t>
            </a:fld>
            <a:endParaRPr lang="en-US" dirty="0"/>
          </a:p>
        </p:txBody>
      </p:sp>
      <p:sp>
        <p:nvSpPr>
          <p:cNvPr id="2" name="Rectangle 1">
            <a:extLst>
              <a:ext uri="{FF2B5EF4-FFF2-40B4-BE49-F238E27FC236}">
                <a16:creationId xmlns:a16="http://schemas.microsoft.com/office/drawing/2014/main" id="{0C4D8173-669C-2935-C14F-2CBB28A8B455}"/>
              </a:ext>
            </a:extLst>
          </p:cNvPr>
          <p:cNvSpPr/>
          <p:nvPr/>
        </p:nvSpPr>
        <p:spPr>
          <a:xfrm>
            <a:off x="324058" y="1140610"/>
            <a:ext cx="6368867" cy="2173555"/>
          </a:xfrm>
          <a:prstGeom prst="rect">
            <a:avLst/>
          </a:prstGeom>
          <a:solidFill>
            <a:schemeClr val="bg1">
              <a:lumMod val="50000"/>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r>
              <a:rPr lang="en-US" sz="1200" dirty="0">
                <a:solidFill>
                  <a:schemeClr val="bg1">
                    <a:lumMod val="50000"/>
                  </a:schemeClr>
                </a:solidFill>
                <a:latin typeface="Arial" panose="020B0604020202020204" pitchFamily="34" charset="0"/>
                <a:cs typeface="Arial" panose="020B0604020202020204" pitchFamily="34" charset="0"/>
              </a:rPr>
              <a:t>NIST SP800-108 KDF-CTR with CMAC </a:t>
            </a:r>
          </a:p>
        </p:txBody>
      </p:sp>
      <p:sp>
        <p:nvSpPr>
          <p:cNvPr id="3" name="Rectangle 2">
            <a:extLst>
              <a:ext uri="{FF2B5EF4-FFF2-40B4-BE49-F238E27FC236}">
                <a16:creationId xmlns:a16="http://schemas.microsoft.com/office/drawing/2014/main" id="{4B40CD8E-1FD3-4FDD-B2CE-30B56AC57668}"/>
              </a:ext>
            </a:extLst>
          </p:cNvPr>
          <p:cNvSpPr/>
          <p:nvPr/>
        </p:nvSpPr>
        <p:spPr>
          <a:xfrm>
            <a:off x="324058" y="3359074"/>
            <a:ext cx="6368867" cy="3033037"/>
          </a:xfrm>
          <a:prstGeom prst="rect">
            <a:avLst/>
          </a:prstGeom>
          <a:solidFill>
            <a:schemeClr val="bg1">
              <a:lumMod val="50000"/>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r>
              <a:rPr lang="en-US" sz="1200" dirty="0">
                <a:solidFill>
                  <a:schemeClr val="bg1">
                    <a:lumMod val="50000"/>
                  </a:schemeClr>
                </a:solidFill>
                <a:latin typeface="Arial" panose="020B0604020202020204" pitchFamily="34" charset="0"/>
                <a:cs typeface="Arial" panose="020B0604020202020204" pitchFamily="34" charset="0"/>
              </a:rPr>
              <a:t>NIST SP800-108 KDF-CTR with CMAC</a:t>
            </a:r>
          </a:p>
        </p:txBody>
      </p:sp>
      <p:sp>
        <p:nvSpPr>
          <p:cNvPr id="5" name="Rectangle 4">
            <a:extLst>
              <a:ext uri="{FF2B5EF4-FFF2-40B4-BE49-F238E27FC236}">
                <a16:creationId xmlns:a16="http://schemas.microsoft.com/office/drawing/2014/main" id="{5DBCF654-63AC-0E5B-71B2-457DCCBBB5B1}"/>
              </a:ext>
            </a:extLst>
          </p:cNvPr>
          <p:cNvSpPr/>
          <p:nvPr/>
        </p:nvSpPr>
        <p:spPr>
          <a:xfrm>
            <a:off x="440557" y="1749256"/>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0x0001 </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C8348C2-B572-F252-265C-51745EFBD16A}"/>
              </a:ext>
            </a:extLst>
          </p:cNvPr>
          <p:cNvSpPr/>
          <p:nvPr/>
        </p:nvSpPr>
        <p:spPr>
          <a:xfrm>
            <a:off x="1270960" y="220942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0035982-4CED-9D07-FEAF-1C4000CD0BBC}"/>
              </a:ext>
            </a:extLst>
          </p:cNvPr>
          <p:cNvSpPr/>
          <p:nvPr/>
        </p:nvSpPr>
        <p:spPr>
          <a:xfrm>
            <a:off x="3662831" y="1751883"/>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0x0002</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48A2ECCA-9B33-26C0-B08D-E51F73B3A952}"/>
              </a:ext>
            </a:extLst>
          </p:cNvPr>
          <p:cNvSpPr/>
          <p:nvPr/>
        </p:nvSpPr>
        <p:spPr>
          <a:xfrm>
            <a:off x="9372332" y="2746907"/>
            <a:ext cx="11384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IV=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43DFF538-9C09-5F49-641F-D5AD1B263B07}"/>
              </a:ext>
            </a:extLst>
          </p:cNvPr>
          <p:cNvSpPr/>
          <p:nvPr/>
        </p:nvSpPr>
        <p:spPr>
          <a:xfrm>
            <a:off x="7959446" y="2142447"/>
            <a:ext cx="58381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 P</a:t>
            </a:r>
          </a:p>
        </p:txBody>
      </p:sp>
      <p:sp>
        <p:nvSpPr>
          <p:cNvPr id="51" name="Rectangle 50">
            <a:extLst>
              <a:ext uri="{FF2B5EF4-FFF2-40B4-BE49-F238E27FC236}">
                <a16:creationId xmlns:a16="http://schemas.microsoft.com/office/drawing/2014/main" id="{E7EE18F6-4FE0-A0F1-2AE6-3A43BD0EF316}"/>
              </a:ext>
            </a:extLst>
          </p:cNvPr>
          <p:cNvSpPr/>
          <p:nvPr/>
        </p:nvSpPr>
        <p:spPr>
          <a:xfrm>
            <a:off x="440557" y="125866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77197313-2A80-1715-576A-87CE7D017657}"/>
              </a:ext>
            </a:extLst>
          </p:cNvPr>
          <p:cNvSpPr/>
          <p:nvPr/>
        </p:nvSpPr>
        <p:spPr>
          <a:xfrm>
            <a:off x="3662831" y="125866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3" name="Flowchart: Or 15">
            <a:extLst>
              <a:ext uri="{FF2B5EF4-FFF2-40B4-BE49-F238E27FC236}">
                <a16:creationId xmlns:a16="http://schemas.microsoft.com/office/drawing/2014/main" id="{394852C5-3DDC-1293-FE64-6A854DAB933C}"/>
              </a:ext>
            </a:extLst>
          </p:cNvPr>
          <p:cNvSpPr/>
          <p:nvPr/>
        </p:nvSpPr>
        <p:spPr>
          <a:xfrm>
            <a:off x="1812074" y="1540358"/>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4" name="Flowchart: Or 69">
            <a:extLst>
              <a:ext uri="{FF2B5EF4-FFF2-40B4-BE49-F238E27FC236}">
                <a16:creationId xmlns:a16="http://schemas.microsoft.com/office/drawing/2014/main" id="{F291A79C-186A-72AE-5357-154B2138E4F1}"/>
              </a:ext>
            </a:extLst>
          </p:cNvPr>
          <p:cNvSpPr/>
          <p:nvPr/>
        </p:nvSpPr>
        <p:spPr>
          <a:xfrm>
            <a:off x="5034348" y="1549463"/>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1A85C1A3-2E86-A05A-61EA-8E60EE9D0C51}"/>
              </a:ext>
            </a:extLst>
          </p:cNvPr>
          <p:cNvSpPr/>
          <p:nvPr/>
        </p:nvSpPr>
        <p:spPr>
          <a:xfrm>
            <a:off x="4493234" y="220942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746342E0-E0C9-2789-219D-6150823430CD}"/>
              </a:ext>
            </a:extLst>
          </p:cNvPr>
          <p:cNvSpPr/>
          <p:nvPr/>
        </p:nvSpPr>
        <p:spPr>
          <a:xfrm>
            <a:off x="440557" y="27836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[0:16]</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7BD4760A-3B13-9239-FF12-1BDA0160B86D}"/>
              </a:ext>
            </a:extLst>
          </p:cNvPr>
          <p:cNvSpPr/>
          <p:nvPr/>
        </p:nvSpPr>
        <p:spPr>
          <a:xfrm>
            <a:off x="3662831" y="27836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 [16:32]</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1F0B6074-B007-457E-4893-A57D64412820}"/>
              </a:ext>
            </a:extLst>
          </p:cNvPr>
          <p:cNvSpPr/>
          <p:nvPr/>
        </p:nvSpPr>
        <p:spPr>
          <a:xfrm>
            <a:off x="7615917" y="2736146"/>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AES-GCM</a:t>
            </a:r>
          </a:p>
        </p:txBody>
      </p:sp>
      <p:cxnSp>
        <p:nvCxnSpPr>
          <p:cNvPr id="59" name="Elbow Connector 41">
            <a:extLst>
              <a:ext uri="{FF2B5EF4-FFF2-40B4-BE49-F238E27FC236}">
                <a16:creationId xmlns:a16="http://schemas.microsoft.com/office/drawing/2014/main" id="{2AC0A63B-41BA-4794-AF46-BC5C9EC3F496}"/>
              </a:ext>
            </a:extLst>
          </p:cNvPr>
          <p:cNvCxnSpPr>
            <a:stCxn id="49" idx="1"/>
            <a:endCxn id="58" idx="3"/>
          </p:cNvCxnSpPr>
          <p:nvPr/>
        </p:nvCxnSpPr>
        <p:spPr>
          <a:xfrm flipH="1">
            <a:off x="8881191" y="2916184"/>
            <a:ext cx="491141" cy="462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535FD91B-A3CB-05A2-52EC-4990323BFBF3}"/>
              </a:ext>
            </a:extLst>
          </p:cNvPr>
          <p:cNvSpPr/>
          <p:nvPr/>
        </p:nvSpPr>
        <p:spPr>
          <a:xfrm>
            <a:off x="7689600" y="35228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C</a:t>
            </a:r>
          </a:p>
        </p:txBody>
      </p:sp>
      <p:sp>
        <p:nvSpPr>
          <p:cNvPr id="61" name="Rectangle 60">
            <a:extLst>
              <a:ext uri="{FF2B5EF4-FFF2-40B4-BE49-F238E27FC236}">
                <a16:creationId xmlns:a16="http://schemas.microsoft.com/office/drawing/2014/main" id="{A5AA4DC0-50C2-6E27-4BD4-9F6D72B8A042}"/>
              </a:ext>
            </a:extLst>
          </p:cNvPr>
          <p:cNvSpPr/>
          <p:nvPr/>
        </p:nvSpPr>
        <p:spPr>
          <a:xfrm>
            <a:off x="8236304" y="35228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T</a:t>
            </a:r>
          </a:p>
        </p:txBody>
      </p:sp>
      <p:cxnSp>
        <p:nvCxnSpPr>
          <p:cNvPr id="62" name="Straight Arrow Connector 61">
            <a:extLst>
              <a:ext uri="{FF2B5EF4-FFF2-40B4-BE49-F238E27FC236}">
                <a16:creationId xmlns:a16="http://schemas.microsoft.com/office/drawing/2014/main" id="{360699DE-97F7-5302-C63E-FA6B35703469}"/>
              </a:ext>
            </a:extLst>
          </p:cNvPr>
          <p:cNvCxnSpPr>
            <a:stCxn id="57" idx="3"/>
            <a:endCxn id="58" idx="1"/>
          </p:cNvCxnSpPr>
          <p:nvPr/>
        </p:nvCxnSpPr>
        <p:spPr>
          <a:xfrm>
            <a:off x="6588911" y="2920812"/>
            <a:ext cx="1027006" cy="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24BC627-02E5-AA2E-927B-C78681B52CF1}"/>
              </a:ext>
            </a:extLst>
          </p:cNvPr>
          <p:cNvCxnSpPr>
            <a:stCxn id="48" idx="2"/>
            <a:endCxn id="55" idx="0"/>
          </p:cNvCxnSpPr>
          <p:nvPr/>
        </p:nvCxnSpPr>
        <p:spPr>
          <a:xfrm>
            <a:off x="5125871" y="2026203"/>
            <a:ext cx="0" cy="183219"/>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3968F23-25BD-2584-DE54-D37FA3C96D22}"/>
              </a:ext>
            </a:extLst>
          </p:cNvPr>
          <p:cNvCxnSpPr>
            <a:stCxn id="5" idx="2"/>
            <a:endCxn id="6" idx="0"/>
          </p:cNvCxnSpPr>
          <p:nvPr/>
        </p:nvCxnSpPr>
        <p:spPr>
          <a:xfrm>
            <a:off x="1903597" y="2023576"/>
            <a:ext cx="0" cy="185846"/>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3E8A1C2-6974-AE46-2A49-DF659236CF7B}"/>
              </a:ext>
            </a:extLst>
          </p:cNvPr>
          <p:cNvCxnSpPr>
            <a:stCxn id="6" idx="2"/>
            <a:endCxn id="56" idx="0"/>
          </p:cNvCxnSpPr>
          <p:nvPr/>
        </p:nvCxnSpPr>
        <p:spPr>
          <a:xfrm>
            <a:off x="1903597" y="257875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4F89CDC-0A81-1F3C-BF0C-EB42B8089E7C}"/>
              </a:ext>
            </a:extLst>
          </p:cNvPr>
          <p:cNvCxnSpPr>
            <a:stCxn id="55" idx="2"/>
            <a:endCxn id="57" idx="0"/>
          </p:cNvCxnSpPr>
          <p:nvPr/>
        </p:nvCxnSpPr>
        <p:spPr>
          <a:xfrm>
            <a:off x="5125871" y="257875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8D4770D-5FDD-BD2C-613C-16B20881BB0D}"/>
              </a:ext>
            </a:extLst>
          </p:cNvPr>
          <p:cNvCxnSpPr>
            <a:cxnSpLocks/>
            <a:stCxn id="50" idx="2"/>
            <a:endCxn id="58" idx="0"/>
          </p:cNvCxnSpPr>
          <p:nvPr/>
        </p:nvCxnSpPr>
        <p:spPr>
          <a:xfrm flipH="1">
            <a:off x="8248554" y="2481001"/>
            <a:ext cx="2799" cy="255145"/>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D997ED1-F6CC-D8E1-5B48-C57582C71F4B}"/>
              </a:ext>
            </a:extLst>
          </p:cNvPr>
          <p:cNvCxnSpPr>
            <a:cxnSpLocks/>
            <a:stCxn id="58" idx="2"/>
          </p:cNvCxnSpPr>
          <p:nvPr/>
        </p:nvCxnSpPr>
        <p:spPr>
          <a:xfrm>
            <a:off x="8248554" y="3105478"/>
            <a:ext cx="0" cy="388317"/>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A9447B64-F281-2389-572A-26629E899DF7}"/>
              </a:ext>
            </a:extLst>
          </p:cNvPr>
          <p:cNvSpPr/>
          <p:nvPr/>
        </p:nvSpPr>
        <p:spPr>
          <a:xfrm>
            <a:off x="2901547" y="3769880"/>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67EDEE46-5792-7174-050E-D59701C51F9F}"/>
              </a:ext>
            </a:extLst>
          </p:cNvPr>
          <p:cNvSpPr/>
          <p:nvPr/>
        </p:nvSpPr>
        <p:spPr>
          <a:xfrm>
            <a:off x="2071144" y="3359278"/>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latin typeface="Arial" panose="020B0604020202020204" pitchFamily="34" charset="0"/>
                <a:cs typeface="Arial" panose="020B0604020202020204" pitchFamily="34" charset="0"/>
              </a:rPr>
              <a:t>“XCMT” || </a:t>
            </a:r>
            <a:r>
              <a:rPr lang="pt-BR" sz="1600" dirty="0">
                <a:solidFill>
                  <a:schemeClr val="accent3">
                    <a:lumMod val="75000"/>
                  </a:schemeClr>
                </a:solidFill>
                <a:latin typeface="Arial" panose="020B0604020202020204" pitchFamily="34" charset="0"/>
                <a:cs typeface="Arial" panose="020B0604020202020204" pitchFamily="34" charset="0"/>
              </a:rPr>
              <a:t>N[:12] </a:t>
            </a:r>
            <a:endParaRPr lang="en-US" sz="1600" dirty="0">
              <a:solidFill>
                <a:schemeClr val="accent3">
                  <a:lumMod val="75000"/>
                </a:schemeClr>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6538F41F-2617-AB0D-3854-FF9B25A598FA}"/>
              </a:ext>
            </a:extLst>
          </p:cNvPr>
          <p:cNvSpPr/>
          <p:nvPr/>
        </p:nvSpPr>
        <p:spPr>
          <a:xfrm>
            <a:off x="440557" y="477153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ED7D31"/>
                </a:solidFill>
                <a:latin typeface="Arial" panose="020B0604020202020204" pitchFamily="34" charset="0"/>
                <a:cs typeface="Arial" panose="020B0604020202020204" pitchFamily="34" charset="0"/>
              </a:rPr>
              <a:t>N[12:]</a:t>
            </a:r>
            <a:r>
              <a:rPr lang="pt-BR" sz="1600" dirty="0">
                <a:solidFill>
                  <a:srgbClr val="FFC000"/>
                </a:solidFill>
                <a:latin typeface="Arial" panose="020B0604020202020204" pitchFamily="34" charset="0"/>
                <a:cs typeface="Arial" panose="020B0604020202020204" pitchFamily="34" charset="0"/>
              </a:rPr>
              <a:t> </a:t>
            </a:r>
            <a:r>
              <a:rPr lang="pt-BR" sz="1600" dirty="0">
                <a:solidFill>
                  <a:schemeClr val="tx1"/>
                </a:solidFill>
                <a:latin typeface="Arial" panose="020B0604020202020204" pitchFamily="34" charset="0"/>
                <a:cs typeface="Arial" panose="020B0604020202020204" pitchFamily="34" charset="0"/>
              </a:rPr>
              <a:t>|| </a:t>
            </a:r>
            <a:r>
              <a:rPr lang="pt-BR" sz="1600" dirty="0">
                <a:solidFill>
                  <a:srgbClr val="0070C0"/>
                </a:solidFill>
                <a:latin typeface="Arial" panose="020B0604020202020204" pitchFamily="34" charset="0"/>
                <a:cs typeface="Arial" panose="020B0604020202020204" pitchFamily="34" charset="0"/>
              </a:rPr>
              <a:t>0x00010001</a:t>
            </a:r>
            <a:endParaRPr lang="en-US" sz="1600" dirty="0">
              <a:solidFill>
                <a:srgbClr val="0070C0"/>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CEE83A45-BB26-DAF8-82CE-4CFA284AB169}"/>
              </a:ext>
            </a:extLst>
          </p:cNvPr>
          <p:cNvSpPr/>
          <p:nvPr/>
        </p:nvSpPr>
        <p:spPr>
          <a:xfrm>
            <a:off x="1270960" y="523321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5EB437FF-3ED3-FF21-5A59-1C233CD21665}"/>
              </a:ext>
            </a:extLst>
          </p:cNvPr>
          <p:cNvSpPr/>
          <p:nvPr/>
        </p:nvSpPr>
        <p:spPr>
          <a:xfrm>
            <a:off x="3662831" y="4775673"/>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ED7D31"/>
                </a:solidFill>
                <a:latin typeface="Arial" panose="020B0604020202020204" pitchFamily="34" charset="0"/>
                <a:cs typeface="Arial" panose="020B0604020202020204" pitchFamily="34" charset="0"/>
              </a:rPr>
              <a:t>N[12:] </a:t>
            </a:r>
            <a:r>
              <a:rPr lang="pt-BR" sz="1600" dirty="0">
                <a:solidFill>
                  <a:schemeClr val="tx1"/>
                </a:solidFill>
                <a:latin typeface="Arial" panose="020B0604020202020204" pitchFamily="34" charset="0"/>
                <a:cs typeface="Arial" panose="020B0604020202020204" pitchFamily="34" charset="0"/>
              </a:rPr>
              <a:t>|| </a:t>
            </a:r>
            <a:r>
              <a:rPr lang="pt-BR" sz="1600" dirty="0">
                <a:solidFill>
                  <a:srgbClr val="0070C0"/>
                </a:solidFill>
                <a:latin typeface="Arial" panose="020B0604020202020204" pitchFamily="34" charset="0"/>
                <a:cs typeface="Arial" panose="020B0604020202020204" pitchFamily="34" charset="0"/>
              </a:rPr>
              <a:t>0x00010002</a:t>
            </a:r>
            <a:endParaRPr lang="en-US" sz="1600" dirty="0">
              <a:solidFill>
                <a:srgbClr val="0070C0"/>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E5F17776-D911-9851-AFCE-22CD2CF842B2}"/>
              </a:ext>
            </a:extLst>
          </p:cNvPr>
          <p:cNvSpPr/>
          <p:nvPr/>
        </p:nvSpPr>
        <p:spPr>
          <a:xfrm>
            <a:off x="440557" y="42824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D28A1411-E551-FB06-8626-5CD4AC910F88}"/>
              </a:ext>
            </a:extLst>
          </p:cNvPr>
          <p:cNvSpPr/>
          <p:nvPr/>
        </p:nvSpPr>
        <p:spPr>
          <a:xfrm>
            <a:off x="3662831" y="428245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6" name="Flowchart: Or 15">
            <a:extLst>
              <a:ext uri="{FF2B5EF4-FFF2-40B4-BE49-F238E27FC236}">
                <a16:creationId xmlns:a16="http://schemas.microsoft.com/office/drawing/2014/main" id="{BCCAB5B6-BB62-A9E6-1143-F0C1F6503218}"/>
              </a:ext>
            </a:extLst>
          </p:cNvPr>
          <p:cNvSpPr/>
          <p:nvPr/>
        </p:nvSpPr>
        <p:spPr>
          <a:xfrm>
            <a:off x="1812074" y="456870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7" name="Flowchart: Or 69">
            <a:extLst>
              <a:ext uri="{FF2B5EF4-FFF2-40B4-BE49-F238E27FC236}">
                <a16:creationId xmlns:a16="http://schemas.microsoft.com/office/drawing/2014/main" id="{DBB0C7A9-1815-139A-5FD1-B0EEDDBDA20F}"/>
              </a:ext>
            </a:extLst>
          </p:cNvPr>
          <p:cNvSpPr/>
          <p:nvPr/>
        </p:nvSpPr>
        <p:spPr>
          <a:xfrm>
            <a:off x="5034348" y="456870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4DEB5F82-14F0-BD25-1E70-CA31FCD7BF75}"/>
              </a:ext>
            </a:extLst>
          </p:cNvPr>
          <p:cNvSpPr/>
          <p:nvPr/>
        </p:nvSpPr>
        <p:spPr>
          <a:xfrm>
            <a:off x="4493234" y="5233212"/>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4E5C03A2-B8B0-0081-24FE-5E3E73E8D3B4}"/>
              </a:ext>
            </a:extLst>
          </p:cNvPr>
          <p:cNvSpPr/>
          <p:nvPr/>
        </p:nvSpPr>
        <p:spPr>
          <a:xfrm>
            <a:off x="440557" y="580744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KC</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[0:16]</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FEF0928F-07CB-A1AD-4E1D-0DE6B6F19AF8}"/>
              </a:ext>
            </a:extLst>
          </p:cNvPr>
          <p:cNvSpPr/>
          <p:nvPr/>
        </p:nvSpPr>
        <p:spPr>
          <a:xfrm>
            <a:off x="3662831" y="580744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KC</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 [16:32]</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cxnSp>
        <p:nvCxnSpPr>
          <p:cNvPr id="81" name="Straight Arrow Connector 80">
            <a:extLst>
              <a:ext uri="{FF2B5EF4-FFF2-40B4-BE49-F238E27FC236}">
                <a16:creationId xmlns:a16="http://schemas.microsoft.com/office/drawing/2014/main" id="{E5B8867D-AE67-F1BA-8481-1FEF03B1149B}"/>
              </a:ext>
            </a:extLst>
          </p:cNvPr>
          <p:cNvCxnSpPr>
            <a:stCxn id="73" idx="2"/>
            <a:endCxn id="78" idx="0"/>
          </p:cNvCxnSpPr>
          <p:nvPr/>
        </p:nvCxnSpPr>
        <p:spPr>
          <a:xfrm>
            <a:off x="5125871" y="5049993"/>
            <a:ext cx="0" cy="183219"/>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97781E3-EB2E-2829-B14F-2F60E9842852}"/>
              </a:ext>
            </a:extLst>
          </p:cNvPr>
          <p:cNvCxnSpPr>
            <a:stCxn id="71" idx="2"/>
            <a:endCxn id="72" idx="0"/>
          </p:cNvCxnSpPr>
          <p:nvPr/>
        </p:nvCxnSpPr>
        <p:spPr>
          <a:xfrm>
            <a:off x="1903597" y="5045852"/>
            <a:ext cx="0" cy="18736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FF9AE7BC-CFB5-BF2E-5EC3-7513EA6BFD4E}"/>
              </a:ext>
            </a:extLst>
          </p:cNvPr>
          <p:cNvCxnSpPr>
            <a:stCxn id="72" idx="2"/>
            <a:endCxn id="79" idx="0"/>
          </p:cNvCxnSpPr>
          <p:nvPr/>
        </p:nvCxnSpPr>
        <p:spPr>
          <a:xfrm>
            <a:off x="1903597" y="560254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A612901-8C4D-EF10-C0BD-A57C73AEA4A2}"/>
              </a:ext>
            </a:extLst>
          </p:cNvPr>
          <p:cNvCxnSpPr>
            <a:stCxn id="78" idx="2"/>
            <a:endCxn id="80" idx="0"/>
          </p:cNvCxnSpPr>
          <p:nvPr/>
        </p:nvCxnSpPr>
        <p:spPr>
          <a:xfrm>
            <a:off x="5125871" y="5602544"/>
            <a:ext cx="0" cy="20489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84">
            <a:extLst>
              <a:ext uri="{FF2B5EF4-FFF2-40B4-BE49-F238E27FC236}">
                <a16:creationId xmlns:a16="http://schemas.microsoft.com/office/drawing/2014/main" id="{E470D046-1909-4F51-9F72-78C1B32E3BD1}"/>
              </a:ext>
            </a:extLst>
          </p:cNvPr>
          <p:cNvCxnSpPr>
            <a:cxnSpLocks/>
            <a:stCxn id="69" idx="2"/>
            <a:endCxn id="76" idx="6"/>
          </p:cNvCxnSpPr>
          <p:nvPr/>
        </p:nvCxnSpPr>
        <p:spPr>
          <a:xfrm rot="5400000">
            <a:off x="2503424" y="3630910"/>
            <a:ext cx="522459" cy="1539063"/>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6" name="Elbow Connector 85">
            <a:extLst>
              <a:ext uri="{FF2B5EF4-FFF2-40B4-BE49-F238E27FC236}">
                <a16:creationId xmlns:a16="http://schemas.microsoft.com/office/drawing/2014/main" id="{BD16F8BF-331C-9894-7D01-BD9CAE99DF00}"/>
              </a:ext>
            </a:extLst>
          </p:cNvPr>
          <p:cNvCxnSpPr>
            <a:cxnSpLocks/>
            <a:stCxn id="69" idx="2"/>
            <a:endCxn id="77" idx="2"/>
          </p:cNvCxnSpPr>
          <p:nvPr/>
        </p:nvCxnSpPr>
        <p:spPr>
          <a:xfrm rot="16200000" flipH="1">
            <a:off x="4023037" y="3650359"/>
            <a:ext cx="522459" cy="1500164"/>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E9A7499-6A18-A3F9-8504-D3554EFD09FA}"/>
              </a:ext>
            </a:extLst>
          </p:cNvPr>
          <p:cNvCxnSpPr>
            <a:cxnSpLocks/>
            <a:stCxn id="70" idx="2"/>
            <a:endCxn id="69" idx="0"/>
          </p:cNvCxnSpPr>
          <p:nvPr/>
        </p:nvCxnSpPr>
        <p:spPr>
          <a:xfrm>
            <a:off x="3534184" y="3633598"/>
            <a:ext cx="0" cy="136282"/>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65F00545-01C5-7804-087C-B53043642A81}"/>
              </a:ext>
            </a:extLst>
          </p:cNvPr>
          <p:cNvSpPr/>
          <p:nvPr/>
        </p:nvSpPr>
        <p:spPr>
          <a:xfrm>
            <a:off x="8785432" y="3522823"/>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KC</a:t>
            </a:r>
          </a:p>
        </p:txBody>
      </p:sp>
      <p:cxnSp>
        <p:nvCxnSpPr>
          <p:cNvPr id="89" name="Elbow Connector 88">
            <a:extLst>
              <a:ext uri="{FF2B5EF4-FFF2-40B4-BE49-F238E27FC236}">
                <a16:creationId xmlns:a16="http://schemas.microsoft.com/office/drawing/2014/main" id="{A005317C-F0D6-F225-7C71-DD5ACAB4CE2B}"/>
              </a:ext>
            </a:extLst>
          </p:cNvPr>
          <p:cNvCxnSpPr>
            <a:cxnSpLocks/>
            <a:stCxn id="80" idx="3"/>
            <a:endCxn id="88" idx="2"/>
          </p:cNvCxnSpPr>
          <p:nvPr/>
        </p:nvCxnSpPr>
        <p:spPr>
          <a:xfrm flipV="1">
            <a:off x="6588911" y="3892155"/>
            <a:ext cx="2469493" cy="2052447"/>
          </a:xfrm>
          <a:prstGeom prst="bentConnector2">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820E1305-1E39-11A7-41B9-D10BB8EB2B07}"/>
              </a:ext>
            </a:extLst>
          </p:cNvPr>
          <p:cNvPicPr>
            <a:picLocks noChangeAspect="1"/>
          </p:cNvPicPr>
          <p:nvPr/>
        </p:nvPicPr>
        <p:blipFill>
          <a:blip r:embed="rId3"/>
          <a:stretch>
            <a:fillRect/>
          </a:stretch>
        </p:blipFill>
        <p:spPr>
          <a:xfrm>
            <a:off x="6756259" y="742902"/>
            <a:ext cx="5345568" cy="1835852"/>
          </a:xfrm>
          <a:prstGeom prst="rect">
            <a:avLst/>
          </a:prstGeom>
          <a:solidFill>
            <a:schemeClr val="bg1">
              <a:alpha val="82000"/>
            </a:schemeClr>
          </a:solidFill>
        </p:spPr>
      </p:pic>
      <p:cxnSp>
        <p:nvCxnSpPr>
          <p:cNvPr id="91" name="Straight Connector 90">
            <a:extLst>
              <a:ext uri="{FF2B5EF4-FFF2-40B4-BE49-F238E27FC236}">
                <a16:creationId xmlns:a16="http://schemas.microsoft.com/office/drawing/2014/main" id="{09D3F5BA-8592-E4BA-D021-9C070EA51812}"/>
              </a:ext>
            </a:extLst>
          </p:cNvPr>
          <p:cNvCxnSpPr>
            <a:cxnSpLocks/>
          </p:cNvCxnSpPr>
          <p:nvPr/>
        </p:nvCxnSpPr>
        <p:spPr>
          <a:xfrm flipV="1">
            <a:off x="8535766" y="226969"/>
            <a:ext cx="0" cy="408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15D849CC-1D50-70CA-93B3-93DD0BC30B90}"/>
              </a:ext>
            </a:extLst>
          </p:cNvPr>
          <p:cNvSpPr/>
          <p:nvPr/>
        </p:nvSpPr>
        <p:spPr>
          <a:xfrm>
            <a:off x="324058" y="226969"/>
            <a:ext cx="4381077" cy="4080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sp>
        <p:nvSpPr>
          <p:cNvPr id="93" name="Rectangle 92">
            <a:extLst>
              <a:ext uri="{FF2B5EF4-FFF2-40B4-BE49-F238E27FC236}">
                <a16:creationId xmlns:a16="http://schemas.microsoft.com/office/drawing/2014/main" id="{EA1BC621-E61E-9FEC-CCB5-D78ED03DEC6A}"/>
              </a:ext>
            </a:extLst>
          </p:cNvPr>
          <p:cNvSpPr/>
          <p:nvPr/>
        </p:nvSpPr>
        <p:spPr>
          <a:xfrm>
            <a:off x="6262904" y="226969"/>
            <a:ext cx="4381077" cy="42359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     N[:12]</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p>
        </p:txBody>
      </p:sp>
      <p:sp>
        <p:nvSpPr>
          <p:cNvPr id="94" name="TextBox 93">
            <a:extLst>
              <a:ext uri="{FF2B5EF4-FFF2-40B4-BE49-F238E27FC236}">
                <a16:creationId xmlns:a16="http://schemas.microsoft.com/office/drawing/2014/main" id="{43F5844C-3CAD-BA82-D572-EFA5036353E4}"/>
              </a:ext>
            </a:extLst>
          </p:cNvPr>
          <p:cNvSpPr txBox="1"/>
          <p:nvPr/>
        </p:nvSpPr>
        <p:spPr>
          <a:xfrm>
            <a:off x="10672678" y="129099"/>
            <a:ext cx="947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ea typeface="Amazon Ember" panose="020B0603020204020204" pitchFamily="34" charset="0"/>
                <a:cs typeface="Arial" panose="020B0604020202020204" pitchFamily="34" charset="0"/>
              </a:rPr>
              <a:t>24</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-byte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nonce N</a:t>
            </a:r>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C03F30DE-E904-1646-EF41-2A0E3C2FFA41}"/>
                  </a:ext>
                </a:extLst>
              </p:cNvPr>
              <p:cNvSpPr txBox="1"/>
              <p:nvPr/>
            </p:nvSpPr>
            <p:spPr>
              <a:xfrm>
                <a:off x="728294" y="749428"/>
                <a:ext cx="6102626" cy="338554"/>
              </a:xfrm>
              <a:prstGeom prst="rect">
                <a:avLst/>
              </a:prstGeom>
              <a:noFill/>
            </p:spPr>
            <p:txBody>
              <a:bodyPr wrap="square">
                <a:spAutoFit/>
              </a:bodyPr>
              <a:lstStyle/>
              <a:p>
                <a:r>
                  <a:rPr lang="en-US" sz="1600" b="1" dirty="0">
                    <a:latin typeface="Arial" panose="020B0604020202020204" pitchFamily="34" charset="0"/>
                    <a:ea typeface="Amazon Ember" panose="020B0603020204020204" pitchFamily="34" charset="0"/>
                    <a:cs typeface="Arial" panose="020B0604020202020204" pitchFamily="34" charset="0"/>
                  </a:rPr>
                  <a:t>Init: </a:t>
                </a:r>
                <a:r>
                  <a:rPr lang="en-US" sz="1600" dirty="0">
                    <a:latin typeface="Arial" panose="020B0604020202020204" pitchFamily="34" charset="0"/>
                    <a:ea typeface="Amazon Ember" panose="020B0603020204020204" pitchFamily="34" charset="0"/>
                    <a:cs typeface="Arial" panose="020B0604020202020204" pitchFamily="34" charset="0"/>
                  </a:rPr>
                  <a:t>K1 := </a:t>
                </a:r>
                <a14:m>
                  <m:oMath xmlns:m="http://schemas.openxmlformats.org/officeDocument/2006/math">
                    <m:r>
                      <a:rPr lang="en-CA" sz="1600" i="1">
                        <a:latin typeface="Cambria Math" panose="02040503050406030204" pitchFamily="18" charset="0"/>
                      </a:rPr>
                      <m:t>𝑋</m:t>
                    </m:r>
                    <m:r>
                      <a:rPr lang="en-CA" sz="1600" i="1">
                        <a:latin typeface="Cambria Math" panose="02040503050406030204" pitchFamily="18" charset="0"/>
                      </a:rPr>
                      <m:t> ×</m:t>
                    </m:r>
                  </m:oMath>
                </a14:m>
                <a:r>
                  <a:rPr lang="en-US" sz="1600" dirty="0">
                    <a:latin typeface="Arial" panose="020B0604020202020204" pitchFamily="34" charset="0"/>
                    <a:ea typeface="Amazon Ember" panose="020B0603020204020204" pitchFamily="34" charset="0"/>
                    <a:cs typeface="Arial" panose="020B0604020202020204" pitchFamily="34" charset="0"/>
                  </a:rPr>
                  <a:t> </a:t>
                </a:r>
                <a:r>
                  <a:rPr lang="en-US" sz="1600" b="1" dirty="0">
                    <a:latin typeface="Arial" panose="020B0604020202020204" pitchFamily="34" charset="0"/>
                    <a:ea typeface="Amazon Ember" panose="020B0603020204020204" pitchFamily="34" charset="0"/>
                    <a:cs typeface="Arial" panose="020B0604020202020204" pitchFamily="34" charset="0"/>
                  </a:rPr>
                  <a:t>AES256</a:t>
                </a:r>
                <a:r>
                  <a:rPr lang="en-US" sz="1600" b="1" baseline="-25000" dirty="0">
                    <a:latin typeface="Arial" panose="020B0604020202020204" pitchFamily="34" charset="0"/>
                    <a:ea typeface="Amazon Ember" panose="020B0603020204020204" pitchFamily="34" charset="0"/>
                    <a:cs typeface="Arial" panose="020B0604020202020204" pitchFamily="34" charset="0"/>
                  </a:rPr>
                  <a:t>K</a:t>
                </a:r>
                <a:r>
                  <a:rPr lang="en-US" sz="1600" dirty="0">
                    <a:latin typeface="Arial" panose="020B0604020202020204" pitchFamily="34" charset="0"/>
                    <a:ea typeface="Amazon Ember" panose="020B0603020204020204" pitchFamily="34" charset="0"/>
                    <a:cs typeface="Arial" panose="020B0604020202020204" pitchFamily="34" charset="0"/>
                  </a:rPr>
                  <a:t>(0)  // </a:t>
                </a:r>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multiplication by </a:t>
                </a:r>
                <a14:m>
                  <m:oMath xmlns:m="http://schemas.openxmlformats.org/officeDocument/2006/math">
                    <m:r>
                      <a:rPr lang="en-CA" sz="1600" b="0" i="1" smtClean="0">
                        <a:latin typeface="Cambria Math" panose="02040503050406030204" pitchFamily="18" charset="0"/>
                      </a:rPr>
                      <m:t>𝑋</m:t>
                    </m:r>
                  </m:oMath>
                </a14:m>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 in </a:t>
                </a:r>
                <a14:m>
                  <m:oMath xmlns:m="http://schemas.openxmlformats.org/officeDocument/2006/math">
                    <m:r>
                      <m:rPr>
                        <m:nor/>
                      </m:rPr>
                      <a:rPr lang="en-CA" sz="1600" b="0" i="0" smtClean="0">
                        <a:latin typeface="Cambria Math" panose="02040503050406030204" pitchFamily="18" charset="0"/>
                      </a:rPr>
                      <m:t>GF</m:t>
                    </m:r>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2</m:t>
                        </m:r>
                      </m:e>
                      <m:sup>
                        <m:r>
                          <a:rPr lang="en-CA" sz="1600" b="0" i="1" smtClean="0">
                            <a:latin typeface="Cambria Math" panose="02040503050406030204" pitchFamily="18" charset="0"/>
                          </a:rPr>
                          <m:t>𝑛</m:t>
                        </m:r>
                      </m:sup>
                    </m:sSup>
                    <m:r>
                      <a:rPr lang="en-CA" sz="1600" b="0" i="1" smtClean="0">
                        <a:latin typeface="Cambria Math" panose="02040503050406030204" pitchFamily="18" charset="0"/>
                      </a:rPr>
                      <m:t>)</m:t>
                    </m:r>
                  </m:oMath>
                </a14:m>
                <a:endPar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endParaRPr>
              </a:p>
            </p:txBody>
          </p:sp>
        </mc:Choice>
        <mc:Fallback xmlns="">
          <p:sp>
            <p:nvSpPr>
              <p:cNvPr id="95" name="TextBox 94">
                <a:extLst>
                  <a:ext uri="{FF2B5EF4-FFF2-40B4-BE49-F238E27FC236}">
                    <a16:creationId xmlns:a16="http://schemas.microsoft.com/office/drawing/2014/main" id="{C03F30DE-E904-1646-EF41-2A0E3C2FFA41}"/>
                  </a:ext>
                </a:extLst>
              </p:cNvPr>
              <p:cNvSpPr txBox="1">
                <a:spLocks noRot="1" noChangeAspect="1" noMove="1" noResize="1" noEditPoints="1" noAdjustHandles="1" noChangeArrowheads="1" noChangeShapeType="1" noTextEdit="1"/>
              </p:cNvSpPr>
              <p:nvPr/>
            </p:nvSpPr>
            <p:spPr>
              <a:xfrm>
                <a:off x="728294" y="749428"/>
                <a:ext cx="6102626" cy="338554"/>
              </a:xfrm>
              <a:prstGeom prst="rect">
                <a:avLst/>
              </a:prstGeom>
              <a:blipFill>
                <a:blip r:embed="rId4"/>
                <a:stretch>
                  <a:fillRect l="-622" t="-7407" b="-25926"/>
                </a:stretch>
              </a:blipFill>
            </p:spPr>
            <p:txBody>
              <a:bodyPr/>
              <a:lstStyle/>
              <a:p>
                <a:r>
                  <a:rPr lang="en-US">
                    <a:noFill/>
                  </a:rPr>
                  <a:t> </a:t>
                </a:r>
              </a:p>
            </p:txBody>
          </p:sp>
        </mc:Fallback>
      </mc:AlternateContent>
      <p:pic>
        <p:nvPicPr>
          <p:cNvPr id="96" name="Picture 95">
            <a:extLst>
              <a:ext uri="{FF2B5EF4-FFF2-40B4-BE49-F238E27FC236}">
                <a16:creationId xmlns:a16="http://schemas.microsoft.com/office/drawing/2014/main" id="{F846D587-0E6D-A877-0C82-8E9374341B5B}"/>
              </a:ext>
            </a:extLst>
          </p:cNvPr>
          <p:cNvPicPr>
            <a:picLocks noChangeAspect="1"/>
          </p:cNvPicPr>
          <p:nvPr/>
        </p:nvPicPr>
        <p:blipFill>
          <a:blip r:embed="rId5"/>
          <a:stretch>
            <a:fillRect/>
          </a:stretch>
        </p:blipFill>
        <p:spPr>
          <a:xfrm>
            <a:off x="9436397" y="3970439"/>
            <a:ext cx="2630430" cy="1902864"/>
          </a:xfrm>
          <a:prstGeom prst="rect">
            <a:avLst/>
          </a:prstGeom>
        </p:spPr>
      </p:pic>
      <p:sp>
        <p:nvSpPr>
          <p:cNvPr id="97" name="TextBox 96">
            <a:extLst>
              <a:ext uri="{FF2B5EF4-FFF2-40B4-BE49-F238E27FC236}">
                <a16:creationId xmlns:a16="http://schemas.microsoft.com/office/drawing/2014/main" id="{4BF8377F-230D-15E4-D2AA-B2F624EFC9F4}"/>
              </a:ext>
            </a:extLst>
          </p:cNvPr>
          <p:cNvSpPr txBox="1"/>
          <p:nvPr/>
        </p:nvSpPr>
        <p:spPr>
          <a:xfrm>
            <a:off x="6729162" y="4064935"/>
            <a:ext cx="2152030" cy="1681679"/>
          </a:xfrm>
          <a:prstGeom prst="rect">
            <a:avLst/>
          </a:prstGeom>
          <a:noFill/>
        </p:spPr>
        <p:txBody>
          <a:bodyPr wrap="square">
            <a:spAutoFit/>
          </a:bodyPr>
          <a:lstStyle/>
          <a:p>
            <a:pPr>
              <a:lnSpc>
                <a:spcPts val="2100"/>
              </a:lnSpc>
            </a:pPr>
            <a:r>
              <a:rPr lang="en-US" sz="1400" dirty="0">
                <a:latin typeface="Arial" panose="020B0604020202020204" pitchFamily="34" charset="0"/>
                <a:cs typeface="Arial" panose="020B0604020202020204" pitchFamily="34" charset="0"/>
              </a:rPr>
              <a:t>Init of AES-GCM:</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 a key scheduling</a:t>
            </a:r>
          </a:p>
          <a:p>
            <a:pPr>
              <a:lnSpc>
                <a:spcPts val="2100"/>
              </a:lnSpc>
            </a:pPr>
            <a:r>
              <a:rPr lang="en-US" sz="1400" dirty="0">
                <a:latin typeface="Arial" panose="020B0604020202020204" pitchFamily="34" charset="0"/>
                <a:cs typeface="Arial" panose="020B0604020202020204" pitchFamily="34" charset="0"/>
              </a:rPr>
              <a:t>b) an encryption of an all-zeroes input </a:t>
            </a:r>
          </a:p>
          <a:p>
            <a:pPr>
              <a:lnSpc>
                <a:spcPts val="2100"/>
              </a:lnSpc>
            </a:pPr>
            <a:r>
              <a:rPr lang="en-US" sz="1400" dirty="0">
                <a:latin typeface="Arial" panose="020B0604020202020204" pitchFamily="34" charset="0"/>
                <a:cs typeface="Arial" panose="020B0604020202020204" pitchFamily="34" charset="0"/>
              </a:rPr>
              <a:t>c) A precomputation of the GHASH constants</a:t>
            </a:r>
          </a:p>
        </p:txBody>
      </p:sp>
      <p:sp>
        <p:nvSpPr>
          <p:cNvPr id="98" name="Rectangle 97">
            <a:extLst>
              <a:ext uri="{FF2B5EF4-FFF2-40B4-BE49-F238E27FC236}">
                <a16:creationId xmlns:a16="http://schemas.microsoft.com/office/drawing/2014/main" id="{B8BC2517-ECF1-AB7B-C442-A83B0A7AC7DE}"/>
              </a:ext>
            </a:extLst>
          </p:cNvPr>
          <p:cNvSpPr/>
          <p:nvPr/>
        </p:nvSpPr>
        <p:spPr>
          <a:xfrm>
            <a:off x="7011441" y="2639185"/>
            <a:ext cx="3914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U</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99" name="Rectangle: Rounded Corners 10">
            <a:extLst>
              <a:ext uri="{FF2B5EF4-FFF2-40B4-BE49-F238E27FC236}">
                <a16:creationId xmlns:a16="http://schemas.microsoft.com/office/drawing/2014/main" id="{08443954-E338-445F-912F-1881873FAC06}"/>
              </a:ext>
            </a:extLst>
          </p:cNvPr>
          <p:cNvSpPr/>
          <p:nvPr/>
        </p:nvSpPr>
        <p:spPr>
          <a:xfrm>
            <a:off x="10511331" y="1446059"/>
            <a:ext cx="581016" cy="113269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0" name="Rectangle: Rounded Corners 10">
            <a:extLst>
              <a:ext uri="{FF2B5EF4-FFF2-40B4-BE49-F238E27FC236}">
                <a16:creationId xmlns:a16="http://schemas.microsoft.com/office/drawing/2014/main" id="{601E5D56-D4BB-5B0C-C8E4-5AAF87FB7EF7}"/>
              </a:ext>
            </a:extLst>
          </p:cNvPr>
          <p:cNvSpPr/>
          <p:nvPr/>
        </p:nvSpPr>
        <p:spPr>
          <a:xfrm>
            <a:off x="8718700" y="1248029"/>
            <a:ext cx="2466752" cy="198030"/>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1" name="Rectangle: Rounded Corners 10">
            <a:extLst>
              <a:ext uri="{FF2B5EF4-FFF2-40B4-BE49-F238E27FC236}">
                <a16:creationId xmlns:a16="http://schemas.microsoft.com/office/drawing/2014/main" id="{F4CC7549-ABCD-11EB-2447-93BFFBA7EA1F}"/>
              </a:ext>
            </a:extLst>
          </p:cNvPr>
          <p:cNvSpPr/>
          <p:nvPr/>
        </p:nvSpPr>
        <p:spPr>
          <a:xfrm>
            <a:off x="10471386" y="4733374"/>
            <a:ext cx="581016" cy="113269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2" name="Rectangle: Rounded Corners 10">
            <a:extLst>
              <a:ext uri="{FF2B5EF4-FFF2-40B4-BE49-F238E27FC236}">
                <a16:creationId xmlns:a16="http://schemas.microsoft.com/office/drawing/2014/main" id="{F2D393B7-B003-8D5D-B90B-F38A449F5254}"/>
              </a:ext>
            </a:extLst>
          </p:cNvPr>
          <p:cNvSpPr/>
          <p:nvPr/>
        </p:nvSpPr>
        <p:spPr>
          <a:xfrm>
            <a:off x="6729162" y="4419612"/>
            <a:ext cx="1955426" cy="813600"/>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3" name="Rectangle: Rounded Corners 10">
            <a:extLst>
              <a:ext uri="{FF2B5EF4-FFF2-40B4-BE49-F238E27FC236}">
                <a16:creationId xmlns:a16="http://schemas.microsoft.com/office/drawing/2014/main" id="{01D93CC1-7313-4A34-632D-EBF605872949}"/>
              </a:ext>
            </a:extLst>
          </p:cNvPr>
          <p:cNvSpPr/>
          <p:nvPr/>
        </p:nvSpPr>
        <p:spPr>
          <a:xfrm>
            <a:off x="6729522" y="4400440"/>
            <a:ext cx="1989178" cy="140700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4" name="Rectangle: Rounded Corners 10">
            <a:extLst>
              <a:ext uri="{FF2B5EF4-FFF2-40B4-BE49-F238E27FC236}">
                <a16:creationId xmlns:a16="http://schemas.microsoft.com/office/drawing/2014/main" id="{F1E4A9C9-086A-0226-A0B4-240D958CA26B}"/>
              </a:ext>
            </a:extLst>
          </p:cNvPr>
          <p:cNvSpPr/>
          <p:nvPr/>
        </p:nvSpPr>
        <p:spPr>
          <a:xfrm>
            <a:off x="946305" y="2076204"/>
            <a:ext cx="5149692" cy="63883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5" name="Rectangle: Rounded Corners 10">
            <a:extLst>
              <a:ext uri="{FF2B5EF4-FFF2-40B4-BE49-F238E27FC236}">
                <a16:creationId xmlns:a16="http://schemas.microsoft.com/office/drawing/2014/main" id="{72D788CD-D8D9-CE24-3632-AC0E1521B85A}"/>
              </a:ext>
            </a:extLst>
          </p:cNvPr>
          <p:cNvSpPr/>
          <p:nvPr/>
        </p:nvSpPr>
        <p:spPr>
          <a:xfrm>
            <a:off x="8713116" y="1230788"/>
            <a:ext cx="630751" cy="221474"/>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6" name="Rectangle: Rounded Corners 10">
            <a:extLst>
              <a:ext uri="{FF2B5EF4-FFF2-40B4-BE49-F238E27FC236}">
                <a16:creationId xmlns:a16="http://schemas.microsoft.com/office/drawing/2014/main" id="{20130CB4-4B21-30F1-0580-5F15EE7470A3}"/>
              </a:ext>
            </a:extLst>
          </p:cNvPr>
          <p:cNvSpPr/>
          <p:nvPr/>
        </p:nvSpPr>
        <p:spPr>
          <a:xfrm>
            <a:off x="707699" y="3706457"/>
            <a:ext cx="5541487" cy="201093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7" name="Rectangle: Rounded Corners 10">
            <a:extLst>
              <a:ext uri="{FF2B5EF4-FFF2-40B4-BE49-F238E27FC236}">
                <a16:creationId xmlns:a16="http://schemas.microsoft.com/office/drawing/2014/main" id="{D516251C-4ED1-CD3B-FEC8-2DBA7FEA9280}"/>
              </a:ext>
            </a:extLst>
          </p:cNvPr>
          <p:cNvSpPr/>
          <p:nvPr/>
        </p:nvSpPr>
        <p:spPr>
          <a:xfrm>
            <a:off x="728294" y="782598"/>
            <a:ext cx="2572709" cy="286392"/>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27851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2"/>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9" grpId="0" animBg="1"/>
      <p:bldP spid="100" grpId="0" animBg="1"/>
      <p:bldP spid="101" grpId="0" animBg="1"/>
      <p:bldP spid="102" grpId="0" animBg="1"/>
      <p:bldP spid="102" grpId="1" animBg="1"/>
      <p:bldP spid="103" grpId="0" animBg="1"/>
      <p:bldP spid="103" grpId="1" animBg="1"/>
      <p:bldP spid="104" grpId="0" animBg="1"/>
      <p:bldP spid="105" grpId="0" animBg="1"/>
      <p:bldP spid="106" grpId="0" animBg="1"/>
      <p:bldP spid="10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C605-FDA7-4430-A902-EC9566D4B36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Performance</a:t>
            </a:r>
          </a:p>
        </p:txBody>
      </p:sp>
      <p:sp>
        <p:nvSpPr>
          <p:cNvPr id="4" name="Slide Number Placeholder 3">
            <a:extLst>
              <a:ext uri="{FF2B5EF4-FFF2-40B4-BE49-F238E27FC236}">
                <a16:creationId xmlns:a16="http://schemas.microsoft.com/office/drawing/2014/main" id="{ECF644BE-14AD-17CF-1CBC-F4F98607E072}"/>
              </a:ext>
            </a:extLst>
          </p:cNvPr>
          <p:cNvSpPr>
            <a:spLocks noGrp="1"/>
          </p:cNvSpPr>
          <p:nvPr>
            <p:ph type="sldNum" sz="quarter" idx="12"/>
          </p:nvPr>
        </p:nvSpPr>
        <p:spPr/>
        <p:txBody>
          <a:bodyPr/>
          <a:lstStyle/>
          <a:p>
            <a:fld id="{EB4B8DE2-A4E8-46E4-8BBF-D75455EFF32C}" type="slidenum">
              <a:rPr lang="en-US" smtClean="0"/>
              <a:pPr/>
              <a:t>17</a:t>
            </a:fld>
            <a:endParaRPr lang="en-US" dirty="0"/>
          </a:p>
        </p:txBody>
      </p:sp>
      <p:pic>
        <p:nvPicPr>
          <p:cNvPr id="5" name="Picture 4">
            <a:extLst>
              <a:ext uri="{FF2B5EF4-FFF2-40B4-BE49-F238E27FC236}">
                <a16:creationId xmlns:a16="http://schemas.microsoft.com/office/drawing/2014/main" id="{E6125CD0-F5BF-935D-6A90-FAD77A061071}"/>
              </a:ext>
            </a:extLst>
          </p:cNvPr>
          <p:cNvPicPr>
            <a:picLocks noChangeAspect="1"/>
          </p:cNvPicPr>
          <p:nvPr/>
        </p:nvPicPr>
        <p:blipFill>
          <a:blip r:embed="rId3"/>
          <a:stretch>
            <a:fillRect/>
          </a:stretch>
        </p:blipFill>
        <p:spPr>
          <a:xfrm>
            <a:off x="3344869" y="1135824"/>
            <a:ext cx="8176571" cy="2614942"/>
          </a:xfrm>
          <a:prstGeom prst="rect">
            <a:avLst/>
          </a:prstGeom>
        </p:spPr>
      </p:pic>
      <p:sp>
        <p:nvSpPr>
          <p:cNvPr id="7" name="TextBox 6">
            <a:extLst>
              <a:ext uri="{FF2B5EF4-FFF2-40B4-BE49-F238E27FC236}">
                <a16:creationId xmlns:a16="http://schemas.microsoft.com/office/drawing/2014/main" id="{AC9B008C-BE3C-9EFF-9438-B97097521D3A}"/>
              </a:ext>
            </a:extLst>
          </p:cNvPr>
          <p:cNvSpPr txBox="1"/>
          <p:nvPr/>
        </p:nvSpPr>
        <p:spPr>
          <a:xfrm>
            <a:off x="825013" y="2092703"/>
            <a:ext cx="2234106" cy="1200329"/>
          </a:xfrm>
          <a:prstGeom prst="rect">
            <a:avLst/>
          </a:prstGeom>
          <a:noFill/>
        </p:spPr>
        <p:txBody>
          <a:bodyPr wrap="square" lIns="0" rIns="0" rtlCol="0">
            <a:spAutoFit/>
          </a:bodyPr>
          <a:lstStyle/>
          <a:p>
            <a:pPr>
              <a:buNone/>
            </a:pPr>
            <a:r>
              <a:rPr lang="en-CA" dirty="0">
                <a:solidFill>
                  <a:srgbClr val="000000"/>
                </a:solidFill>
                <a:effectLst/>
                <a:latin typeface="Arial" panose="020B0604020202020204" pitchFamily="34" charset="0"/>
                <a:cs typeface="Arial" panose="020B0604020202020204" pitchFamily="34" charset="0"/>
              </a:rPr>
              <a:t>Intel® Xeon® Platinum 8375C </a:t>
            </a:r>
          </a:p>
          <a:p>
            <a:pPr>
              <a:buNone/>
            </a:pPr>
            <a:r>
              <a:rPr lang="en-CA" dirty="0">
                <a:solidFill>
                  <a:srgbClr val="000000"/>
                </a:solidFill>
                <a:effectLst/>
                <a:latin typeface="Arial" panose="020B0604020202020204" pitchFamily="34" charset="0"/>
                <a:cs typeface="Arial" panose="020B0604020202020204" pitchFamily="34" charset="0"/>
              </a:rPr>
              <a:t>(x86-64 processor)</a:t>
            </a:r>
          </a:p>
          <a:p>
            <a:pPr algn="l"/>
            <a:endParaRPr lang="en-US" dirty="0" err="1">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EC89229-2478-F966-828D-3F6EEA735124}"/>
              </a:ext>
            </a:extLst>
          </p:cNvPr>
          <p:cNvPicPr>
            <a:picLocks noChangeAspect="1"/>
          </p:cNvPicPr>
          <p:nvPr/>
        </p:nvPicPr>
        <p:blipFill>
          <a:blip r:embed="rId4"/>
          <a:stretch>
            <a:fillRect/>
          </a:stretch>
        </p:blipFill>
        <p:spPr>
          <a:xfrm>
            <a:off x="3344869" y="3734325"/>
            <a:ext cx="8110043" cy="2624990"/>
          </a:xfrm>
          <a:prstGeom prst="rect">
            <a:avLst/>
          </a:prstGeom>
        </p:spPr>
      </p:pic>
      <p:sp>
        <p:nvSpPr>
          <p:cNvPr id="6" name="TextBox 5">
            <a:extLst>
              <a:ext uri="{FF2B5EF4-FFF2-40B4-BE49-F238E27FC236}">
                <a16:creationId xmlns:a16="http://schemas.microsoft.com/office/drawing/2014/main" id="{79886A76-D503-04B6-B912-E56FC5C93C15}"/>
              </a:ext>
            </a:extLst>
          </p:cNvPr>
          <p:cNvSpPr txBox="1"/>
          <p:nvPr/>
        </p:nvSpPr>
        <p:spPr>
          <a:xfrm>
            <a:off x="671439" y="4226565"/>
            <a:ext cx="2541253" cy="610295"/>
          </a:xfrm>
          <a:prstGeom prst="rect">
            <a:avLst/>
          </a:prstGeom>
          <a:noFill/>
        </p:spPr>
        <p:txBody>
          <a:bodyPr wrap="square">
            <a:spAutoFit/>
          </a:bodyPr>
          <a:lstStyle/>
          <a:p>
            <a:pPr>
              <a:lnSpc>
                <a:spcPts val="2100"/>
              </a:lnSpc>
            </a:pPr>
            <a:r>
              <a:rPr lang="en-US" sz="1600" dirty="0">
                <a:latin typeface="Arial" panose="020B0604020202020204" pitchFamily="34" charset="0"/>
                <a:cs typeface="Arial" panose="020B0604020202020204" pitchFamily="34" charset="0"/>
              </a:rPr>
              <a:t>Init of HMAC-AES:</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2 SHA-256 calculations</a:t>
            </a:r>
          </a:p>
        </p:txBody>
      </p:sp>
      <p:sp>
        <p:nvSpPr>
          <p:cNvPr id="11" name="Rectangle: Rounded Corners 10">
            <a:extLst>
              <a:ext uri="{FF2B5EF4-FFF2-40B4-BE49-F238E27FC236}">
                <a16:creationId xmlns:a16="http://schemas.microsoft.com/office/drawing/2014/main" id="{2A54D7E8-73C5-BB89-96A6-69A710AF69AD}"/>
              </a:ext>
            </a:extLst>
          </p:cNvPr>
          <p:cNvSpPr/>
          <p:nvPr/>
        </p:nvSpPr>
        <p:spPr>
          <a:xfrm>
            <a:off x="7973693" y="1695941"/>
            <a:ext cx="581016" cy="98399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2" name="Rectangle: Rounded Corners 10">
            <a:extLst>
              <a:ext uri="{FF2B5EF4-FFF2-40B4-BE49-F238E27FC236}">
                <a16:creationId xmlns:a16="http://schemas.microsoft.com/office/drawing/2014/main" id="{E9242E04-EECF-B96D-E112-BAF9B0055721}"/>
              </a:ext>
            </a:extLst>
          </p:cNvPr>
          <p:cNvSpPr/>
          <p:nvPr/>
        </p:nvSpPr>
        <p:spPr>
          <a:xfrm>
            <a:off x="7982558" y="4313162"/>
            <a:ext cx="581016" cy="98399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3" name="Rectangle: Rounded Corners 10">
            <a:extLst>
              <a:ext uri="{FF2B5EF4-FFF2-40B4-BE49-F238E27FC236}">
                <a16:creationId xmlns:a16="http://schemas.microsoft.com/office/drawing/2014/main" id="{1A28C645-B176-86AD-2BBF-2EAB2AD90960}"/>
              </a:ext>
            </a:extLst>
          </p:cNvPr>
          <p:cNvSpPr/>
          <p:nvPr/>
        </p:nvSpPr>
        <p:spPr>
          <a:xfrm>
            <a:off x="6795663" y="4104167"/>
            <a:ext cx="1759046" cy="21289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4357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D62B5-C50C-F311-EC59-5674FA02B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9304BC-73ED-7359-4235-E1816FF29A4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Performance</a:t>
            </a:r>
          </a:p>
        </p:txBody>
      </p:sp>
      <p:sp>
        <p:nvSpPr>
          <p:cNvPr id="4" name="Slide Number Placeholder 3">
            <a:extLst>
              <a:ext uri="{FF2B5EF4-FFF2-40B4-BE49-F238E27FC236}">
                <a16:creationId xmlns:a16="http://schemas.microsoft.com/office/drawing/2014/main" id="{36277BA9-29B4-D258-5125-DEC535A5FAA5}"/>
              </a:ext>
            </a:extLst>
          </p:cNvPr>
          <p:cNvSpPr>
            <a:spLocks noGrp="1"/>
          </p:cNvSpPr>
          <p:nvPr>
            <p:ph type="sldNum" sz="quarter" idx="12"/>
          </p:nvPr>
        </p:nvSpPr>
        <p:spPr/>
        <p:txBody>
          <a:bodyPr/>
          <a:lstStyle/>
          <a:p>
            <a:fld id="{EB4B8DE2-A4E8-46E4-8BBF-D75455EFF32C}" type="slidenum">
              <a:rPr lang="en-US" smtClean="0"/>
              <a:pPr/>
              <a:t>18</a:t>
            </a:fld>
            <a:endParaRPr lang="en-US" dirty="0"/>
          </a:p>
        </p:txBody>
      </p:sp>
      <p:pic>
        <p:nvPicPr>
          <p:cNvPr id="6" name="Picture 5">
            <a:extLst>
              <a:ext uri="{FF2B5EF4-FFF2-40B4-BE49-F238E27FC236}">
                <a16:creationId xmlns:a16="http://schemas.microsoft.com/office/drawing/2014/main" id="{10AA7CD2-508C-C456-E647-48C868F9C233}"/>
              </a:ext>
            </a:extLst>
          </p:cNvPr>
          <p:cNvPicPr>
            <a:picLocks noChangeAspect="1"/>
          </p:cNvPicPr>
          <p:nvPr/>
        </p:nvPicPr>
        <p:blipFill>
          <a:blip r:embed="rId2"/>
          <a:stretch>
            <a:fillRect/>
          </a:stretch>
        </p:blipFill>
        <p:spPr>
          <a:xfrm>
            <a:off x="3310579" y="1089994"/>
            <a:ext cx="8176570" cy="2667119"/>
          </a:xfrm>
          <a:prstGeom prst="rect">
            <a:avLst/>
          </a:prstGeom>
        </p:spPr>
      </p:pic>
      <p:sp>
        <p:nvSpPr>
          <p:cNvPr id="8" name="TextBox 7">
            <a:extLst>
              <a:ext uri="{FF2B5EF4-FFF2-40B4-BE49-F238E27FC236}">
                <a16:creationId xmlns:a16="http://schemas.microsoft.com/office/drawing/2014/main" id="{C513E44B-245B-B16D-333D-4B56CA6B1F62}"/>
              </a:ext>
            </a:extLst>
          </p:cNvPr>
          <p:cNvSpPr txBox="1"/>
          <p:nvPr/>
        </p:nvSpPr>
        <p:spPr>
          <a:xfrm>
            <a:off x="845845" y="2107132"/>
            <a:ext cx="2234106" cy="923330"/>
          </a:xfrm>
          <a:prstGeom prst="rect">
            <a:avLst/>
          </a:prstGeom>
          <a:noFill/>
        </p:spPr>
        <p:txBody>
          <a:bodyPr wrap="square" lIns="0" rIns="0" rtlCol="0">
            <a:spAutoFit/>
          </a:bodyPr>
          <a:lstStyle/>
          <a:p>
            <a:pPr>
              <a:buNone/>
            </a:pPr>
            <a:r>
              <a:rPr lang="en-CA" dirty="0">
                <a:solidFill>
                  <a:srgbClr val="000000"/>
                </a:solidFill>
                <a:effectLst/>
                <a:latin typeface="Arial" panose="020B0604020202020204" pitchFamily="34" charset="0"/>
                <a:cs typeface="Arial" panose="020B0604020202020204" pitchFamily="34" charset="0"/>
              </a:rPr>
              <a:t>AWS Graviton4 - Neoverse V2, (AArch64 processor)</a:t>
            </a:r>
          </a:p>
        </p:txBody>
      </p:sp>
      <p:pic>
        <p:nvPicPr>
          <p:cNvPr id="3" name="Picture 2">
            <a:extLst>
              <a:ext uri="{FF2B5EF4-FFF2-40B4-BE49-F238E27FC236}">
                <a16:creationId xmlns:a16="http://schemas.microsoft.com/office/drawing/2014/main" id="{E87565AE-6707-BCE8-D2C3-73687F800B7F}"/>
              </a:ext>
            </a:extLst>
          </p:cNvPr>
          <p:cNvPicPr>
            <a:picLocks noChangeAspect="1"/>
          </p:cNvPicPr>
          <p:nvPr/>
        </p:nvPicPr>
        <p:blipFill>
          <a:blip r:embed="rId3"/>
          <a:stretch>
            <a:fillRect/>
          </a:stretch>
        </p:blipFill>
        <p:spPr>
          <a:xfrm>
            <a:off x="3388093" y="3638460"/>
            <a:ext cx="8123969" cy="2707990"/>
          </a:xfrm>
          <a:prstGeom prst="rect">
            <a:avLst/>
          </a:prstGeom>
        </p:spPr>
      </p:pic>
    </p:spTree>
    <p:extLst>
      <p:ext uri="{BB962C8B-B14F-4D97-AF65-F5344CB8AC3E}">
        <p14:creationId xmlns:p14="http://schemas.microsoft.com/office/powerpoint/2010/main" val="392040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56DA2E-47A6-52D8-87D3-6C7D78A4AC3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305B4-62C5-4D06-132D-4F72CE0BBF52}"/>
              </a:ext>
            </a:extLst>
          </p:cNvPr>
          <p:cNvSpPr>
            <a:spLocks noGrp="1"/>
          </p:cNvSpPr>
          <p:nvPr>
            <p:ph type="sldNum" sz="quarter" idx="12"/>
          </p:nvPr>
        </p:nvSpPr>
        <p:spPr/>
        <p:txBody>
          <a:bodyPr/>
          <a:lstStyle/>
          <a:p>
            <a:fld id="{EB4B8DE2-A4E8-46E4-8BBF-D75455EFF32C}" type="slidenum">
              <a:rPr lang="en-US" sz="700" smtClean="0">
                <a:latin typeface="Arial" panose="020B0604020202020204" pitchFamily="34" charset="0"/>
                <a:cs typeface="Arial" panose="020B0604020202020204" pitchFamily="34" charset="0"/>
              </a:rPr>
              <a:pPr/>
              <a:t>19</a:t>
            </a:fld>
            <a:endParaRPr lang="en-US" sz="7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5748D59-3C6E-DBE4-1F51-025E5E487F30}"/>
              </a:ext>
            </a:extLst>
          </p:cNvPr>
          <p:cNvSpPr txBox="1">
            <a:spLocks/>
          </p:cNvSpPr>
          <p:nvPr/>
        </p:nvSpPr>
        <p:spPr>
          <a:xfrm>
            <a:off x="554205" y="899288"/>
            <a:ext cx="10972800" cy="535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latin typeface="Arial" panose="020B0604020202020204" pitchFamily="34" charset="0"/>
                <a:cs typeface="Arial" panose="020B0604020202020204" pitchFamily="34" charset="0"/>
              </a:rPr>
              <a:t>Deterministic 96-bit IVs</a:t>
            </a:r>
          </a:p>
        </p:txBody>
      </p:sp>
      <p:sp>
        <p:nvSpPr>
          <p:cNvPr id="78" name="Text Placeholder 4">
            <a:extLst>
              <a:ext uri="{FF2B5EF4-FFF2-40B4-BE49-F238E27FC236}">
                <a16:creationId xmlns:a16="http://schemas.microsoft.com/office/drawing/2014/main" id="{AF1816DC-D290-464A-2587-CB6FD02A2C1A}"/>
              </a:ext>
            </a:extLst>
          </p:cNvPr>
          <p:cNvSpPr txBox="1">
            <a:spLocks/>
          </p:cNvSpPr>
          <p:nvPr/>
        </p:nvSpPr>
        <p:spPr>
          <a:xfrm>
            <a:off x="609599" y="1642049"/>
            <a:ext cx="3483864" cy="646331"/>
          </a:xfrm>
          <a:prstGeom prst="rect">
            <a:avLst/>
          </a:prstGeom>
        </p:spPr>
        <p:txBody>
          <a:bodyPr vert="horz" wrap="square" lIns="0" tIns="45720" rIns="0" bIns="45720" rtlCol="0" anchor="t">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2000" b="1" kern="1200" baseline="0">
                <a:solidFill>
                  <a:schemeClr val="accent1"/>
                </a:solidFill>
                <a:latin typeface="Amazon Ember Display" panose="020F0603020204020204" pitchFamily="34" charset="0"/>
                <a:ea typeface="+mn-ea"/>
                <a:cs typeface="+mn-cs"/>
              </a:defRPr>
            </a:lvl1pPr>
            <a:lvl2pPr marL="457200" indent="0" algn="l" defTabSz="914400" rtl="0" eaLnBrk="1" latinLnBrk="0" hangingPunct="1">
              <a:lnSpc>
                <a:spcPct val="90000"/>
              </a:lnSpc>
              <a:spcBef>
                <a:spcPts val="0"/>
              </a:spcBef>
              <a:spcAft>
                <a:spcPts val="1200"/>
              </a:spcAft>
              <a:buSzPct val="90000"/>
              <a:buFont typeface="Wingdings" panose="05000000000000000000" pitchFamily="2" charset="2"/>
              <a:buNone/>
              <a:defRPr sz="2000" b="1" kern="1200" baseline="0">
                <a:solidFill>
                  <a:schemeClr val="tx2"/>
                </a:solidFill>
                <a:latin typeface="Amazon Ember Display" panose="020F0603020204020204" pitchFamily="34" charset="0"/>
                <a:ea typeface="+mn-ea"/>
                <a:cs typeface="+mn-cs"/>
              </a:defRPr>
            </a:lvl2pPr>
            <a:lvl3pPr marL="914400" indent="0" algn="l" defTabSz="914400" rtl="0" eaLnBrk="1" latinLnBrk="0" hangingPunct="1">
              <a:lnSpc>
                <a:spcPct val="90000"/>
              </a:lnSpc>
              <a:spcBef>
                <a:spcPts val="0"/>
              </a:spcBef>
              <a:spcAft>
                <a:spcPts val="1200"/>
              </a:spcAft>
              <a:buFont typeface="Amazon Ember" panose="020B0603020204020204" pitchFamily="34" charset="0"/>
              <a:buNone/>
              <a:defRPr sz="1800" b="1" kern="1200" baseline="0">
                <a:solidFill>
                  <a:schemeClr val="tx2"/>
                </a:solidFill>
                <a:latin typeface="Amazon Ember Display" panose="020F0603020204020204" pitchFamily="34" charset="0"/>
                <a:ea typeface="+mn-ea"/>
                <a:cs typeface="+mn-cs"/>
              </a:defRPr>
            </a:lvl3pPr>
            <a:lvl4pPr marL="13716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4pPr>
            <a:lvl5pPr marL="18288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2000" b="1" i="0" u="none" strike="noStrike" kern="1200" cap="none" spc="0" normalizeH="0" baseline="0" noProof="0">
                <a:ln>
                  <a:noFill/>
                </a:ln>
                <a:solidFill>
                  <a:srgbClr val="2074D5"/>
                </a:solidFill>
                <a:effectLst/>
                <a:uLnTx/>
                <a:uFillTx/>
                <a:latin typeface="Arial" panose="020B0604020202020204" pitchFamily="34" charset="0"/>
                <a:cs typeface="Arial" panose="020B0604020202020204" pitchFamily="34" charset="0"/>
              </a:rPr>
              <a:t>Transport Encryption deterministic IV challenges</a:t>
            </a:r>
            <a:endParaRPr kumimoji="0" lang="en-US" sz="2000" b="1" i="0" u="none" strike="noStrike" kern="1200" cap="none" spc="0" normalizeH="0" baseline="0" noProof="0" dirty="0">
              <a:ln>
                <a:noFill/>
              </a:ln>
              <a:solidFill>
                <a:srgbClr val="2074D5"/>
              </a:solidFill>
              <a:effectLst/>
              <a:uLnTx/>
              <a:uFillTx/>
              <a:latin typeface="Arial" panose="020B0604020202020204" pitchFamily="34" charset="0"/>
              <a:cs typeface="Arial" panose="020B0604020202020204" pitchFamily="34" charset="0"/>
            </a:endParaRPr>
          </a:p>
        </p:txBody>
      </p:sp>
      <p:sp>
        <p:nvSpPr>
          <p:cNvPr id="79" name="Content Placeholder 2">
            <a:extLst>
              <a:ext uri="{FF2B5EF4-FFF2-40B4-BE49-F238E27FC236}">
                <a16:creationId xmlns:a16="http://schemas.microsoft.com/office/drawing/2014/main" id="{03A9F7DB-467C-DD6F-BC24-E12620CF79BD}"/>
              </a:ext>
            </a:extLst>
          </p:cNvPr>
          <p:cNvSpPr txBox="1">
            <a:spLocks/>
          </p:cNvSpPr>
          <p:nvPr/>
        </p:nvSpPr>
        <p:spPr>
          <a:xfrm>
            <a:off x="560567" y="4051281"/>
            <a:ext cx="3483864" cy="1895904"/>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1800" kern="1200" baseline="0">
                <a:solidFill>
                  <a:schemeClr val="tx2"/>
                </a:solidFill>
                <a:latin typeface="Amazon Ember Display" panose="020F0603020204020204" pitchFamily="34" charset="0"/>
                <a:ea typeface="+mn-ea"/>
                <a:cs typeface="+mn-cs"/>
              </a:defRPr>
            </a:lvl1pPr>
            <a:lvl2pPr marL="285750" indent="0" algn="l" defTabSz="914400" rtl="0" eaLnBrk="1" latinLnBrk="0" hangingPunct="1">
              <a:lnSpc>
                <a:spcPct val="90000"/>
              </a:lnSpc>
              <a:spcBef>
                <a:spcPts val="0"/>
              </a:spcBef>
              <a:spcAft>
                <a:spcPts val="1200"/>
              </a:spcAft>
              <a:buSzPct val="90000"/>
              <a:buFont typeface="Wingdings" panose="05000000000000000000" pitchFamily="2" charset="2"/>
              <a:buNone/>
              <a:defRPr sz="1600" kern="1200" baseline="0">
                <a:solidFill>
                  <a:schemeClr val="tx2"/>
                </a:solidFill>
                <a:latin typeface="Amazon Ember Display" panose="020F0603020204020204" pitchFamily="34" charset="0"/>
                <a:ea typeface="+mn-ea"/>
                <a:cs typeface="+mn-cs"/>
              </a:defRPr>
            </a:lvl2pPr>
            <a:lvl3pPr marL="628650" indent="0" algn="l" defTabSz="914400" rtl="0" eaLnBrk="1" latinLnBrk="0" hangingPunct="1">
              <a:lnSpc>
                <a:spcPct val="90000"/>
              </a:lnSpc>
              <a:spcBef>
                <a:spcPts val="0"/>
              </a:spcBef>
              <a:spcAft>
                <a:spcPts val="1200"/>
              </a:spcAft>
              <a:buFont typeface="Amazon Ember" panose="020B0603020204020204" pitchFamily="34" charset="0"/>
              <a:buNone/>
              <a:defRPr sz="1400" kern="1200" baseline="0">
                <a:solidFill>
                  <a:schemeClr val="tx2"/>
                </a:solidFill>
                <a:latin typeface="Amazon Ember Display" panose="020F0603020204020204" pitchFamily="34" charset="0"/>
                <a:ea typeface="+mn-ea"/>
                <a:cs typeface="+mn-cs"/>
              </a:defRPr>
            </a:lvl3pPr>
            <a:lvl4pPr marL="85883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4pPr>
            <a:lvl5pPr marL="103028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Support for large # of identifiers  limits the counter size which means less messages per key.</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Unique identifiers in distributed systems add complexity.</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We prefer random IVs.</a:t>
            </a: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p:txBody>
      </p:sp>
      <p:sp>
        <p:nvSpPr>
          <p:cNvPr id="80" name="Text Placeholder 5">
            <a:extLst>
              <a:ext uri="{FF2B5EF4-FFF2-40B4-BE49-F238E27FC236}">
                <a16:creationId xmlns:a16="http://schemas.microsoft.com/office/drawing/2014/main" id="{D7A89007-FBF0-75F5-A1DF-FC4F670D7F5E}"/>
              </a:ext>
            </a:extLst>
          </p:cNvPr>
          <p:cNvSpPr txBox="1">
            <a:spLocks/>
          </p:cNvSpPr>
          <p:nvPr/>
        </p:nvSpPr>
        <p:spPr>
          <a:xfrm>
            <a:off x="4266749" y="1642049"/>
            <a:ext cx="2934699" cy="646331"/>
          </a:xfrm>
          <a:prstGeom prst="rect">
            <a:avLst/>
          </a:prstGeom>
        </p:spPr>
        <p:txBody>
          <a:bodyPr vert="horz" wrap="square" lIns="0" tIns="45720" rIns="0" bIns="45720" rtlCol="0" anchor="t">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2000" b="1" kern="1200" baseline="0">
                <a:solidFill>
                  <a:schemeClr val="accent1"/>
                </a:solidFill>
                <a:latin typeface="Amazon Ember Display" panose="020F0603020204020204" pitchFamily="34" charset="0"/>
                <a:ea typeface="+mn-ea"/>
                <a:cs typeface="+mn-cs"/>
              </a:defRPr>
            </a:lvl1pPr>
            <a:lvl2pPr marL="457200" indent="0" algn="l" defTabSz="914400" rtl="0" eaLnBrk="1" latinLnBrk="0" hangingPunct="1">
              <a:lnSpc>
                <a:spcPct val="90000"/>
              </a:lnSpc>
              <a:spcBef>
                <a:spcPts val="0"/>
              </a:spcBef>
              <a:spcAft>
                <a:spcPts val="1200"/>
              </a:spcAft>
              <a:buSzPct val="90000"/>
              <a:buFont typeface="Wingdings" panose="05000000000000000000" pitchFamily="2" charset="2"/>
              <a:buNone/>
              <a:defRPr sz="2000" b="1" kern="1200" baseline="0">
                <a:solidFill>
                  <a:schemeClr val="tx2"/>
                </a:solidFill>
                <a:latin typeface="Amazon Ember Display" panose="020F0603020204020204" pitchFamily="34" charset="0"/>
                <a:ea typeface="+mn-ea"/>
                <a:cs typeface="+mn-cs"/>
              </a:defRPr>
            </a:lvl2pPr>
            <a:lvl3pPr marL="914400" indent="0" algn="l" defTabSz="914400" rtl="0" eaLnBrk="1" latinLnBrk="0" hangingPunct="1">
              <a:lnSpc>
                <a:spcPct val="90000"/>
              </a:lnSpc>
              <a:spcBef>
                <a:spcPts val="0"/>
              </a:spcBef>
              <a:spcAft>
                <a:spcPts val="1200"/>
              </a:spcAft>
              <a:buFont typeface="Amazon Ember" panose="020B0603020204020204" pitchFamily="34" charset="0"/>
              <a:buNone/>
              <a:defRPr sz="1800" b="1" kern="1200" baseline="0">
                <a:solidFill>
                  <a:schemeClr val="tx2"/>
                </a:solidFill>
                <a:latin typeface="Amazon Ember Display" panose="020F0603020204020204" pitchFamily="34" charset="0"/>
                <a:ea typeface="+mn-ea"/>
                <a:cs typeface="+mn-cs"/>
              </a:defRPr>
            </a:lvl3pPr>
            <a:lvl4pPr marL="13716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4pPr>
            <a:lvl5pPr marL="18288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2000" b="1" i="0" u="none" strike="noStrike" kern="1200" cap="none" spc="0" normalizeH="0" baseline="0" noProof="0">
                <a:ln>
                  <a:noFill/>
                </a:ln>
                <a:solidFill>
                  <a:srgbClr val="2074D5"/>
                </a:solidFill>
                <a:effectLst/>
                <a:uLnTx/>
                <a:uFillTx/>
                <a:latin typeface="Arial" panose="020B0604020202020204" pitchFamily="34" charset="0"/>
                <a:cs typeface="Arial" panose="020B0604020202020204" pitchFamily="34" charset="0"/>
              </a:rPr>
              <a:t>Transport Encryption FIPS challenges</a:t>
            </a:r>
            <a:endParaRPr kumimoji="0" lang="en-US" sz="2000" b="1" i="0" u="none" strike="noStrike" kern="1200" cap="none" spc="0" normalizeH="0" baseline="0" noProof="0" dirty="0">
              <a:ln>
                <a:noFill/>
              </a:ln>
              <a:solidFill>
                <a:srgbClr val="2074D5"/>
              </a:solidFill>
              <a:effectLst/>
              <a:uLnTx/>
              <a:uFillTx/>
              <a:latin typeface="Arial" panose="020B0604020202020204" pitchFamily="34" charset="0"/>
              <a:cs typeface="Arial" panose="020B0604020202020204" pitchFamily="34" charset="0"/>
            </a:endParaRPr>
          </a:p>
        </p:txBody>
      </p:sp>
      <p:sp>
        <p:nvSpPr>
          <p:cNvPr id="81" name="Content Placeholder 6">
            <a:extLst>
              <a:ext uri="{FF2B5EF4-FFF2-40B4-BE49-F238E27FC236}">
                <a16:creationId xmlns:a16="http://schemas.microsoft.com/office/drawing/2014/main" id="{A5A9F0A6-9E1F-337F-6586-A6609D672D9B}"/>
              </a:ext>
            </a:extLst>
          </p:cNvPr>
          <p:cNvSpPr txBox="1">
            <a:spLocks/>
          </p:cNvSpPr>
          <p:nvPr/>
        </p:nvSpPr>
        <p:spPr>
          <a:xfrm>
            <a:off x="4195620" y="4240828"/>
            <a:ext cx="3873888" cy="1895904"/>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1800" kern="1200" baseline="0">
                <a:solidFill>
                  <a:schemeClr val="tx2"/>
                </a:solidFill>
                <a:latin typeface="Amazon Ember Display" panose="020F0603020204020204" pitchFamily="34" charset="0"/>
                <a:ea typeface="+mn-ea"/>
                <a:cs typeface="+mn-cs"/>
              </a:defRPr>
            </a:lvl1pPr>
            <a:lvl2pPr marL="285750" indent="0" algn="l" defTabSz="914400" rtl="0" eaLnBrk="1" latinLnBrk="0" hangingPunct="1">
              <a:lnSpc>
                <a:spcPct val="90000"/>
              </a:lnSpc>
              <a:spcBef>
                <a:spcPts val="0"/>
              </a:spcBef>
              <a:spcAft>
                <a:spcPts val="1200"/>
              </a:spcAft>
              <a:buSzPct val="90000"/>
              <a:buFont typeface="Wingdings" panose="05000000000000000000" pitchFamily="2" charset="2"/>
              <a:buNone/>
              <a:defRPr sz="1600" kern="1200" baseline="0">
                <a:solidFill>
                  <a:schemeClr val="tx2"/>
                </a:solidFill>
                <a:latin typeface="Amazon Ember Display" panose="020F0603020204020204" pitchFamily="34" charset="0"/>
                <a:ea typeface="+mn-ea"/>
                <a:cs typeface="+mn-cs"/>
              </a:defRPr>
            </a:lvl2pPr>
            <a:lvl3pPr marL="628650" indent="0" algn="l" defTabSz="914400" rtl="0" eaLnBrk="1" latinLnBrk="0" hangingPunct="1">
              <a:lnSpc>
                <a:spcPct val="90000"/>
              </a:lnSpc>
              <a:spcBef>
                <a:spcPts val="0"/>
              </a:spcBef>
              <a:spcAft>
                <a:spcPts val="1200"/>
              </a:spcAft>
              <a:buFont typeface="Amazon Ember" panose="020B0603020204020204" pitchFamily="34" charset="0"/>
              <a:buNone/>
              <a:defRPr sz="1400" kern="1200" baseline="0">
                <a:solidFill>
                  <a:schemeClr val="tx2"/>
                </a:solidFill>
                <a:latin typeface="Amazon Ember Display" panose="020F0603020204020204" pitchFamily="34" charset="0"/>
                <a:ea typeface="+mn-ea"/>
                <a:cs typeface="+mn-cs"/>
              </a:defRPr>
            </a:lvl3pPr>
            <a:lvl4pPr marL="85883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4pPr>
            <a:lvl5pPr marL="103028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IV uniqueness proof, reuse checks, zeroization in distributed, zero-downtime systems has challenges. </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Efficient counter management adds complexity.</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We prefer random IVs.</a:t>
            </a: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p:txBody>
      </p:sp>
      <p:sp>
        <p:nvSpPr>
          <p:cNvPr id="82" name="Text Placeholder 7">
            <a:extLst>
              <a:ext uri="{FF2B5EF4-FFF2-40B4-BE49-F238E27FC236}">
                <a16:creationId xmlns:a16="http://schemas.microsoft.com/office/drawing/2014/main" id="{883FB4DA-4438-9351-CF2A-B65A3C211CEA}"/>
              </a:ext>
            </a:extLst>
          </p:cNvPr>
          <p:cNvSpPr txBox="1">
            <a:spLocks/>
          </p:cNvSpPr>
          <p:nvPr/>
        </p:nvSpPr>
        <p:spPr>
          <a:xfrm>
            <a:off x="8098536" y="1642049"/>
            <a:ext cx="3483864" cy="646331"/>
          </a:xfrm>
          <a:prstGeom prst="rect">
            <a:avLst/>
          </a:prstGeom>
        </p:spPr>
        <p:txBody>
          <a:bodyPr vert="horz" wrap="square" lIns="0" tIns="45720" rIns="0" bIns="45720" rtlCol="0" anchor="t">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2000" b="1" kern="1200" baseline="0">
                <a:solidFill>
                  <a:schemeClr val="accent1"/>
                </a:solidFill>
                <a:latin typeface="Amazon Ember Display" panose="020F0603020204020204" pitchFamily="34" charset="0"/>
                <a:ea typeface="+mn-ea"/>
                <a:cs typeface="+mn-cs"/>
              </a:defRPr>
            </a:lvl1pPr>
            <a:lvl2pPr marL="457200" indent="0" algn="l" defTabSz="914400" rtl="0" eaLnBrk="1" latinLnBrk="0" hangingPunct="1">
              <a:lnSpc>
                <a:spcPct val="90000"/>
              </a:lnSpc>
              <a:spcBef>
                <a:spcPts val="0"/>
              </a:spcBef>
              <a:spcAft>
                <a:spcPts val="1200"/>
              </a:spcAft>
              <a:buSzPct val="90000"/>
              <a:buFont typeface="Wingdings" panose="05000000000000000000" pitchFamily="2" charset="2"/>
              <a:buNone/>
              <a:defRPr sz="2000" b="1" kern="1200" baseline="0">
                <a:solidFill>
                  <a:schemeClr val="tx2"/>
                </a:solidFill>
                <a:latin typeface="Amazon Ember Display" panose="020F0603020204020204" pitchFamily="34" charset="0"/>
                <a:ea typeface="+mn-ea"/>
                <a:cs typeface="+mn-cs"/>
              </a:defRPr>
            </a:lvl2pPr>
            <a:lvl3pPr marL="914400" indent="0" algn="l" defTabSz="914400" rtl="0" eaLnBrk="1" latinLnBrk="0" hangingPunct="1">
              <a:lnSpc>
                <a:spcPct val="90000"/>
              </a:lnSpc>
              <a:spcBef>
                <a:spcPts val="0"/>
              </a:spcBef>
              <a:spcAft>
                <a:spcPts val="1200"/>
              </a:spcAft>
              <a:buFont typeface="Amazon Ember" panose="020B0603020204020204" pitchFamily="34" charset="0"/>
              <a:buNone/>
              <a:defRPr sz="1800" b="1" kern="1200" baseline="0">
                <a:solidFill>
                  <a:schemeClr val="tx2"/>
                </a:solidFill>
                <a:latin typeface="Amazon Ember Display" panose="020F0603020204020204" pitchFamily="34" charset="0"/>
                <a:ea typeface="+mn-ea"/>
                <a:cs typeface="+mn-cs"/>
              </a:defRPr>
            </a:lvl3pPr>
            <a:lvl4pPr marL="13716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4pPr>
            <a:lvl5pPr marL="18288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2000" b="1" i="0" u="none" strike="noStrike" kern="1200" cap="none" spc="0" normalizeH="0" baseline="0" noProof="0">
                <a:ln>
                  <a:noFill/>
                </a:ln>
                <a:solidFill>
                  <a:srgbClr val="2074D5"/>
                </a:solidFill>
                <a:effectLst/>
                <a:uLnTx/>
                <a:uFillTx/>
                <a:latin typeface="Arial" panose="020B0604020202020204" pitchFamily="34" charset="0"/>
                <a:cs typeface="Arial" panose="020B0604020202020204" pitchFamily="34" charset="0"/>
              </a:rPr>
              <a:t>Fabric Encryption performance challenges</a:t>
            </a:r>
            <a:endParaRPr kumimoji="0" lang="en-US" sz="2000" b="1" i="0" u="none" strike="noStrike" kern="1200" cap="none" spc="0" normalizeH="0" baseline="0" noProof="0" dirty="0">
              <a:ln>
                <a:noFill/>
              </a:ln>
              <a:solidFill>
                <a:srgbClr val="2074D5"/>
              </a:solidFill>
              <a:effectLst/>
              <a:uLnTx/>
              <a:uFillTx/>
              <a:latin typeface="Arial" panose="020B0604020202020204" pitchFamily="34" charset="0"/>
              <a:cs typeface="Arial" panose="020B0604020202020204" pitchFamily="34" charset="0"/>
            </a:endParaRPr>
          </a:p>
        </p:txBody>
      </p:sp>
      <p:sp>
        <p:nvSpPr>
          <p:cNvPr id="83" name="Content Placeholder 8">
            <a:extLst>
              <a:ext uri="{FF2B5EF4-FFF2-40B4-BE49-F238E27FC236}">
                <a16:creationId xmlns:a16="http://schemas.microsoft.com/office/drawing/2014/main" id="{998D814C-C29B-C4CE-EA2D-4A6278C6150F}"/>
              </a:ext>
            </a:extLst>
          </p:cNvPr>
          <p:cNvSpPr txBox="1">
            <a:spLocks/>
          </p:cNvSpPr>
          <p:nvPr/>
        </p:nvSpPr>
        <p:spPr>
          <a:xfrm>
            <a:off x="8162118" y="3953199"/>
            <a:ext cx="4029881" cy="1800493"/>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1800" kern="1200" baseline="0">
                <a:solidFill>
                  <a:schemeClr val="tx2"/>
                </a:solidFill>
                <a:latin typeface="Amazon Ember Display" panose="020F0603020204020204" pitchFamily="34" charset="0"/>
                <a:ea typeface="+mn-ea"/>
                <a:cs typeface="+mn-cs"/>
              </a:defRPr>
            </a:lvl1pPr>
            <a:lvl2pPr marL="285750" indent="0" algn="l" defTabSz="914400" rtl="0" eaLnBrk="1" latinLnBrk="0" hangingPunct="1">
              <a:lnSpc>
                <a:spcPct val="90000"/>
              </a:lnSpc>
              <a:spcBef>
                <a:spcPts val="0"/>
              </a:spcBef>
              <a:spcAft>
                <a:spcPts val="1200"/>
              </a:spcAft>
              <a:buSzPct val="90000"/>
              <a:buFont typeface="Wingdings" panose="05000000000000000000" pitchFamily="2" charset="2"/>
              <a:buNone/>
              <a:defRPr sz="1600" kern="1200" baseline="0">
                <a:solidFill>
                  <a:schemeClr val="tx2"/>
                </a:solidFill>
                <a:latin typeface="Amazon Ember Display" panose="020F0603020204020204" pitchFamily="34" charset="0"/>
                <a:ea typeface="+mn-ea"/>
                <a:cs typeface="+mn-cs"/>
              </a:defRPr>
            </a:lvl2pPr>
            <a:lvl3pPr marL="628650" indent="0" algn="l" defTabSz="914400" rtl="0" eaLnBrk="1" latinLnBrk="0" hangingPunct="1">
              <a:lnSpc>
                <a:spcPct val="90000"/>
              </a:lnSpc>
              <a:spcBef>
                <a:spcPts val="0"/>
              </a:spcBef>
              <a:spcAft>
                <a:spcPts val="1200"/>
              </a:spcAft>
              <a:buFont typeface="Amazon Ember" panose="020B0603020204020204" pitchFamily="34" charset="0"/>
              <a:buNone/>
              <a:defRPr sz="1400" kern="1200" baseline="0">
                <a:solidFill>
                  <a:schemeClr val="tx2"/>
                </a:solidFill>
                <a:latin typeface="Amazon Ember Display" panose="020F0603020204020204" pitchFamily="34" charset="0"/>
                <a:ea typeface="+mn-ea"/>
                <a:cs typeface="+mn-cs"/>
              </a:defRPr>
            </a:lvl3pPr>
            <a:lvl4pPr marL="85883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4pPr>
            <a:lvl5pPr marL="103028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1"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OTN / FlexO</a:t>
            </a:r>
          </a:p>
          <a:p>
            <a:pPr marL="285750" marR="0" lvl="0" indent="-285750" algn="l" defTabSz="914400"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~80KB frames = 5,000 AES blocks.</a:t>
            </a:r>
          </a:p>
          <a:p>
            <a:pPr marL="285750" marR="0" lvl="0" indent="-285750" algn="l" defTabSz="914400"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100x  Gbps speeds</a:t>
            </a:r>
          </a:p>
          <a:p>
            <a:pPr marL="285750" marR="0" lvl="0" indent="-285750" algn="l" defTabSz="914400"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AES-GCM can be slow for 5,000 AES blocks at 400Gbps speeds.</a:t>
            </a:r>
            <a:endParaRPr kumimoji="0" lang="en-US" sz="1800" b="0" i="0" u="none" strike="noStrike" kern="1200" cap="none" spc="0" normalizeH="0" baseline="0" noProof="0" dirty="0">
              <a:ln>
                <a:noFill/>
              </a:ln>
              <a:solidFill>
                <a:srgbClr val="232F3E"/>
              </a:solidFill>
              <a:effectLst/>
              <a:highlight>
                <a:srgbClr val="FFFF00"/>
              </a:highlight>
              <a:uLnTx/>
              <a:uFillTx/>
              <a:latin typeface="Arial" panose="020B0604020202020204" pitchFamily="34" charset="0"/>
              <a:cs typeface="Arial" panose="020B0604020202020204" pitchFamily="34" charset="0"/>
            </a:endParaRPr>
          </a:p>
        </p:txBody>
      </p:sp>
      <p:grpSp>
        <p:nvGrpSpPr>
          <p:cNvPr id="84" name="Group 83">
            <a:extLst>
              <a:ext uri="{FF2B5EF4-FFF2-40B4-BE49-F238E27FC236}">
                <a16:creationId xmlns:a16="http://schemas.microsoft.com/office/drawing/2014/main" id="{58587859-0744-311F-E611-1BFADA5C6734}"/>
              </a:ext>
            </a:extLst>
          </p:cNvPr>
          <p:cNvGrpSpPr/>
          <p:nvPr/>
        </p:nvGrpSpPr>
        <p:grpSpPr>
          <a:xfrm>
            <a:off x="4449152" y="2587265"/>
            <a:ext cx="558046" cy="1525670"/>
            <a:chOff x="6993472" y="3157065"/>
            <a:chExt cx="633368" cy="1809236"/>
          </a:xfrm>
        </p:grpSpPr>
        <p:pic>
          <p:nvPicPr>
            <p:cNvPr id="85" name="Graphic 84">
              <a:extLst>
                <a:ext uri="{FF2B5EF4-FFF2-40B4-BE49-F238E27FC236}">
                  <a16:creationId xmlns:a16="http://schemas.microsoft.com/office/drawing/2014/main" id="{07CCE03B-469F-AED2-96E7-5395FD22F9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3472" y="3157065"/>
              <a:ext cx="614472" cy="614472"/>
            </a:xfrm>
            <a:prstGeom prst="rect">
              <a:avLst/>
            </a:prstGeom>
          </p:spPr>
        </p:pic>
        <p:pic>
          <p:nvPicPr>
            <p:cNvPr id="86" name="Graphic 85">
              <a:extLst>
                <a:ext uri="{FF2B5EF4-FFF2-40B4-BE49-F238E27FC236}">
                  <a16:creationId xmlns:a16="http://schemas.microsoft.com/office/drawing/2014/main" id="{3E636F08-C8F7-AE84-DA92-397AE59AA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1180" y="3746966"/>
              <a:ext cx="614472" cy="614472"/>
            </a:xfrm>
            <a:prstGeom prst="rect">
              <a:avLst/>
            </a:prstGeom>
          </p:spPr>
        </p:pic>
        <p:pic>
          <p:nvPicPr>
            <p:cNvPr id="87" name="Graphic 86">
              <a:extLst>
                <a:ext uri="{FF2B5EF4-FFF2-40B4-BE49-F238E27FC236}">
                  <a16:creationId xmlns:a16="http://schemas.microsoft.com/office/drawing/2014/main" id="{F6CCADFE-4B49-7C8B-4417-AE03C8378E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368" y="4351830"/>
              <a:ext cx="614472" cy="614471"/>
            </a:xfrm>
            <a:prstGeom prst="rect">
              <a:avLst/>
            </a:prstGeom>
          </p:spPr>
        </p:pic>
      </p:grpSp>
      <p:sp>
        <p:nvSpPr>
          <p:cNvPr id="88" name="Rectangle 87">
            <a:extLst>
              <a:ext uri="{FF2B5EF4-FFF2-40B4-BE49-F238E27FC236}">
                <a16:creationId xmlns:a16="http://schemas.microsoft.com/office/drawing/2014/main" id="{A8081555-B30E-0AF0-88E2-BBB6A6C54DF0}"/>
              </a:ext>
            </a:extLst>
          </p:cNvPr>
          <p:cNvSpPr/>
          <p:nvPr/>
        </p:nvSpPr>
        <p:spPr>
          <a:xfrm>
            <a:off x="554206" y="2669228"/>
            <a:ext cx="3483864" cy="478971"/>
          </a:xfrm>
          <a:prstGeom prst="rect">
            <a:avLst/>
          </a:prstGeom>
          <a:solidFill>
            <a:srgbClr val="7C59ED">
              <a:lumMod val="75000"/>
            </a:srgbClr>
          </a:solidFill>
          <a:ln w="12700" cap="flat" cmpd="sng" algn="ctr">
            <a:noFill/>
            <a:prstDash val="solid"/>
            <a:miter lim="800000"/>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85E20F32-DB9B-CEDB-367F-C0587FC804A8}"/>
              </a:ext>
            </a:extLst>
          </p:cNvPr>
          <p:cNvSpPr txBox="1"/>
          <p:nvPr/>
        </p:nvSpPr>
        <p:spPr>
          <a:xfrm>
            <a:off x="2084531" y="2353223"/>
            <a:ext cx="218008" cy="369332"/>
          </a:xfrm>
          <a:prstGeom prst="rect">
            <a:avLst/>
          </a:prstGeom>
          <a:noFill/>
        </p:spPr>
        <p:txBody>
          <a:bodyPr wrap="none" lIns="0" rIns="0" rtlCol="0">
            <a:spAutoFit/>
          </a:bodyPr>
          <a:lstStyle/>
          <a:p>
            <a:r>
              <a:rPr lang="en-US" dirty="0">
                <a:solidFill>
                  <a:srgbClr val="000000"/>
                </a:solidFill>
                <a:latin typeface="Arial" panose="020B0604020202020204" pitchFamily="34" charset="0"/>
                <a:cs typeface="Arial" panose="020B0604020202020204" pitchFamily="34" charset="0"/>
              </a:rPr>
              <a:t>IV</a:t>
            </a:r>
          </a:p>
        </p:txBody>
      </p:sp>
      <p:sp>
        <p:nvSpPr>
          <p:cNvPr id="128" name="TextBox 127">
            <a:extLst>
              <a:ext uri="{FF2B5EF4-FFF2-40B4-BE49-F238E27FC236}">
                <a16:creationId xmlns:a16="http://schemas.microsoft.com/office/drawing/2014/main" id="{C0D6F02A-C641-6AED-6D3B-5ACAA4EA8001}"/>
              </a:ext>
            </a:extLst>
          </p:cNvPr>
          <p:cNvSpPr txBox="1"/>
          <p:nvPr/>
        </p:nvSpPr>
        <p:spPr>
          <a:xfrm>
            <a:off x="637433" y="2724047"/>
            <a:ext cx="974626" cy="369332"/>
          </a:xfrm>
          <a:prstGeom prst="rect">
            <a:avLst/>
          </a:prstGeom>
          <a:noFill/>
        </p:spPr>
        <p:txBody>
          <a:bodyPr wrap="none" lIns="0" rIns="0" rtlCol="0">
            <a:spAutoFit/>
          </a:bodyPr>
          <a:lstStyle/>
          <a:p>
            <a:r>
              <a:rPr lang="en-US" b="1" dirty="0">
                <a:solidFill>
                  <a:srgbClr val="FFFFFF"/>
                </a:solidFill>
                <a:latin typeface="Arial" panose="020B0604020202020204" pitchFamily="34" charset="0"/>
                <a:cs typeface="Arial" panose="020B0604020202020204" pitchFamily="34" charset="0"/>
              </a:rPr>
              <a:t>Identifier</a:t>
            </a:r>
          </a:p>
        </p:txBody>
      </p:sp>
      <p:sp>
        <p:nvSpPr>
          <p:cNvPr id="129" name="TextBox 128">
            <a:extLst>
              <a:ext uri="{FF2B5EF4-FFF2-40B4-BE49-F238E27FC236}">
                <a16:creationId xmlns:a16="http://schemas.microsoft.com/office/drawing/2014/main" id="{3D3BEF56-2037-DB31-B6C0-3047ADFA5E97}"/>
              </a:ext>
            </a:extLst>
          </p:cNvPr>
          <p:cNvSpPr txBox="1"/>
          <p:nvPr/>
        </p:nvSpPr>
        <p:spPr>
          <a:xfrm>
            <a:off x="2774373" y="2743078"/>
            <a:ext cx="884858" cy="369332"/>
          </a:xfrm>
          <a:prstGeom prst="rect">
            <a:avLst/>
          </a:prstGeom>
          <a:noFill/>
        </p:spPr>
        <p:txBody>
          <a:bodyPr wrap="none" lIns="0" rIns="0" rtlCol="0">
            <a:spAutoFit/>
          </a:bodyPr>
          <a:lstStyle/>
          <a:p>
            <a:r>
              <a:rPr lang="en-US" b="1" dirty="0">
                <a:solidFill>
                  <a:srgbClr val="FFFFFF"/>
                </a:solidFill>
                <a:latin typeface="Arial" panose="020B0604020202020204" pitchFamily="34" charset="0"/>
                <a:cs typeface="Arial" panose="020B0604020202020204" pitchFamily="34" charset="0"/>
              </a:rPr>
              <a:t>Counter</a:t>
            </a:r>
          </a:p>
        </p:txBody>
      </p:sp>
      <p:cxnSp>
        <p:nvCxnSpPr>
          <p:cNvPr id="130" name="Straight Connector 129">
            <a:extLst>
              <a:ext uri="{FF2B5EF4-FFF2-40B4-BE49-F238E27FC236}">
                <a16:creationId xmlns:a16="http://schemas.microsoft.com/office/drawing/2014/main" id="{068F933C-96AC-E614-B096-0EAF02E79FC1}"/>
              </a:ext>
            </a:extLst>
          </p:cNvPr>
          <p:cNvCxnSpPr>
            <a:stCxn id="88" idx="2"/>
            <a:endCxn id="88" idx="0"/>
          </p:cNvCxnSpPr>
          <p:nvPr/>
        </p:nvCxnSpPr>
        <p:spPr>
          <a:xfrm flipV="1">
            <a:off x="2296138" y="2669228"/>
            <a:ext cx="0" cy="478971"/>
          </a:xfrm>
          <a:prstGeom prst="line">
            <a:avLst/>
          </a:prstGeom>
          <a:noFill/>
          <a:ln w="19050" cap="rnd" cmpd="sng" algn="ctr">
            <a:solidFill>
              <a:srgbClr val="FFFFFF"/>
            </a:solidFill>
            <a:prstDash val="solid"/>
            <a:round/>
          </a:ln>
          <a:effectLst/>
        </p:spPr>
      </p:cxnSp>
      <p:sp>
        <p:nvSpPr>
          <p:cNvPr id="131" name="Right Brace 130">
            <a:extLst>
              <a:ext uri="{FF2B5EF4-FFF2-40B4-BE49-F238E27FC236}">
                <a16:creationId xmlns:a16="http://schemas.microsoft.com/office/drawing/2014/main" id="{AE91A8F6-3609-227E-5386-66AB7F399332}"/>
              </a:ext>
            </a:extLst>
          </p:cNvPr>
          <p:cNvSpPr/>
          <p:nvPr/>
        </p:nvSpPr>
        <p:spPr>
          <a:xfrm rot="5400000">
            <a:off x="1272287" y="2484936"/>
            <a:ext cx="305758" cy="1741922"/>
          </a:xfrm>
          <a:prstGeom prst="rightBrace">
            <a:avLst/>
          </a:prstGeom>
          <a:noFill/>
          <a:ln w="19050" cap="rnd" cmpd="sng" algn="ctr">
            <a:solidFill>
              <a:srgbClr val="000000"/>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2" name="Right Brace 131">
            <a:extLst>
              <a:ext uri="{FF2B5EF4-FFF2-40B4-BE49-F238E27FC236}">
                <a16:creationId xmlns:a16="http://schemas.microsoft.com/office/drawing/2014/main" id="{0F1D2F45-7CEF-F194-9615-5675FE163415}"/>
              </a:ext>
            </a:extLst>
          </p:cNvPr>
          <p:cNvSpPr/>
          <p:nvPr/>
        </p:nvSpPr>
        <p:spPr>
          <a:xfrm rot="5400000">
            <a:off x="3014230" y="2484832"/>
            <a:ext cx="305758" cy="1741922"/>
          </a:xfrm>
          <a:prstGeom prst="rightBrace">
            <a:avLst/>
          </a:prstGeom>
          <a:noFill/>
          <a:ln w="19050" cap="rnd" cmpd="sng" algn="ctr">
            <a:solidFill>
              <a:srgbClr val="000000"/>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28BE061E-5C97-B73B-BFBF-087527DC11ED}"/>
              </a:ext>
            </a:extLst>
          </p:cNvPr>
          <p:cNvSpPr txBox="1"/>
          <p:nvPr/>
        </p:nvSpPr>
        <p:spPr>
          <a:xfrm>
            <a:off x="755641" y="3508672"/>
            <a:ext cx="1296830" cy="338554"/>
          </a:xfrm>
          <a:prstGeom prst="rect">
            <a:avLst/>
          </a:prstGeom>
          <a:noFill/>
        </p:spPr>
        <p:txBody>
          <a:bodyPr wrap="none" lIns="0" rIns="0" rtlCol="0">
            <a:spAutoFit/>
          </a:bodyPr>
          <a:lstStyle/>
          <a:p>
            <a:r>
              <a:rPr lang="en-US" sz="1600" dirty="0">
                <a:solidFill>
                  <a:srgbClr val="000000"/>
                </a:solidFill>
                <a:latin typeface="Arial" panose="020B0604020202020204" pitchFamily="34" charset="0"/>
                <a:cs typeface="Arial" panose="020B0604020202020204" pitchFamily="34" charset="0"/>
              </a:rPr>
              <a:t>Need &gt;32 bits</a:t>
            </a:r>
          </a:p>
        </p:txBody>
      </p:sp>
      <p:sp>
        <p:nvSpPr>
          <p:cNvPr id="134" name="TextBox 133">
            <a:extLst>
              <a:ext uri="{FF2B5EF4-FFF2-40B4-BE49-F238E27FC236}">
                <a16:creationId xmlns:a16="http://schemas.microsoft.com/office/drawing/2014/main" id="{AA8B9938-649F-7392-96D1-A458E87C42BA}"/>
              </a:ext>
            </a:extLst>
          </p:cNvPr>
          <p:cNvSpPr txBox="1"/>
          <p:nvPr/>
        </p:nvSpPr>
        <p:spPr>
          <a:xfrm>
            <a:off x="2518694" y="3536274"/>
            <a:ext cx="1320874" cy="338554"/>
          </a:xfrm>
          <a:prstGeom prst="rect">
            <a:avLst/>
          </a:prstGeom>
          <a:noFill/>
        </p:spPr>
        <p:txBody>
          <a:bodyPr wrap="none" lIns="0" rIns="0" rtlCol="0">
            <a:spAutoFit/>
          </a:bodyPr>
          <a:lstStyle/>
          <a:p>
            <a:r>
              <a:rPr lang="en-US" sz="1600" dirty="0">
                <a:solidFill>
                  <a:srgbClr val="000000"/>
                </a:solidFill>
                <a:latin typeface="Arial" panose="020B0604020202020204" pitchFamily="34" charset="0"/>
                <a:cs typeface="Arial" panose="020B0604020202020204" pitchFamily="34" charset="0"/>
              </a:rPr>
              <a:t>Need ≥ </a:t>
            </a:r>
            <a:r>
              <a:rPr lang="el-GR" sz="1600" dirty="0">
                <a:solidFill>
                  <a:srgbClr val="000000"/>
                </a:solidFill>
                <a:latin typeface="Arial" panose="020B0604020202020204" pitchFamily="34" charset="0"/>
                <a:cs typeface="Arial" panose="020B0604020202020204" pitchFamily="34" charset="0"/>
              </a:rPr>
              <a:t>64</a:t>
            </a:r>
            <a:r>
              <a:rPr lang="en-US" sz="1600" dirty="0">
                <a:solidFill>
                  <a:srgbClr val="000000"/>
                </a:solidFill>
                <a:latin typeface="Arial" panose="020B0604020202020204" pitchFamily="34" charset="0"/>
                <a:cs typeface="Arial" panose="020B0604020202020204" pitchFamily="34" charset="0"/>
              </a:rPr>
              <a:t> bits</a:t>
            </a:r>
          </a:p>
        </p:txBody>
      </p:sp>
      <p:sp>
        <p:nvSpPr>
          <p:cNvPr id="135" name="TextBox 134">
            <a:extLst>
              <a:ext uri="{FF2B5EF4-FFF2-40B4-BE49-F238E27FC236}">
                <a16:creationId xmlns:a16="http://schemas.microsoft.com/office/drawing/2014/main" id="{BF41C329-8C6A-08AB-5CBF-B28A50B1D815}"/>
              </a:ext>
            </a:extLst>
          </p:cNvPr>
          <p:cNvSpPr txBox="1"/>
          <p:nvPr/>
        </p:nvSpPr>
        <p:spPr>
          <a:xfrm>
            <a:off x="5166302" y="3140386"/>
            <a:ext cx="230832" cy="369332"/>
          </a:xfrm>
          <a:prstGeom prst="rect">
            <a:avLst/>
          </a:prstGeom>
          <a:noFill/>
        </p:spPr>
        <p:txBody>
          <a:bodyPr wrap="none" lIns="0" rIns="0" rtlCol="0">
            <a:spAutoFit/>
          </a:bodyPr>
          <a:lstStyle/>
          <a:p>
            <a:r>
              <a:rPr lang="en-US" dirty="0">
                <a:solidFill>
                  <a:srgbClr val="000000"/>
                </a:solidFill>
                <a:latin typeface="Arial" panose="020B0604020202020204" pitchFamily="34" charset="0"/>
                <a:cs typeface="Arial" panose="020B0604020202020204" pitchFamily="34" charset="0"/>
              </a:rPr>
              <a:t>…</a:t>
            </a:r>
          </a:p>
        </p:txBody>
      </p:sp>
      <p:sp>
        <p:nvSpPr>
          <p:cNvPr id="136" name="TextBox 135">
            <a:extLst>
              <a:ext uri="{FF2B5EF4-FFF2-40B4-BE49-F238E27FC236}">
                <a16:creationId xmlns:a16="http://schemas.microsoft.com/office/drawing/2014/main" id="{018DE8EC-C862-ED97-9C7A-A96276954D08}"/>
              </a:ext>
            </a:extLst>
          </p:cNvPr>
          <p:cNvSpPr txBox="1"/>
          <p:nvPr/>
        </p:nvSpPr>
        <p:spPr>
          <a:xfrm>
            <a:off x="6182706" y="3140386"/>
            <a:ext cx="230832" cy="369332"/>
          </a:xfrm>
          <a:prstGeom prst="rect">
            <a:avLst/>
          </a:prstGeom>
          <a:noFill/>
        </p:spPr>
        <p:txBody>
          <a:bodyPr wrap="none" lIns="0" rIns="0" rtlCol="0">
            <a:spAutoFit/>
          </a:bodyPr>
          <a:lstStyle/>
          <a:p>
            <a:r>
              <a:rPr lang="en-US" dirty="0">
                <a:solidFill>
                  <a:srgbClr val="000000"/>
                </a:solidFill>
                <a:latin typeface="Arial" panose="020B0604020202020204" pitchFamily="34" charset="0"/>
                <a:cs typeface="Arial" panose="020B0604020202020204" pitchFamily="34" charset="0"/>
              </a:rPr>
              <a:t>…</a:t>
            </a:r>
          </a:p>
        </p:txBody>
      </p:sp>
      <p:grpSp>
        <p:nvGrpSpPr>
          <p:cNvPr id="137" name="Group 136">
            <a:extLst>
              <a:ext uri="{FF2B5EF4-FFF2-40B4-BE49-F238E27FC236}">
                <a16:creationId xmlns:a16="http://schemas.microsoft.com/office/drawing/2014/main" id="{3BEEC427-90DB-B334-DB3C-4BC76D81EA64}"/>
              </a:ext>
            </a:extLst>
          </p:cNvPr>
          <p:cNvGrpSpPr/>
          <p:nvPr/>
        </p:nvGrpSpPr>
        <p:grpSpPr>
          <a:xfrm>
            <a:off x="5538188" y="2609057"/>
            <a:ext cx="558046" cy="1525670"/>
            <a:chOff x="6993472" y="3157065"/>
            <a:chExt cx="633368" cy="1809236"/>
          </a:xfrm>
        </p:grpSpPr>
        <p:pic>
          <p:nvPicPr>
            <p:cNvPr id="138" name="Graphic 137">
              <a:extLst>
                <a:ext uri="{FF2B5EF4-FFF2-40B4-BE49-F238E27FC236}">
                  <a16:creationId xmlns:a16="http://schemas.microsoft.com/office/drawing/2014/main" id="{CC02F840-ECE6-3862-6CFC-FC7D23FD4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3472" y="3157065"/>
              <a:ext cx="614472" cy="614472"/>
            </a:xfrm>
            <a:prstGeom prst="rect">
              <a:avLst/>
            </a:prstGeom>
          </p:spPr>
        </p:pic>
        <p:pic>
          <p:nvPicPr>
            <p:cNvPr id="139" name="Graphic 138">
              <a:extLst>
                <a:ext uri="{FF2B5EF4-FFF2-40B4-BE49-F238E27FC236}">
                  <a16:creationId xmlns:a16="http://schemas.microsoft.com/office/drawing/2014/main" id="{0BD7C389-EE26-1DC5-824D-47BB2C1822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1180" y="3746966"/>
              <a:ext cx="614472" cy="614472"/>
            </a:xfrm>
            <a:prstGeom prst="rect">
              <a:avLst/>
            </a:prstGeom>
          </p:spPr>
        </p:pic>
        <p:pic>
          <p:nvPicPr>
            <p:cNvPr id="140" name="Graphic 139">
              <a:extLst>
                <a:ext uri="{FF2B5EF4-FFF2-40B4-BE49-F238E27FC236}">
                  <a16:creationId xmlns:a16="http://schemas.microsoft.com/office/drawing/2014/main" id="{154417C6-1672-F203-F439-BCD3A7CC6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368" y="4351830"/>
              <a:ext cx="614472" cy="614471"/>
            </a:xfrm>
            <a:prstGeom prst="rect">
              <a:avLst/>
            </a:prstGeom>
          </p:spPr>
        </p:pic>
      </p:grpSp>
      <p:grpSp>
        <p:nvGrpSpPr>
          <p:cNvPr id="141" name="Group 140">
            <a:extLst>
              <a:ext uri="{FF2B5EF4-FFF2-40B4-BE49-F238E27FC236}">
                <a16:creationId xmlns:a16="http://schemas.microsoft.com/office/drawing/2014/main" id="{700E113E-DADD-022F-ECA8-556CA7293DD0}"/>
              </a:ext>
            </a:extLst>
          </p:cNvPr>
          <p:cNvGrpSpPr/>
          <p:nvPr/>
        </p:nvGrpSpPr>
        <p:grpSpPr>
          <a:xfrm>
            <a:off x="6620256" y="2587265"/>
            <a:ext cx="558046" cy="1525670"/>
            <a:chOff x="6993472" y="3157065"/>
            <a:chExt cx="633368" cy="1809236"/>
          </a:xfrm>
        </p:grpSpPr>
        <p:pic>
          <p:nvPicPr>
            <p:cNvPr id="142" name="Graphic 141">
              <a:extLst>
                <a:ext uri="{FF2B5EF4-FFF2-40B4-BE49-F238E27FC236}">
                  <a16:creationId xmlns:a16="http://schemas.microsoft.com/office/drawing/2014/main" id="{14C29CBF-AA5A-D3F4-878C-1FEF67BF5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3472" y="3157065"/>
              <a:ext cx="614472" cy="614472"/>
            </a:xfrm>
            <a:prstGeom prst="rect">
              <a:avLst/>
            </a:prstGeom>
          </p:spPr>
        </p:pic>
        <p:pic>
          <p:nvPicPr>
            <p:cNvPr id="143" name="Graphic 142">
              <a:extLst>
                <a:ext uri="{FF2B5EF4-FFF2-40B4-BE49-F238E27FC236}">
                  <a16:creationId xmlns:a16="http://schemas.microsoft.com/office/drawing/2014/main" id="{AA751482-60BA-7B8B-4307-03D0F5AC2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1180" y="3746966"/>
              <a:ext cx="614472" cy="614472"/>
            </a:xfrm>
            <a:prstGeom prst="rect">
              <a:avLst/>
            </a:prstGeom>
          </p:spPr>
        </p:pic>
        <p:pic>
          <p:nvPicPr>
            <p:cNvPr id="144" name="Graphic 143">
              <a:extLst>
                <a:ext uri="{FF2B5EF4-FFF2-40B4-BE49-F238E27FC236}">
                  <a16:creationId xmlns:a16="http://schemas.microsoft.com/office/drawing/2014/main" id="{DCD2BCB5-D952-BAB7-E9D6-E5F72E9568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368" y="4351830"/>
              <a:ext cx="614472" cy="614471"/>
            </a:xfrm>
            <a:prstGeom prst="rect">
              <a:avLst/>
            </a:prstGeom>
          </p:spPr>
        </p:pic>
      </p:grpSp>
      <p:grpSp>
        <p:nvGrpSpPr>
          <p:cNvPr id="145" name="Group 144">
            <a:extLst>
              <a:ext uri="{FF2B5EF4-FFF2-40B4-BE49-F238E27FC236}">
                <a16:creationId xmlns:a16="http://schemas.microsoft.com/office/drawing/2014/main" id="{C5BBD609-2AE2-9914-AF86-48C2E4149360}"/>
              </a:ext>
            </a:extLst>
          </p:cNvPr>
          <p:cNvGrpSpPr/>
          <p:nvPr/>
        </p:nvGrpSpPr>
        <p:grpSpPr>
          <a:xfrm>
            <a:off x="8800358" y="2983725"/>
            <a:ext cx="1770998" cy="365125"/>
            <a:chOff x="1642325" y="4333125"/>
            <a:chExt cx="2947649" cy="390459"/>
          </a:xfrm>
        </p:grpSpPr>
        <p:sp>
          <p:nvSpPr>
            <p:cNvPr id="146" name="Oval 145">
              <a:extLst>
                <a:ext uri="{FF2B5EF4-FFF2-40B4-BE49-F238E27FC236}">
                  <a16:creationId xmlns:a16="http://schemas.microsoft.com/office/drawing/2014/main" id="{0E73456F-34FF-D0EE-AD1D-FFF0DE15F505}"/>
                </a:ext>
              </a:extLst>
            </p:cNvPr>
            <p:cNvSpPr/>
            <p:nvPr/>
          </p:nvSpPr>
          <p:spPr>
            <a:xfrm>
              <a:off x="4405582" y="4333125"/>
              <a:ext cx="184392" cy="390459"/>
            </a:xfrm>
            <a:prstGeom prst="ellipse">
              <a:avLst/>
            </a:prstGeom>
            <a:noFill/>
            <a:ln w="12700" cap="flat" cmpd="sng" algn="ctr">
              <a:solidFill>
                <a:srgbClr val="7C59ED">
                  <a:lumMod val="75000"/>
                </a:srgbClr>
              </a:solidFill>
              <a:prstDash val="solid"/>
              <a:miter lim="800000"/>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
          <p:nvSpPr>
            <p:cNvPr id="147" name="Oval 146">
              <a:extLst>
                <a:ext uri="{FF2B5EF4-FFF2-40B4-BE49-F238E27FC236}">
                  <a16:creationId xmlns:a16="http://schemas.microsoft.com/office/drawing/2014/main" id="{AC4EC661-2899-9461-BF44-E33038F7D72E}"/>
                </a:ext>
              </a:extLst>
            </p:cNvPr>
            <p:cNvSpPr/>
            <p:nvPr/>
          </p:nvSpPr>
          <p:spPr>
            <a:xfrm>
              <a:off x="1642325" y="4333125"/>
              <a:ext cx="184392" cy="390459"/>
            </a:xfrm>
            <a:prstGeom prst="ellipse">
              <a:avLst/>
            </a:prstGeom>
            <a:noFill/>
            <a:ln w="12700" cap="flat" cmpd="sng" algn="ctr">
              <a:solidFill>
                <a:srgbClr val="7C59ED">
                  <a:lumMod val="75000"/>
                </a:srgbClr>
              </a:solidFill>
              <a:prstDash val="solid"/>
              <a:miter lim="800000"/>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cxnSp>
          <p:nvCxnSpPr>
            <p:cNvPr id="148" name="Straight Connector 147">
              <a:extLst>
                <a:ext uri="{FF2B5EF4-FFF2-40B4-BE49-F238E27FC236}">
                  <a16:creationId xmlns:a16="http://schemas.microsoft.com/office/drawing/2014/main" id="{272275EA-C5BE-3B57-8451-D7E4A368A27B}"/>
                </a:ext>
              </a:extLst>
            </p:cNvPr>
            <p:cNvCxnSpPr>
              <a:cxnSpLocks/>
              <a:stCxn id="147" idx="0"/>
              <a:endCxn id="146" idx="0"/>
            </p:cNvCxnSpPr>
            <p:nvPr/>
          </p:nvCxnSpPr>
          <p:spPr>
            <a:xfrm>
              <a:off x="1734521" y="4333125"/>
              <a:ext cx="2763257" cy="0"/>
            </a:xfrm>
            <a:prstGeom prst="line">
              <a:avLst/>
            </a:prstGeom>
            <a:noFill/>
            <a:ln w="19050" cap="rnd" cmpd="sng" algn="ctr">
              <a:solidFill>
                <a:srgbClr val="7C59ED">
                  <a:lumMod val="75000"/>
                </a:srgbClr>
              </a:solidFill>
              <a:prstDash val="solid"/>
              <a:round/>
            </a:ln>
            <a:effectLst/>
          </p:spPr>
        </p:cxnSp>
        <p:cxnSp>
          <p:nvCxnSpPr>
            <p:cNvPr id="149" name="Straight Connector 148">
              <a:extLst>
                <a:ext uri="{FF2B5EF4-FFF2-40B4-BE49-F238E27FC236}">
                  <a16:creationId xmlns:a16="http://schemas.microsoft.com/office/drawing/2014/main" id="{DA173FF2-7466-80B9-D018-9831F7A40F2B}"/>
                </a:ext>
              </a:extLst>
            </p:cNvPr>
            <p:cNvCxnSpPr>
              <a:cxnSpLocks/>
            </p:cNvCxnSpPr>
            <p:nvPr/>
          </p:nvCxnSpPr>
          <p:spPr>
            <a:xfrm>
              <a:off x="1751679" y="4723584"/>
              <a:ext cx="2763257" cy="0"/>
            </a:xfrm>
            <a:prstGeom prst="line">
              <a:avLst/>
            </a:prstGeom>
            <a:noFill/>
            <a:ln w="19050" cap="rnd" cmpd="sng" algn="ctr">
              <a:solidFill>
                <a:srgbClr val="7C59ED">
                  <a:lumMod val="75000"/>
                </a:srgbClr>
              </a:solidFill>
              <a:prstDash val="solid"/>
              <a:round/>
            </a:ln>
            <a:effectLst/>
          </p:spPr>
        </p:cxnSp>
      </p:grpSp>
      <p:pic>
        <p:nvPicPr>
          <p:cNvPr id="150" name="Graphic 149">
            <a:extLst>
              <a:ext uri="{FF2B5EF4-FFF2-40B4-BE49-F238E27FC236}">
                <a16:creationId xmlns:a16="http://schemas.microsoft.com/office/drawing/2014/main" id="{E1B91578-AD2A-E74E-DDE7-E101BDD356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9570" y="2926967"/>
            <a:ext cx="457200" cy="457200"/>
          </a:xfrm>
          <a:prstGeom prst="rect">
            <a:avLst/>
          </a:prstGeom>
        </p:spPr>
      </p:pic>
      <p:pic>
        <p:nvPicPr>
          <p:cNvPr id="151" name="Graphic 150">
            <a:extLst>
              <a:ext uri="{FF2B5EF4-FFF2-40B4-BE49-F238E27FC236}">
                <a16:creationId xmlns:a16="http://schemas.microsoft.com/office/drawing/2014/main" id="{99DFB009-D962-7862-0117-1C2D537AC8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2119" y="2965437"/>
            <a:ext cx="457200" cy="457200"/>
          </a:xfrm>
          <a:prstGeom prst="rect">
            <a:avLst/>
          </a:prstGeom>
        </p:spPr>
      </p:pic>
    </p:spTree>
    <p:extLst>
      <p:ext uri="{BB962C8B-B14F-4D97-AF65-F5344CB8AC3E}">
        <p14:creationId xmlns:p14="http://schemas.microsoft.com/office/powerpoint/2010/main" val="365762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2">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3">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3">
                                            <p:txEl>
                                              <p:pRg st="1" end="1"/>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build="p"/>
      <p:bldP spid="79" grpId="0" uiExpand="1" build="p"/>
      <p:bldP spid="80" grpId="0" build="p"/>
      <p:bldP spid="81" grpId="0" uiExpand="1" build="p"/>
      <p:bldP spid="82" grpId="0" build="p"/>
      <p:bldP spid="83" grpId="0" uiExpand="1" build="p"/>
      <p:bldP spid="88" grpId="0" animBg="1"/>
      <p:bldP spid="127" grpId="0"/>
      <p:bldP spid="128" grpId="0"/>
      <p:bldP spid="129" grpId="0"/>
      <p:bldP spid="131" grpId="0" animBg="1"/>
      <p:bldP spid="132" grpId="0" animBg="1"/>
      <p:bldP spid="133" grpId="0"/>
      <p:bldP spid="134" grpId="0"/>
      <p:bldP spid="135" grpId="0"/>
      <p:bldP spid="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C47C-E219-F103-EC84-9716F6EC137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Outline</a:t>
            </a:r>
          </a:p>
        </p:txBody>
      </p:sp>
      <p:sp>
        <p:nvSpPr>
          <p:cNvPr id="5" name="Text Placeholder 4">
            <a:extLst>
              <a:ext uri="{FF2B5EF4-FFF2-40B4-BE49-F238E27FC236}">
                <a16:creationId xmlns:a16="http://schemas.microsoft.com/office/drawing/2014/main" id="{FE8C31D9-97F8-9BBE-65B4-8E6C13799426}"/>
              </a:ext>
            </a:extLst>
          </p:cNvPr>
          <p:cNvSpPr>
            <a:spLocks noGrp="1"/>
          </p:cNvSpPr>
          <p:nvPr>
            <p:ph type="body" sz="quarter" idx="10"/>
          </p:nvPr>
        </p:nvSpPr>
        <p:spPr>
          <a:xfrm>
            <a:off x="609600" y="1714500"/>
            <a:ext cx="10972800" cy="4727448"/>
          </a:xfrm>
        </p:spPr>
        <p:txBody>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Nonce-Derived Schemes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Key Commitment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XAES-256-GCM with Key Commitment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FIPS Compliance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Data Limits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Security Analysis of the Key Commitment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Performance</a:t>
            </a:r>
          </a:p>
        </p:txBody>
      </p:sp>
      <p:sp>
        <p:nvSpPr>
          <p:cNvPr id="4" name="Slide Number Placeholder 3">
            <a:extLst>
              <a:ext uri="{FF2B5EF4-FFF2-40B4-BE49-F238E27FC236}">
                <a16:creationId xmlns:a16="http://schemas.microsoft.com/office/drawing/2014/main" id="{11AB0C28-4C3D-00A3-2920-CA88867B22ED}"/>
              </a:ext>
            </a:extLst>
          </p:cNvPr>
          <p:cNvSpPr>
            <a:spLocks noGrp="1"/>
          </p:cNvSpPr>
          <p:nvPr>
            <p:ph type="sldNum" sz="quarter" idx="13"/>
          </p:nvPr>
        </p:nvSpPr>
        <p:spPr/>
        <p:txBody>
          <a:bodyPr/>
          <a:lstStyle/>
          <a:p>
            <a:fld id="{EB4B8DE2-A4E8-46E4-8BBF-D75455EFF32C}" type="slidenum">
              <a:rPr lang="en-US" smtClean="0">
                <a:latin typeface="Arial" panose="020B0604020202020204" pitchFamily="34" charset="0"/>
                <a:cs typeface="Arial" panose="020B0604020202020204" pitchFamily="34" charset="0"/>
              </a:rPr>
              <a:pPr/>
              <a:t>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27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0B65734-4680-43EF-978A-03B060A2D2F4}"/>
              </a:ext>
            </a:extLst>
          </p:cNvPr>
          <p:cNvCxnSpPr>
            <a:cxnSpLocks/>
          </p:cNvCxnSpPr>
          <p:nvPr/>
        </p:nvCxnSpPr>
        <p:spPr>
          <a:xfrm flipV="1">
            <a:off x="8557032" y="105849"/>
            <a:ext cx="0" cy="6534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E6DBFAC-5329-4914-9E3F-95147E467AC1}"/>
              </a:ext>
            </a:extLst>
          </p:cNvPr>
          <p:cNvSpPr/>
          <p:nvPr/>
        </p:nvSpPr>
        <p:spPr>
          <a:xfrm>
            <a:off x="704537" y="3674856"/>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0x0001 </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7CCE724-38E6-48EA-94D4-9DA1DE5FEC6D}"/>
              </a:ext>
            </a:extLst>
          </p:cNvPr>
          <p:cNvSpPr/>
          <p:nvPr/>
        </p:nvSpPr>
        <p:spPr>
          <a:xfrm>
            <a:off x="1534940" y="4236268"/>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20BA3AC-EAB9-44A7-B513-2F1C08B81FA0}"/>
              </a:ext>
            </a:extLst>
          </p:cNvPr>
          <p:cNvSpPr/>
          <p:nvPr/>
        </p:nvSpPr>
        <p:spPr>
          <a:xfrm>
            <a:off x="3926811" y="3672713"/>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0x0002</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CC839C6-897D-4BC3-8289-2D569AFE0C54}"/>
              </a:ext>
            </a:extLst>
          </p:cNvPr>
          <p:cNvSpPr/>
          <p:nvPr/>
        </p:nvSpPr>
        <p:spPr>
          <a:xfrm>
            <a:off x="324058" y="129873"/>
            <a:ext cx="4381077" cy="69720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sp>
        <p:nvSpPr>
          <p:cNvPr id="109" name="Rectangle 108">
            <a:extLst>
              <a:ext uri="{FF2B5EF4-FFF2-40B4-BE49-F238E27FC236}">
                <a16:creationId xmlns:a16="http://schemas.microsoft.com/office/drawing/2014/main" id="{9AD06BA6-81D4-4103-BCD5-E4D8723D603E}"/>
              </a:ext>
            </a:extLst>
          </p:cNvPr>
          <p:cNvSpPr/>
          <p:nvPr/>
        </p:nvSpPr>
        <p:spPr>
          <a:xfrm>
            <a:off x="9636312" y="4879769"/>
            <a:ext cx="11384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IV=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4667C5B3-7815-450F-9C29-4BC8F4152454}"/>
              </a:ext>
            </a:extLst>
          </p:cNvPr>
          <p:cNvSpPr/>
          <p:nvPr/>
        </p:nvSpPr>
        <p:spPr>
          <a:xfrm>
            <a:off x="8223426" y="4275309"/>
            <a:ext cx="58381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 P</a:t>
            </a:r>
          </a:p>
        </p:txBody>
      </p:sp>
      <p:sp>
        <p:nvSpPr>
          <p:cNvPr id="66" name="Rectangle 65">
            <a:extLst>
              <a:ext uri="{FF2B5EF4-FFF2-40B4-BE49-F238E27FC236}">
                <a16:creationId xmlns:a16="http://schemas.microsoft.com/office/drawing/2014/main" id="{ACCE53E9-7CBF-44B9-86E8-BCFE634E3891}"/>
              </a:ext>
            </a:extLst>
          </p:cNvPr>
          <p:cNvSpPr/>
          <p:nvPr/>
        </p:nvSpPr>
        <p:spPr>
          <a:xfrm>
            <a:off x="704537" y="317949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B95AFF34-6EBF-43A4-B9F2-4CC7F8645575}"/>
              </a:ext>
            </a:extLst>
          </p:cNvPr>
          <p:cNvSpPr/>
          <p:nvPr/>
        </p:nvSpPr>
        <p:spPr>
          <a:xfrm>
            <a:off x="3926811" y="317949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6" name="Flowchart: Or 15">
            <a:extLst>
              <a:ext uri="{FF2B5EF4-FFF2-40B4-BE49-F238E27FC236}">
                <a16:creationId xmlns:a16="http://schemas.microsoft.com/office/drawing/2014/main" id="{E9FD69A4-B9BA-4BCB-8CBC-B7CA882F69A3}"/>
              </a:ext>
            </a:extLst>
          </p:cNvPr>
          <p:cNvSpPr/>
          <p:nvPr/>
        </p:nvSpPr>
        <p:spPr>
          <a:xfrm>
            <a:off x="2076054" y="346574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0" name="Flowchart: Or 69">
            <a:extLst>
              <a:ext uri="{FF2B5EF4-FFF2-40B4-BE49-F238E27FC236}">
                <a16:creationId xmlns:a16="http://schemas.microsoft.com/office/drawing/2014/main" id="{785E81FA-F23C-4B1C-96EC-78724AD884B8}"/>
              </a:ext>
            </a:extLst>
          </p:cNvPr>
          <p:cNvSpPr/>
          <p:nvPr/>
        </p:nvSpPr>
        <p:spPr>
          <a:xfrm>
            <a:off x="5298328" y="346574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72" name="Rectangle 271">
            <a:extLst>
              <a:ext uri="{FF2B5EF4-FFF2-40B4-BE49-F238E27FC236}">
                <a16:creationId xmlns:a16="http://schemas.microsoft.com/office/drawing/2014/main" id="{98CA52C7-9216-47BA-8847-4FCF625F2BD8}"/>
              </a:ext>
            </a:extLst>
          </p:cNvPr>
          <p:cNvSpPr/>
          <p:nvPr/>
        </p:nvSpPr>
        <p:spPr>
          <a:xfrm>
            <a:off x="6262904" y="88172"/>
            <a:ext cx="4381077" cy="69720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     N[:12]</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p>
        </p:txBody>
      </p:sp>
      <p:cxnSp>
        <p:nvCxnSpPr>
          <p:cNvPr id="294" name="Straight Connector 293">
            <a:extLst>
              <a:ext uri="{FF2B5EF4-FFF2-40B4-BE49-F238E27FC236}">
                <a16:creationId xmlns:a16="http://schemas.microsoft.com/office/drawing/2014/main" id="{6FC50C3D-C90A-4AC0-8132-0F12A5A53063}"/>
              </a:ext>
            </a:extLst>
          </p:cNvPr>
          <p:cNvCxnSpPr/>
          <p:nvPr/>
        </p:nvCxnSpPr>
        <p:spPr>
          <a:xfrm>
            <a:off x="0" y="101379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13EAA30F-DFF5-4E85-96B1-F1291E332397}"/>
              </a:ext>
            </a:extLst>
          </p:cNvPr>
          <p:cNvSpPr txBox="1"/>
          <p:nvPr/>
        </p:nvSpPr>
        <p:spPr>
          <a:xfrm>
            <a:off x="10672678" y="129099"/>
            <a:ext cx="947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ea typeface="Amazon Ember" panose="020B0603020204020204" pitchFamily="34" charset="0"/>
                <a:cs typeface="Arial" panose="020B0604020202020204" pitchFamily="34" charset="0"/>
              </a:rPr>
              <a:t>24</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-byte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nonce N</a:t>
            </a:r>
          </a:p>
        </p:txBody>
      </p:sp>
      <p:sp>
        <p:nvSpPr>
          <p:cNvPr id="5" name="TextBox 4">
            <a:extLst>
              <a:ext uri="{FF2B5EF4-FFF2-40B4-BE49-F238E27FC236}">
                <a16:creationId xmlns:a16="http://schemas.microsoft.com/office/drawing/2014/main" id="{C845DAC5-3757-F70F-2B79-FA533BE60214}"/>
              </a:ext>
            </a:extLst>
          </p:cNvPr>
          <p:cNvSpPr txBox="1"/>
          <p:nvPr/>
        </p:nvSpPr>
        <p:spPr>
          <a:xfrm>
            <a:off x="320186" y="1862126"/>
            <a:ext cx="5942718" cy="830997"/>
          </a:xfrm>
          <a:prstGeom prst="rect">
            <a:avLst/>
          </a:prstGeom>
          <a:noFill/>
        </p:spPr>
        <p:txBody>
          <a:bodyPr wrap="square" rtlCol="0">
            <a:spAutoFit/>
          </a:bodyPr>
          <a:lstStyle/>
          <a:p>
            <a:r>
              <a:rPr lang="en-US" sz="1600" dirty="0">
                <a:latin typeface="Arial" panose="020B0604020202020204" pitchFamily="34" charset="0"/>
                <a:ea typeface="Amazon Ember" panose="020B0603020204020204" pitchFamily="34" charset="0"/>
                <a:cs typeface="Arial" panose="020B0604020202020204" pitchFamily="34" charset="0"/>
              </a:rPr>
              <a:t>Filippo </a:t>
            </a:r>
            <a:r>
              <a:rPr lang="en-US" sz="1600" dirty="0" err="1">
                <a:latin typeface="Arial" panose="020B0604020202020204" pitchFamily="34" charset="0"/>
                <a:ea typeface="Amazon Ember" panose="020B0603020204020204" pitchFamily="34" charset="0"/>
                <a:cs typeface="Arial" panose="020B0604020202020204" pitchFamily="34" charset="0"/>
              </a:rPr>
              <a:t>Valsorda</a:t>
            </a:r>
            <a:r>
              <a:rPr lang="en-US" sz="1600" dirty="0">
                <a:latin typeface="Arial" panose="020B0604020202020204" pitchFamily="34" charset="0"/>
                <a:ea typeface="Amazon Ember" panose="020B0603020204020204" pitchFamily="34" charset="0"/>
                <a:cs typeface="Arial" panose="020B0604020202020204" pitchFamily="34" charset="0"/>
              </a:rPr>
              <a:t> </a:t>
            </a:r>
            <a:br>
              <a:rPr lang="en-US" sz="1600" dirty="0">
                <a:latin typeface="Arial" panose="020B0604020202020204" pitchFamily="34" charset="0"/>
                <a:ea typeface="Amazon Ember" panose="020B0603020204020204" pitchFamily="34" charset="0"/>
                <a:cs typeface="Arial" panose="020B0604020202020204" pitchFamily="34" charset="0"/>
              </a:rPr>
            </a:br>
            <a:r>
              <a:rPr lang="en-CA" sz="1600" dirty="0">
                <a:latin typeface="Arial" panose="020B0604020202020204" pitchFamily="34" charset="0"/>
                <a:ea typeface="Amazon Ember" panose="020B0603020204020204" pitchFamily="34" charset="0"/>
                <a:cs typeface="Arial" panose="020B0604020202020204" pitchFamily="34" charset="0"/>
                <a:hlinkClick r:id="rId2"/>
              </a:rPr>
              <a:t>https://</a:t>
            </a:r>
            <a:r>
              <a:rPr lang="en-CA" sz="1600" dirty="0" err="1">
                <a:latin typeface="Arial" panose="020B0604020202020204" pitchFamily="34" charset="0"/>
                <a:ea typeface="Amazon Ember" panose="020B0603020204020204" pitchFamily="34" charset="0"/>
                <a:cs typeface="Arial" panose="020B0604020202020204" pitchFamily="34" charset="0"/>
                <a:hlinkClick r:id="rId2"/>
              </a:rPr>
              <a:t>github.com</a:t>
            </a:r>
            <a:r>
              <a:rPr lang="en-CA" sz="1600" dirty="0">
                <a:latin typeface="Arial" panose="020B0604020202020204" pitchFamily="34" charset="0"/>
                <a:ea typeface="Amazon Ember" panose="020B0603020204020204" pitchFamily="34" charset="0"/>
                <a:cs typeface="Arial" panose="020B0604020202020204" pitchFamily="34" charset="0"/>
                <a:hlinkClick r:id="rId2"/>
              </a:rPr>
              <a:t>/C2SP/C2SP/blob/main/XAES-256-GCM.md</a:t>
            </a:r>
            <a:endParaRPr lang="en-US" sz="1600" dirty="0">
              <a:latin typeface="Arial" panose="020B0604020202020204" pitchFamily="34" charset="0"/>
              <a:ea typeface="Amazon Ember" panose="020B0603020204020204" pitchFamily="34" charset="0"/>
              <a:cs typeface="Arial" panose="020B0604020202020204" pitchFamily="34" charset="0"/>
            </a:endParaRPr>
          </a:p>
          <a:p>
            <a:endParaRPr lang="en-US" sz="1600" dirty="0">
              <a:latin typeface="Arial" panose="020B0604020202020204" pitchFamily="34" charset="0"/>
              <a:ea typeface="Amazon Ember" panose="020B0603020204020204" pitchFamily="34" charset="0"/>
              <a:cs typeface="Arial" panose="020B0604020202020204" pitchFamily="34" charset="0"/>
            </a:endParaRPr>
          </a:p>
        </p:txBody>
      </p:sp>
      <p:sp>
        <p:nvSpPr>
          <p:cNvPr id="2" name="Title 1">
            <a:extLst>
              <a:ext uri="{FF2B5EF4-FFF2-40B4-BE49-F238E27FC236}">
                <a16:creationId xmlns:a16="http://schemas.microsoft.com/office/drawing/2014/main" id="{1CC6D273-0683-499B-3629-60702F025E45}"/>
              </a:ext>
            </a:extLst>
          </p:cNvPr>
          <p:cNvSpPr txBox="1">
            <a:spLocks/>
          </p:cNvSpPr>
          <p:nvPr/>
        </p:nvSpPr>
        <p:spPr>
          <a:xfrm>
            <a:off x="320186" y="1242209"/>
            <a:ext cx="5311559" cy="4548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ea typeface="Amazon Ember" panose="020B0603020204020204" pitchFamily="34" charset="0"/>
                <a:cs typeface="Arial" panose="020B0604020202020204" pitchFamily="34" charset="0"/>
              </a:rPr>
              <a:t>XAES-256-GCM</a:t>
            </a:r>
          </a:p>
        </p:txBody>
      </p:sp>
      <p:sp>
        <p:nvSpPr>
          <p:cNvPr id="33" name="Rectangle 32">
            <a:extLst>
              <a:ext uri="{FF2B5EF4-FFF2-40B4-BE49-F238E27FC236}">
                <a16:creationId xmlns:a16="http://schemas.microsoft.com/office/drawing/2014/main" id="{E5D286C6-6F88-E6BB-2E62-005E869FA892}"/>
              </a:ext>
            </a:extLst>
          </p:cNvPr>
          <p:cNvSpPr/>
          <p:nvPr/>
        </p:nvSpPr>
        <p:spPr>
          <a:xfrm>
            <a:off x="4757214" y="4236268"/>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88D9E48-0464-C9A5-0019-A4EFCEA8FD23}"/>
              </a:ext>
            </a:extLst>
          </p:cNvPr>
          <p:cNvSpPr/>
          <p:nvPr/>
        </p:nvSpPr>
        <p:spPr>
          <a:xfrm>
            <a:off x="704537" y="4916514"/>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[0:15]</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C3AEE078-29E4-B128-F226-56670CFABFE7}"/>
              </a:ext>
            </a:extLst>
          </p:cNvPr>
          <p:cNvSpPr/>
          <p:nvPr/>
        </p:nvSpPr>
        <p:spPr>
          <a:xfrm>
            <a:off x="3926811" y="4916514"/>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 [16:31]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96EF54FC-F037-D6B4-65F8-25D5FC36CC99}"/>
              </a:ext>
            </a:extLst>
          </p:cNvPr>
          <p:cNvSpPr/>
          <p:nvPr/>
        </p:nvSpPr>
        <p:spPr>
          <a:xfrm>
            <a:off x="7879897" y="4869008"/>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AES-GCM</a:t>
            </a:r>
          </a:p>
        </p:txBody>
      </p:sp>
      <p:cxnSp>
        <p:nvCxnSpPr>
          <p:cNvPr id="42" name="Elbow Connector 41">
            <a:extLst>
              <a:ext uri="{FF2B5EF4-FFF2-40B4-BE49-F238E27FC236}">
                <a16:creationId xmlns:a16="http://schemas.microsoft.com/office/drawing/2014/main" id="{00881F85-26DC-2C34-F054-F9A954063AD2}"/>
              </a:ext>
            </a:extLst>
          </p:cNvPr>
          <p:cNvCxnSpPr>
            <a:stCxn id="109" idx="1"/>
            <a:endCxn id="38" idx="3"/>
          </p:cNvCxnSpPr>
          <p:nvPr/>
        </p:nvCxnSpPr>
        <p:spPr>
          <a:xfrm flipH="1">
            <a:off x="9145171" y="5049046"/>
            <a:ext cx="491141" cy="462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D0877309-3BE8-6666-F541-BDEBF531F12B}"/>
              </a:ext>
            </a:extLst>
          </p:cNvPr>
          <p:cNvSpPr/>
          <p:nvPr/>
        </p:nvSpPr>
        <p:spPr>
          <a:xfrm>
            <a:off x="7953580" y="5626657"/>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C</a:t>
            </a:r>
          </a:p>
        </p:txBody>
      </p:sp>
      <p:sp>
        <p:nvSpPr>
          <p:cNvPr id="48" name="Rectangle 47">
            <a:extLst>
              <a:ext uri="{FF2B5EF4-FFF2-40B4-BE49-F238E27FC236}">
                <a16:creationId xmlns:a16="http://schemas.microsoft.com/office/drawing/2014/main" id="{5937FBBC-3D75-B245-6330-17599789F116}"/>
              </a:ext>
            </a:extLst>
          </p:cNvPr>
          <p:cNvSpPr/>
          <p:nvPr/>
        </p:nvSpPr>
        <p:spPr>
          <a:xfrm>
            <a:off x="8500284" y="5626657"/>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T</a:t>
            </a:r>
          </a:p>
        </p:txBody>
      </p:sp>
      <p:cxnSp>
        <p:nvCxnSpPr>
          <p:cNvPr id="50" name="Straight Arrow Connector 49">
            <a:extLst>
              <a:ext uri="{FF2B5EF4-FFF2-40B4-BE49-F238E27FC236}">
                <a16:creationId xmlns:a16="http://schemas.microsoft.com/office/drawing/2014/main" id="{48AE457F-08D6-8B7D-4284-9E2BA58F9CDF}"/>
              </a:ext>
            </a:extLst>
          </p:cNvPr>
          <p:cNvCxnSpPr>
            <a:stCxn id="37" idx="3"/>
            <a:endCxn id="38" idx="1"/>
          </p:cNvCxnSpPr>
          <p:nvPr/>
        </p:nvCxnSpPr>
        <p:spPr>
          <a:xfrm>
            <a:off x="6852891" y="5053674"/>
            <a:ext cx="1027006" cy="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48DDE3C-3C40-3DBE-09AF-10FDFFEFE2E0}"/>
              </a:ext>
            </a:extLst>
          </p:cNvPr>
          <p:cNvCxnSpPr>
            <a:stCxn id="18" idx="2"/>
            <a:endCxn id="33" idx="0"/>
          </p:cNvCxnSpPr>
          <p:nvPr/>
        </p:nvCxnSpPr>
        <p:spPr>
          <a:xfrm>
            <a:off x="5389851" y="3947033"/>
            <a:ext cx="0" cy="289235"/>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5BC5BA9-DF74-0F40-6FB4-6D3D8A71C1CB}"/>
              </a:ext>
            </a:extLst>
          </p:cNvPr>
          <p:cNvCxnSpPr>
            <a:stCxn id="10" idx="2"/>
            <a:endCxn id="15" idx="0"/>
          </p:cNvCxnSpPr>
          <p:nvPr/>
        </p:nvCxnSpPr>
        <p:spPr>
          <a:xfrm>
            <a:off x="2167577" y="3949176"/>
            <a:ext cx="0" cy="287092"/>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6DD7BAE-CAEE-DE50-D6E4-ED70A8FAEFA1}"/>
              </a:ext>
            </a:extLst>
          </p:cNvPr>
          <p:cNvCxnSpPr>
            <a:stCxn id="15" idx="2"/>
            <a:endCxn id="34" idx="0"/>
          </p:cNvCxnSpPr>
          <p:nvPr/>
        </p:nvCxnSpPr>
        <p:spPr>
          <a:xfrm>
            <a:off x="2167577" y="4605600"/>
            <a:ext cx="0" cy="310914"/>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1C1312D-1A71-0B79-AABE-C0243134615F}"/>
              </a:ext>
            </a:extLst>
          </p:cNvPr>
          <p:cNvCxnSpPr>
            <a:stCxn id="33" idx="2"/>
            <a:endCxn id="37" idx="0"/>
          </p:cNvCxnSpPr>
          <p:nvPr/>
        </p:nvCxnSpPr>
        <p:spPr>
          <a:xfrm>
            <a:off x="5389851" y="4605600"/>
            <a:ext cx="0" cy="310914"/>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D4D3F00-C585-47C0-10F5-FBB646D75E0F}"/>
              </a:ext>
            </a:extLst>
          </p:cNvPr>
          <p:cNvCxnSpPr>
            <a:cxnSpLocks/>
            <a:stCxn id="110" idx="2"/>
            <a:endCxn id="38" idx="0"/>
          </p:cNvCxnSpPr>
          <p:nvPr/>
        </p:nvCxnSpPr>
        <p:spPr>
          <a:xfrm flipH="1">
            <a:off x="8512534" y="4613863"/>
            <a:ext cx="2799" cy="255145"/>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AD1EEFC-D2E0-191B-BDFD-46B676B74696}"/>
              </a:ext>
            </a:extLst>
          </p:cNvPr>
          <p:cNvCxnSpPr>
            <a:cxnSpLocks/>
            <a:stCxn id="38" idx="2"/>
          </p:cNvCxnSpPr>
          <p:nvPr/>
        </p:nvCxnSpPr>
        <p:spPr>
          <a:xfrm>
            <a:off x="8512534" y="5238340"/>
            <a:ext cx="0" cy="388317"/>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E5E64B5-EE68-D614-D294-39C68B40F93B}"/>
                  </a:ext>
                </a:extLst>
              </p:cNvPr>
              <p:cNvSpPr txBox="1"/>
              <p:nvPr/>
            </p:nvSpPr>
            <p:spPr>
              <a:xfrm>
                <a:off x="320186" y="2495174"/>
                <a:ext cx="6102626" cy="338554"/>
              </a:xfrm>
              <a:prstGeom prst="rect">
                <a:avLst/>
              </a:prstGeom>
              <a:noFill/>
            </p:spPr>
            <p:txBody>
              <a:bodyPr wrap="square">
                <a:spAutoFit/>
              </a:bodyPr>
              <a:lstStyle/>
              <a:p>
                <a:r>
                  <a:rPr lang="en-US" sz="1600" dirty="0">
                    <a:latin typeface="Arial" panose="020B0604020202020204" pitchFamily="34" charset="0"/>
                    <a:ea typeface="Amazon Ember" panose="020B0603020204020204" pitchFamily="34" charset="0"/>
                    <a:cs typeface="Arial" panose="020B0604020202020204" pitchFamily="34" charset="0"/>
                  </a:rPr>
                  <a:t>Init: K1 := </a:t>
                </a:r>
                <a14:m>
                  <m:oMath xmlns:m="http://schemas.openxmlformats.org/officeDocument/2006/math">
                    <m:r>
                      <a:rPr lang="en-CA" sz="1600" i="1">
                        <a:latin typeface="Cambria Math" panose="02040503050406030204" pitchFamily="18" charset="0"/>
                      </a:rPr>
                      <m:t>𝑋</m:t>
                    </m:r>
                    <m:r>
                      <a:rPr lang="en-CA" sz="1600" i="1">
                        <a:latin typeface="Cambria Math" panose="02040503050406030204" pitchFamily="18" charset="0"/>
                      </a:rPr>
                      <m:t> ×</m:t>
                    </m:r>
                  </m:oMath>
                </a14:m>
                <a:r>
                  <a:rPr lang="en-US" sz="1600" dirty="0">
                    <a:latin typeface="Arial" panose="020B0604020202020204" pitchFamily="34" charset="0"/>
                    <a:ea typeface="Amazon Ember" panose="020B0603020204020204" pitchFamily="34" charset="0"/>
                    <a:cs typeface="Arial" panose="020B0604020202020204" pitchFamily="34" charset="0"/>
                  </a:rPr>
                  <a:t> AES256</a:t>
                </a:r>
                <a:r>
                  <a:rPr lang="en-US" sz="1600" baseline="-25000" dirty="0">
                    <a:latin typeface="Arial" panose="020B0604020202020204" pitchFamily="34" charset="0"/>
                    <a:ea typeface="Amazon Ember" panose="020B0603020204020204" pitchFamily="34" charset="0"/>
                    <a:cs typeface="Arial" panose="020B0604020202020204" pitchFamily="34" charset="0"/>
                  </a:rPr>
                  <a:t>K</a:t>
                </a:r>
                <a:r>
                  <a:rPr lang="en-US" sz="1600" dirty="0">
                    <a:latin typeface="Arial" panose="020B0604020202020204" pitchFamily="34" charset="0"/>
                    <a:ea typeface="Amazon Ember" panose="020B0603020204020204" pitchFamily="34" charset="0"/>
                    <a:cs typeface="Arial" panose="020B0604020202020204" pitchFamily="34" charset="0"/>
                  </a:rPr>
                  <a:t>(0)  // </a:t>
                </a:r>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multiplication by </a:t>
                </a:r>
                <a14:m>
                  <m:oMath xmlns:m="http://schemas.openxmlformats.org/officeDocument/2006/math">
                    <m:r>
                      <a:rPr lang="en-CA" sz="1600" b="0" i="1" smtClean="0">
                        <a:latin typeface="Cambria Math" panose="02040503050406030204" pitchFamily="18" charset="0"/>
                      </a:rPr>
                      <m:t>𝑋</m:t>
                    </m:r>
                  </m:oMath>
                </a14:m>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 in </a:t>
                </a:r>
                <a14:m>
                  <m:oMath xmlns:m="http://schemas.openxmlformats.org/officeDocument/2006/math">
                    <m:r>
                      <m:rPr>
                        <m:nor/>
                      </m:rPr>
                      <a:rPr lang="en-CA" sz="1600" b="0" i="0" smtClean="0">
                        <a:latin typeface="Cambria Math" panose="02040503050406030204" pitchFamily="18" charset="0"/>
                      </a:rPr>
                      <m:t>GF</m:t>
                    </m:r>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2</m:t>
                        </m:r>
                      </m:e>
                      <m:sup>
                        <m:r>
                          <a:rPr lang="en-CA" sz="1600" b="0" i="1" smtClean="0">
                            <a:latin typeface="Cambria Math" panose="02040503050406030204" pitchFamily="18" charset="0"/>
                          </a:rPr>
                          <m:t>𝑛</m:t>
                        </m:r>
                      </m:sup>
                    </m:sSup>
                    <m:r>
                      <a:rPr lang="en-CA" sz="1600" b="0" i="1" smtClean="0">
                        <a:latin typeface="Cambria Math" panose="02040503050406030204" pitchFamily="18" charset="0"/>
                      </a:rPr>
                      <m:t>)</m:t>
                    </m:r>
                  </m:oMath>
                </a14:m>
                <a:endPar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endParaRPr>
              </a:p>
            </p:txBody>
          </p:sp>
        </mc:Choice>
        <mc:Fallback xmlns="">
          <p:sp>
            <p:nvSpPr>
              <p:cNvPr id="68" name="TextBox 67">
                <a:extLst>
                  <a:ext uri="{FF2B5EF4-FFF2-40B4-BE49-F238E27FC236}">
                    <a16:creationId xmlns:a16="http://schemas.microsoft.com/office/drawing/2014/main" id="{BE5E64B5-EE68-D614-D294-39C68B40F93B}"/>
                  </a:ext>
                </a:extLst>
              </p:cNvPr>
              <p:cNvSpPr txBox="1">
                <a:spLocks noRot="1" noChangeAspect="1" noMove="1" noResize="1" noEditPoints="1" noAdjustHandles="1" noChangeArrowheads="1" noChangeShapeType="1" noTextEdit="1"/>
              </p:cNvSpPr>
              <p:nvPr/>
            </p:nvSpPr>
            <p:spPr>
              <a:xfrm>
                <a:off x="320186" y="2495174"/>
                <a:ext cx="6102626" cy="338554"/>
              </a:xfrm>
              <a:prstGeom prst="rect">
                <a:avLst/>
              </a:prstGeom>
              <a:blipFill>
                <a:blip r:embed="rId3"/>
                <a:stretch>
                  <a:fillRect l="-624" t="-7143" b="-2142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E259200-5C8A-148D-2214-5923570A56DC}"/>
              </a:ext>
            </a:extLst>
          </p:cNvPr>
          <p:cNvSpPr/>
          <p:nvPr/>
        </p:nvSpPr>
        <p:spPr>
          <a:xfrm>
            <a:off x="535409" y="3001891"/>
            <a:ext cx="6415784" cy="2534650"/>
          </a:xfrm>
          <a:prstGeom prst="rect">
            <a:avLst/>
          </a:prstGeom>
          <a:solidFill>
            <a:schemeClr val="bg1">
              <a:lumMod val="50000"/>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r>
              <a:rPr lang="en-US" sz="1200" dirty="0">
                <a:solidFill>
                  <a:schemeClr val="bg1">
                    <a:lumMod val="50000"/>
                  </a:schemeClr>
                </a:solidFill>
                <a:latin typeface="Arial" panose="020B0604020202020204" pitchFamily="34" charset="0"/>
                <a:cs typeface="Arial" panose="020B0604020202020204" pitchFamily="34" charset="0"/>
              </a:rPr>
              <a:t>NIST SP800-108 KDF-CTR with CMAC </a:t>
            </a:r>
          </a:p>
        </p:txBody>
      </p:sp>
    </p:spTree>
    <p:extLst>
      <p:ext uri="{BB962C8B-B14F-4D97-AF65-F5344CB8AC3E}">
        <p14:creationId xmlns:p14="http://schemas.microsoft.com/office/powerpoint/2010/main" val="388202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8" name="Rectangle 297">
            <a:extLst>
              <a:ext uri="{FF2B5EF4-FFF2-40B4-BE49-F238E27FC236}">
                <a16:creationId xmlns:a16="http://schemas.microsoft.com/office/drawing/2014/main" id="{A3193C52-4266-425A-BC75-E28C95183345}"/>
              </a:ext>
            </a:extLst>
          </p:cNvPr>
          <p:cNvSpPr/>
          <p:nvPr/>
        </p:nvSpPr>
        <p:spPr>
          <a:xfrm>
            <a:off x="283838" y="1169700"/>
            <a:ext cx="5519999" cy="1537607"/>
          </a:xfrm>
          <a:prstGeom prst="rect">
            <a:avLst/>
          </a:prstGeom>
          <a:solidFill>
            <a:schemeClr val="tx1">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99" name="Rectangle 298">
            <a:extLst>
              <a:ext uri="{FF2B5EF4-FFF2-40B4-BE49-F238E27FC236}">
                <a16:creationId xmlns:a16="http://schemas.microsoft.com/office/drawing/2014/main" id="{68013F82-29EF-4484-BB53-207383472EAD}"/>
              </a:ext>
            </a:extLst>
          </p:cNvPr>
          <p:cNvSpPr/>
          <p:nvPr/>
        </p:nvSpPr>
        <p:spPr>
          <a:xfrm>
            <a:off x="277524" y="2871085"/>
            <a:ext cx="5549471" cy="1512580"/>
          </a:xfrm>
          <a:prstGeom prst="rect">
            <a:avLst/>
          </a:prstGeom>
          <a:solidFill>
            <a:schemeClr val="tx1">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A0B65734-4680-43EF-978A-03B060A2D2F4}"/>
              </a:ext>
            </a:extLst>
          </p:cNvPr>
          <p:cNvCxnSpPr>
            <a:cxnSpLocks/>
          </p:cNvCxnSpPr>
          <p:nvPr/>
        </p:nvCxnSpPr>
        <p:spPr>
          <a:xfrm flipV="1">
            <a:off x="8557032" y="105849"/>
            <a:ext cx="0" cy="6534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E6DBFAC-5329-4914-9E3F-95147E467AC1}"/>
              </a:ext>
            </a:extLst>
          </p:cNvPr>
          <p:cNvSpPr/>
          <p:nvPr/>
        </p:nvSpPr>
        <p:spPr>
          <a:xfrm>
            <a:off x="359468" y="1760677"/>
            <a:ext cx="3591337" cy="28188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0x0001 </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“X” || 0x00 || </a:t>
            </a:r>
            <a:r>
              <a:rPr kumimoji="0" lang="pt-BR" sz="1400" b="1"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400" b="1"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EC94947-6ED1-4633-AD85-1FD87BC96D98}"/>
              </a:ext>
            </a:extLst>
          </p:cNvPr>
          <p:cNvSpPr/>
          <p:nvPr/>
        </p:nvSpPr>
        <p:spPr>
          <a:xfrm>
            <a:off x="4205108" y="3946980"/>
            <a:ext cx="1420142" cy="33615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7CCE724-38E6-48EA-94D4-9DA1DE5FEC6D}"/>
              </a:ext>
            </a:extLst>
          </p:cNvPr>
          <p:cNvSpPr/>
          <p:nvPr/>
        </p:nvSpPr>
        <p:spPr>
          <a:xfrm>
            <a:off x="4196294" y="2283701"/>
            <a:ext cx="1265274" cy="3693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20BA3AC-EAB9-44A7-B513-2F1C08B81FA0}"/>
              </a:ext>
            </a:extLst>
          </p:cNvPr>
          <p:cNvSpPr/>
          <p:nvPr/>
        </p:nvSpPr>
        <p:spPr>
          <a:xfrm>
            <a:off x="352252" y="3399179"/>
            <a:ext cx="3591337" cy="27246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0x0002</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 “X” || 0x00 || </a:t>
            </a:r>
            <a:r>
              <a:rPr kumimoji="0" lang="pt-BR" sz="1400" b="1"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400" b="1"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CC839C6-897D-4BC3-8289-2D569AFE0C54}"/>
              </a:ext>
            </a:extLst>
          </p:cNvPr>
          <p:cNvSpPr/>
          <p:nvPr/>
        </p:nvSpPr>
        <p:spPr>
          <a:xfrm>
            <a:off x="324058" y="83979"/>
            <a:ext cx="4381077" cy="69720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256-bit AES-GCM Key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sp>
        <p:nvSpPr>
          <p:cNvPr id="25" name="Rectangle 24">
            <a:extLst>
              <a:ext uri="{FF2B5EF4-FFF2-40B4-BE49-F238E27FC236}">
                <a16:creationId xmlns:a16="http://schemas.microsoft.com/office/drawing/2014/main" id="{78179C8E-7C46-4124-9276-D9AF43D17345}"/>
              </a:ext>
            </a:extLst>
          </p:cNvPr>
          <p:cNvSpPr/>
          <p:nvPr/>
        </p:nvSpPr>
        <p:spPr>
          <a:xfrm>
            <a:off x="1696893" y="2041417"/>
            <a:ext cx="7489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128 bits</a:t>
            </a:r>
          </a:p>
        </p:txBody>
      </p:sp>
      <p:sp>
        <p:nvSpPr>
          <p:cNvPr id="26" name="Rectangle 25">
            <a:extLst>
              <a:ext uri="{FF2B5EF4-FFF2-40B4-BE49-F238E27FC236}">
                <a16:creationId xmlns:a16="http://schemas.microsoft.com/office/drawing/2014/main" id="{019A637D-8458-4F89-8E09-C3908F135827}"/>
              </a:ext>
            </a:extLst>
          </p:cNvPr>
          <p:cNvSpPr/>
          <p:nvPr/>
        </p:nvSpPr>
        <p:spPr>
          <a:xfrm>
            <a:off x="1725163" y="3645381"/>
            <a:ext cx="7489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128 bits</a:t>
            </a:r>
          </a:p>
        </p:txBody>
      </p:sp>
      <p:sp>
        <p:nvSpPr>
          <p:cNvPr id="27" name="Rectangle 26">
            <a:extLst>
              <a:ext uri="{FF2B5EF4-FFF2-40B4-BE49-F238E27FC236}">
                <a16:creationId xmlns:a16="http://schemas.microsoft.com/office/drawing/2014/main" id="{BCC8D9FF-294E-4741-B041-A5D68773C6AB}"/>
              </a:ext>
            </a:extLst>
          </p:cNvPr>
          <p:cNvSpPr/>
          <p:nvPr/>
        </p:nvSpPr>
        <p:spPr>
          <a:xfrm>
            <a:off x="805362" y="4759114"/>
            <a:ext cx="6960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256-bit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key K</a:t>
            </a:r>
            <a:r>
              <a:rPr kumimoji="0" lang="en-US" sz="12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U</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EA786A6B-F368-4825-A19E-040F9291A89F}"/>
              </a:ext>
            </a:extLst>
          </p:cNvPr>
          <p:cNvSpPr/>
          <p:nvPr/>
        </p:nvSpPr>
        <p:spPr>
          <a:xfrm>
            <a:off x="3774542" y="2145522"/>
            <a:ext cx="32092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cxnSp>
        <p:nvCxnSpPr>
          <p:cNvPr id="36" name="Connector: Elbow 35">
            <a:extLst>
              <a:ext uri="{FF2B5EF4-FFF2-40B4-BE49-F238E27FC236}">
                <a16:creationId xmlns:a16="http://schemas.microsoft.com/office/drawing/2014/main" id="{E4501944-009E-4AE6-A3BC-8021498ED03F}"/>
              </a:ext>
            </a:extLst>
          </p:cNvPr>
          <p:cNvCxnSpPr>
            <a:cxnSpLocks/>
            <a:stCxn id="15" idx="0"/>
            <a:endCxn id="16" idx="6"/>
          </p:cNvCxnSpPr>
          <p:nvPr/>
        </p:nvCxnSpPr>
        <p:spPr>
          <a:xfrm rot="16200000" flipV="1">
            <a:off x="4443759" y="1898528"/>
            <a:ext cx="583873" cy="186473"/>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26112C70-7DCC-419C-B88D-921CEF357A41}"/>
              </a:ext>
            </a:extLst>
          </p:cNvPr>
          <p:cNvCxnSpPr>
            <a:cxnSpLocks/>
            <a:stCxn id="13" idx="0"/>
            <a:endCxn id="70" idx="6"/>
          </p:cNvCxnSpPr>
          <p:nvPr/>
        </p:nvCxnSpPr>
        <p:spPr>
          <a:xfrm rot="16200000" flipV="1">
            <a:off x="4483143" y="3514944"/>
            <a:ext cx="584725" cy="279348"/>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AC18CDA-6DB4-4593-AA50-9FDE739DCA84}"/>
              </a:ext>
            </a:extLst>
          </p:cNvPr>
          <p:cNvSpPr/>
          <p:nvPr/>
        </p:nvSpPr>
        <p:spPr>
          <a:xfrm>
            <a:off x="3802524" y="3767920"/>
            <a:ext cx="30489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sp>
        <p:nvSpPr>
          <p:cNvPr id="84" name="Rectangle 83">
            <a:extLst>
              <a:ext uri="{FF2B5EF4-FFF2-40B4-BE49-F238E27FC236}">
                <a16:creationId xmlns:a16="http://schemas.microsoft.com/office/drawing/2014/main" id="{A4F7712D-202B-4D25-BC2F-B92728735C2E}"/>
              </a:ext>
            </a:extLst>
          </p:cNvPr>
          <p:cNvSpPr/>
          <p:nvPr/>
        </p:nvSpPr>
        <p:spPr>
          <a:xfrm>
            <a:off x="5177459" y="5491403"/>
            <a:ext cx="1644925" cy="61622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AES-GCM</a:t>
            </a:r>
          </a:p>
        </p:txBody>
      </p:sp>
      <p:sp>
        <p:nvSpPr>
          <p:cNvPr id="88" name="Rectangle 87">
            <a:extLst>
              <a:ext uri="{FF2B5EF4-FFF2-40B4-BE49-F238E27FC236}">
                <a16:creationId xmlns:a16="http://schemas.microsoft.com/office/drawing/2014/main" id="{FE4D1DC1-B777-4D8B-A183-15BBF4BBBB0A}"/>
              </a:ext>
            </a:extLst>
          </p:cNvPr>
          <p:cNvSpPr/>
          <p:nvPr/>
        </p:nvSpPr>
        <p:spPr>
          <a:xfrm>
            <a:off x="4657385" y="5498067"/>
            <a:ext cx="36099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en-US" sz="12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U</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ABC452A2-2417-4467-8A05-2B15A89BD318}"/>
              </a:ext>
            </a:extLst>
          </p:cNvPr>
          <p:cNvSpPr/>
          <p:nvPr/>
        </p:nvSpPr>
        <p:spPr>
          <a:xfrm>
            <a:off x="7538642" y="5740124"/>
            <a:ext cx="50045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AAD</a:t>
            </a:r>
          </a:p>
        </p:txBody>
      </p:sp>
      <p:cxnSp>
        <p:nvCxnSpPr>
          <p:cNvPr id="99" name="Straight Connector 98">
            <a:extLst>
              <a:ext uri="{FF2B5EF4-FFF2-40B4-BE49-F238E27FC236}">
                <a16:creationId xmlns:a16="http://schemas.microsoft.com/office/drawing/2014/main" id="{BF7693E0-69CF-41EC-9D18-1B87522FFC9F}"/>
              </a:ext>
            </a:extLst>
          </p:cNvPr>
          <p:cNvCxnSpPr>
            <a:cxnSpLocks/>
          </p:cNvCxnSpPr>
          <p:nvPr/>
        </p:nvCxnSpPr>
        <p:spPr>
          <a:xfrm>
            <a:off x="6008880" y="5268904"/>
            <a:ext cx="0" cy="228892"/>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AB2EC3D-18DA-4091-95C7-FAC7A3D5A350}"/>
              </a:ext>
            </a:extLst>
          </p:cNvPr>
          <p:cNvCxnSpPr>
            <a:cxnSpLocks/>
          </p:cNvCxnSpPr>
          <p:nvPr/>
        </p:nvCxnSpPr>
        <p:spPr>
          <a:xfrm flipH="1">
            <a:off x="6822384" y="5602584"/>
            <a:ext cx="71625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B703649-2F7F-4901-B9B7-BCA8A7629D4D}"/>
              </a:ext>
            </a:extLst>
          </p:cNvPr>
          <p:cNvCxnSpPr>
            <a:cxnSpLocks/>
          </p:cNvCxnSpPr>
          <p:nvPr/>
        </p:nvCxnSpPr>
        <p:spPr>
          <a:xfrm flipH="1">
            <a:off x="6822384" y="5908870"/>
            <a:ext cx="71625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9AD06BA6-81D4-4103-BCD5-E4D8723D603E}"/>
              </a:ext>
            </a:extLst>
          </p:cNvPr>
          <p:cNvSpPr/>
          <p:nvPr/>
        </p:nvSpPr>
        <p:spPr>
          <a:xfrm>
            <a:off x="7538642" y="5444901"/>
            <a:ext cx="90601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IV= </a:t>
            </a:r>
            <a:r>
              <a:rPr kumimoji="0" lang="en-US" sz="1200" b="1"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4667C5B3-7815-450F-9C29-4BC8F4152454}"/>
              </a:ext>
            </a:extLst>
          </p:cNvPr>
          <p:cNvSpPr/>
          <p:nvPr/>
        </p:nvSpPr>
        <p:spPr>
          <a:xfrm>
            <a:off x="5637172" y="4977000"/>
            <a:ext cx="77296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Plaintext</a:t>
            </a:r>
          </a:p>
        </p:txBody>
      </p:sp>
      <p:cxnSp>
        <p:nvCxnSpPr>
          <p:cNvPr id="120" name="Connector: Elbow 119">
            <a:extLst>
              <a:ext uri="{FF2B5EF4-FFF2-40B4-BE49-F238E27FC236}">
                <a16:creationId xmlns:a16="http://schemas.microsoft.com/office/drawing/2014/main" id="{B133FB7F-DF74-4057-B665-60177D265C45}"/>
              </a:ext>
            </a:extLst>
          </p:cNvPr>
          <p:cNvCxnSpPr>
            <a:cxnSpLocks/>
            <a:stCxn id="11" idx="0"/>
            <a:endCxn id="15" idx="3"/>
          </p:cNvCxnSpPr>
          <p:nvPr/>
        </p:nvCxnSpPr>
        <p:spPr>
          <a:xfrm rot="5400000" flipH="1" flipV="1">
            <a:off x="2798605" y="2096152"/>
            <a:ext cx="2290748" cy="3035178"/>
          </a:xfrm>
          <a:prstGeom prst="bentConnector4">
            <a:avLst>
              <a:gd name="adj1" fmla="val 42498"/>
              <a:gd name="adj2" fmla="val 10753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DB584D33-0874-42F8-932D-DA769918B3D9}"/>
              </a:ext>
            </a:extLst>
          </p:cNvPr>
          <p:cNvGrpSpPr/>
          <p:nvPr/>
        </p:nvGrpSpPr>
        <p:grpSpPr>
          <a:xfrm>
            <a:off x="1562927" y="4759115"/>
            <a:ext cx="3496960" cy="432172"/>
            <a:chOff x="1562927" y="4709419"/>
            <a:chExt cx="3496960" cy="617809"/>
          </a:xfrm>
        </p:grpSpPr>
        <p:sp>
          <p:nvSpPr>
            <p:cNvPr id="11" name="Rectangle 10">
              <a:extLst>
                <a:ext uri="{FF2B5EF4-FFF2-40B4-BE49-F238E27FC236}">
                  <a16:creationId xmlns:a16="http://schemas.microsoft.com/office/drawing/2014/main" id="{33F6DA73-0267-486C-B93F-691368172F64}"/>
                </a:ext>
              </a:extLst>
            </p:cNvPr>
            <p:cNvSpPr/>
            <p:nvPr/>
          </p:nvSpPr>
          <p:spPr>
            <a:xfrm>
              <a:off x="1562927" y="4709419"/>
              <a:ext cx="1726925" cy="61622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45BFD66A-AADD-4DCC-B3A3-C6095DCD8BCF}"/>
                </a:ext>
              </a:extLst>
            </p:cNvPr>
            <p:cNvSpPr/>
            <p:nvPr/>
          </p:nvSpPr>
          <p:spPr>
            <a:xfrm>
              <a:off x="3289852" y="4711002"/>
              <a:ext cx="1770035" cy="61622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grpSp>
      <p:cxnSp>
        <p:nvCxnSpPr>
          <p:cNvPr id="138" name="Connector: Elbow 137">
            <a:extLst>
              <a:ext uri="{FF2B5EF4-FFF2-40B4-BE49-F238E27FC236}">
                <a16:creationId xmlns:a16="http://schemas.microsoft.com/office/drawing/2014/main" id="{D37691A4-645B-4B3F-BB01-2C2CA582402E}"/>
              </a:ext>
            </a:extLst>
          </p:cNvPr>
          <p:cNvCxnSpPr>
            <a:cxnSpLocks/>
            <a:stCxn id="127" idx="0"/>
            <a:endCxn id="13" idx="3"/>
          </p:cNvCxnSpPr>
          <p:nvPr/>
        </p:nvCxnSpPr>
        <p:spPr>
          <a:xfrm rot="5400000" flipH="1" flipV="1">
            <a:off x="4577479" y="3712451"/>
            <a:ext cx="645162" cy="1450380"/>
          </a:xfrm>
          <a:prstGeom prst="bentConnector4">
            <a:avLst>
              <a:gd name="adj1" fmla="val 36974"/>
              <a:gd name="adj2" fmla="val 11576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165FAA80-457F-450B-B580-A1BDC730456F}"/>
              </a:ext>
            </a:extLst>
          </p:cNvPr>
          <p:cNvSpPr/>
          <p:nvPr/>
        </p:nvSpPr>
        <p:spPr>
          <a:xfrm>
            <a:off x="2045008" y="5233902"/>
            <a:ext cx="7489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128 bits</a:t>
            </a:r>
          </a:p>
        </p:txBody>
      </p:sp>
      <p:sp>
        <p:nvSpPr>
          <p:cNvPr id="155" name="Rectangle 154">
            <a:extLst>
              <a:ext uri="{FF2B5EF4-FFF2-40B4-BE49-F238E27FC236}">
                <a16:creationId xmlns:a16="http://schemas.microsoft.com/office/drawing/2014/main" id="{AF7D1310-BC5D-47F2-87DD-CCCBC08DA82B}"/>
              </a:ext>
            </a:extLst>
          </p:cNvPr>
          <p:cNvSpPr/>
          <p:nvPr/>
        </p:nvSpPr>
        <p:spPr>
          <a:xfrm>
            <a:off x="3784378" y="5225533"/>
            <a:ext cx="7489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128 bits</a:t>
            </a:r>
          </a:p>
        </p:txBody>
      </p:sp>
      <p:sp>
        <p:nvSpPr>
          <p:cNvPr id="66" name="Rectangle 65">
            <a:extLst>
              <a:ext uri="{FF2B5EF4-FFF2-40B4-BE49-F238E27FC236}">
                <a16:creationId xmlns:a16="http://schemas.microsoft.com/office/drawing/2014/main" id="{ACCE53E9-7CBF-44B9-86E8-BCFE634E3891}"/>
              </a:ext>
            </a:extLst>
          </p:cNvPr>
          <p:cNvSpPr/>
          <p:nvPr/>
        </p:nvSpPr>
        <p:spPr>
          <a:xfrm>
            <a:off x="352251" y="1297122"/>
            <a:ext cx="3591337" cy="28188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7030A0"/>
                </a:solidFill>
                <a:effectLst/>
                <a:uLnTx/>
                <a:uFillTx/>
                <a:latin typeface="Arial" panose="020B0604020202020204" pitchFamily="34" charset="0"/>
                <a:ea typeface="Amazon Ember" panose="020B0603020204020204" pitchFamily="34" charset="0"/>
                <a:cs typeface="Arial" panose="020B0604020202020204" pitchFamily="34" charset="0"/>
              </a:rPr>
              <a:t>CMAC-AES256 subkey K1</a:t>
            </a:r>
            <a:endParaRPr kumimoji="0" lang="en-US" sz="1400" b="1" i="0" u="none" strike="noStrike" kern="1200" cap="none" spc="0" normalizeH="0" baseline="0" noProof="0" dirty="0">
              <a:ln>
                <a:noFill/>
              </a:ln>
              <a:solidFill>
                <a:srgbClr val="7030A0"/>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B95AFF34-6EBF-43A4-B9F2-4CC7F8645575}"/>
              </a:ext>
            </a:extLst>
          </p:cNvPr>
          <p:cNvSpPr/>
          <p:nvPr/>
        </p:nvSpPr>
        <p:spPr>
          <a:xfrm>
            <a:off x="335651" y="2953085"/>
            <a:ext cx="3591337" cy="28188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7030A0"/>
                </a:solidFill>
                <a:effectLst/>
                <a:uLnTx/>
                <a:uFillTx/>
                <a:latin typeface="Arial" panose="020B0604020202020204" pitchFamily="34" charset="0"/>
                <a:ea typeface="Amazon Ember" panose="020B0603020204020204" pitchFamily="34" charset="0"/>
                <a:cs typeface="Arial" panose="020B0604020202020204" pitchFamily="34" charset="0"/>
              </a:rPr>
              <a:t>CMAC-AES256 subkey K1</a:t>
            </a:r>
            <a:endParaRPr kumimoji="0" lang="en-US" sz="1400" b="1" i="0" u="none" strike="noStrike" kern="1200" cap="none" spc="0" normalizeH="0" baseline="0" noProof="0" dirty="0">
              <a:ln>
                <a:noFill/>
              </a:ln>
              <a:solidFill>
                <a:srgbClr val="7030A0"/>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6" name="Flowchart: Or 15">
            <a:extLst>
              <a:ext uri="{FF2B5EF4-FFF2-40B4-BE49-F238E27FC236}">
                <a16:creationId xmlns:a16="http://schemas.microsoft.com/office/drawing/2014/main" id="{E9FD69A4-B9BA-4BCB-8CBC-B7CA882F69A3}"/>
              </a:ext>
            </a:extLst>
          </p:cNvPr>
          <p:cNvSpPr/>
          <p:nvPr/>
        </p:nvSpPr>
        <p:spPr>
          <a:xfrm>
            <a:off x="4459411" y="1606858"/>
            <a:ext cx="183047" cy="185939"/>
          </a:xfrm>
          <a:prstGeom prst="flowChartOr">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70" name="Flowchart: Or 69">
            <a:extLst>
              <a:ext uri="{FF2B5EF4-FFF2-40B4-BE49-F238E27FC236}">
                <a16:creationId xmlns:a16="http://schemas.microsoft.com/office/drawing/2014/main" id="{785E81FA-F23C-4B1C-96EC-78724AD884B8}"/>
              </a:ext>
            </a:extLst>
          </p:cNvPr>
          <p:cNvSpPr/>
          <p:nvPr/>
        </p:nvSpPr>
        <p:spPr>
          <a:xfrm>
            <a:off x="4452784" y="3269285"/>
            <a:ext cx="183047" cy="185939"/>
          </a:xfrm>
          <a:prstGeom prst="flowChartOr">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cxnSp>
        <p:nvCxnSpPr>
          <p:cNvPr id="73" name="Connector: Elbow 72">
            <a:extLst>
              <a:ext uri="{FF2B5EF4-FFF2-40B4-BE49-F238E27FC236}">
                <a16:creationId xmlns:a16="http://schemas.microsoft.com/office/drawing/2014/main" id="{2C5377B0-CA91-4B87-86B8-23DC6A0E7257}"/>
              </a:ext>
            </a:extLst>
          </p:cNvPr>
          <p:cNvCxnSpPr>
            <a:cxnSpLocks/>
            <a:stCxn id="16" idx="0"/>
            <a:endCxn id="66" idx="3"/>
          </p:cNvCxnSpPr>
          <p:nvPr/>
        </p:nvCxnSpPr>
        <p:spPr>
          <a:xfrm rot="16200000" flipV="1">
            <a:off x="4162866" y="1218788"/>
            <a:ext cx="168793" cy="607347"/>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D6AF31AA-CF23-46C0-92DB-3406BFC98253}"/>
              </a:ext>
            </a:extLst>
          </p:cNvPr>
          <p:cNvCxnSpPr>
            <a:cxnSpLocks/>
            <a:stCxn id="16" idx="2"/>
            <a:endCxn id="10" idx="3"/>
          </p:cNvCxnSpPr>
          <p:nvPr/>
        </p:nvCxnSpPr>
        <p:spPr>
          <a:xfrm rot="10800000" flipV="1">
            <a:off x="3950805" y="1699828"/>
            <a:ext cx="508606" cy="201792"/>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38F4FF7E-A82C-4A2F-AB84-3FDC56352E98}"/>
              </a:ext>
            </a:extLst>
          </p:cNvPr>
          <p:cNvCxnSpPr>
            <a:cxnSpLocks/>
            <a:stCxn id="70" idx="2"/>
            <a:endCxn id="18" idx="3"/>
          </p:cNvCxnSpPr>
          <p:nvPr/>
        </p:nvCxnSpPr>
        <p:spPr>
          <a:xfrm rot="10800000" flipV="1">
            <a:off x="3943590" y="3362255"/>
            <a:ext cx="509195" cy="173158"/>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ABEFFE48-C49E-4C44-B333-CE695DD2331E}"/>
              </a:ext>
            </a:extLst>
          </p:cNvPr>
          <p:cNvCxnSpPr>
            <a:cxnSpLocks/>
            <a:stCxn id="70" idx="0"/>
            <a:endCxn id="67" idx="3"/>
          </p:cNvCxnSpPr>
          <p:nvPr/>
        </p:nvCxnSpPr>
        <p:spPr>
          <a:xfrm rot="16200000" flipV="1">
            <a:off x="4148020" y="2872997"/>
            <a:ext cx="175257" cy="617320"/>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ECE477E-125E-40B6-A3F3-4374ED084A71}"/>
              </a:ext>
            </a:extLst>
          </p:cNvPr>
          <p:cNvCxnSpPr>
            <a:cxnSpLocks/>
          </p:cNvCxnSpPr>
          <p:nvPr/>
        </p:nvCxnSpPr>
        <p:spPr>
          <a:xfrm>
            <a:off x="3649223" y="2456385"/>
            <a:ext cx="55553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20BC3A6-3A6D-4479-A14F-F2AA0A198A25}"/>
              </a:ext>
            </a:extLst>
          </p:cNvPr>
          <p:cNvCxnSpPr>
            <a:cxnSpLocks/>
          </p:cNvCxnSpPr>
          <p:nvPr/>
        </p:nvCxnSpPr>
        <p:spPr>
          <a:xfrm>
            <a:off x="3640764" y="4122107"/>
            <a:ext cx="55553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98CA52C7-9216-47BA-8847-4FCF625F2BD8}"/>
              </a:ext>
            </a:extLst>
          </p:cNvPr>
          <p:cNvSpPr/>
          <p:nvPr/>
        </p:nvSpPr>
        <p:spPr>
          <a:xfrm>
            <a:off x="6262904" y="88172"/>
            <a:ext cx="4381077" cy="69720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     N[:12]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a:t>
            </a:r>
            <a:r>
              <a:rPr kumimoji="0" lang="en-US" sz="1600" b="1"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p>
        </p:txBody>
      </p:sp>
      <p:cxnSp>
        <p:nvCxnSpPr>
          <p:cNvPr id="294" name="Straight Connector 293">
            <a:extLst>
              <a:ext uri="{FF2B5EF4-FFF2-40B4-BE49-F238E27FC236}">
                <a16:creationId xmlns:a16="http://schemas.microsoft.com/office/drawing/2014/main" id="{6FC50C3D-C90A-4AC0-8132-0F12A5A53063}"/>
              </a:ext>
            </a:extLst>
          </p:cNvPr>
          <p:cNvCxnSpPr/>
          <p:nvPr/>
        </p:nvCxnSpPr>
        <p:spPr>
          <a:xfrm>
            <a:off x="0" y="101379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30" name="Rectangle 329">
            <a:extLst>
              <a:ext uri="{FF2B5EF4-FFF2-40B4-BE49-F238E27FC236}">
                <a16:creationId xmlns:a16="http://schemas.microsoft.com/office/drawing/2014/main" id="{5ECE9921-F065-4BA3-BDE9-3917BA925BDF}"/>
              </a:ext>
            </a:extLst>
          </p:cNvPr>
          <p:cNvSpPr/>
          <p:nvPr/>
        </p:nvSpPr>
        <p:spPr>
          <a:xfrm>
            <a:off x="170194" y="2408356"/>
            <a:ext cx="160653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Amazon Ember" panose="020B0603020204020204" pitchFamily="34" charset="0"/>
                <a:cs typeface="Arial" panose="020B0604020202020204" pitchFamily="34" charset="0"/>
              </a:rPr>
              <a:t>CMAC-AES256</a:t>
            </a:r>
          </a:p>
        </p:txBody>
      </p:sp>
      <p:sp>
        <p:nvSpPr>
          <p:cNvPr id="331" name="Rectangle 330">
            <a:extLst>
              <a:ext uri="{FF2B5EF4-FFF2-40B4-BE49-F238E27FC236}">
                <a16:creationId xmlns:a16="http://schemas.microsoft.com/office/drawing/2014/main" id="{EC11AF61-A9E7-4563-AD58-27083239C7EA}"/>
              </a:ext>
            </a:extLst>
          </p:cNvPr>
          <p:cNvSpPr/>
          <p:nvPr/>
        </p:nvSpPr>
        <p:spPr>
          <a:xfrm>
            <a:off x="169817" y="4085048"/>
            <a:ext cx="160653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Amazon Ember" panose="020B0603020204020204" pitchFamily="34" charset="0"/>
                <a:cs typeface="Arial" panose="020B0604020202020204" pitchFamily="34" charset="0"/>
              </a:rPr>
              <a:t>CMAC-AES256</a:t>
            </a:r>
          </a:p>
        </p:txBody>
      </p:sp>
      <p:grpSp>
        <p:nvGrpSpPr>
          <p:cNvPr id="21" name="Group 20">
            <a:extLst>
              <a:ext uri="{FF2B5EF4-FFF2-40B4-BE49-F238E27FC236}">
                <a16:creationId xmlns:a16="http://schemas.microsoft.com/office/drawing/2014/main" id="{AB8B1BCF-6F5C-499C-9413-76A7C1C61AC0}"/>
              </a:ext>
            </a:extLst>
          </p:cNvPr>
          <p:cNvGrpSpPr/>
          <p:nvPr/>
        </p:nvGrpSpPr>
        <p:grpSpPr>
          <a:xfrm>
            <a:off x="5998940" y="6107629"/>
            <a:ext cx="3591285" cy="228892"/>
            <a:chOff x="5998940" y="6493538"/>
            <a:chExt cx="3591285" cy="228892"/>
          </a:xfrm>
        </p:grpSpPr>
        <p:cxnSp>
          <p:nvCxnSpPr>
            <p:cNvPr id="342" name="Straight Connector 341">
              <a:extLst>
                <a:ext uri="{FF2B5EF4-FFF2-40B4-BE49-F238E27FC236}">
                  <a16:creationId xmlns:a16="http://schemas.microsoft.com/office/drawing/2014/main" id="{EC781262-5AE7-4048-91F1-0FE4DD62F6DC}"/>
                </a:ext>
              </a:extLst>
            </p:cNvPr>
            <p:cNvCxnSpPr>
              <a:cxnSpLocks/>
            </p:cNvCxnSpPr>
            <p:nvPr/>
          </p:nvCxnSpPr>
          <p:spPr>
            <a:xfrm>
              <a:off x="5998941" y="6722430"/>
              <a:ext cx="3591284"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7A214CB6-EA46-4470-BC83-AA1FC07E423F}"/>
                </a:ext>
              </a:extLst>
            </p:cNvPr>
            <p:cNvCxnSpPr>
              <a:cxnSpLocks/>
            </p:cNvCxnSpPr>
            <p:nvPr/>
          </p:nvCxnSpPr>
          <p:spPr>
            <a:xfrm>
              <a:off x="5998940" y="6493538"/>
              <a:ext cx="0" cy="228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13EAA30F-DFF5-4E85-96B1-F1291E332397}"/>
              </a:ext>
            </a:extLst>
          </p:cNvPr>
          <p:cNvSpPr txBox="1"/>
          <p:nvPr/>
        </p:nvSpPr>
        <p:spPr>
          <a:xfrm>
            <a:off x="10672678" y="129099"/>
            <a:ext cx="9733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ea typeface="Amazon Ember" panose="020B0603020204020204" pitchFamily="34" charset="0"/>
                <a:cs typeface="Arial" panose="020B0604020202020204" pitchFamily="34" charset="0"/>
              </a:rPr>
              <a:t>24</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-byte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nonce N</a:t>
            </a:r>
          </a:p>
        </p:txBody>
      </p:sp>
      <p:cxnSp>
        <p:nvCxnSpPr>
          <p:cNvPr id="3" name="Elbow Connector 2">
            <a:extLst>
              <a:ext uri="{FF2B5EF4-FFF2-40B4-BE49-F238E27FC236}">
                <a16:creationId xmlns:a16="http://schemas.microsoft.com/office/drawing/2014/main" id="{6F0CFBB9-C801-D471-5602-13CC46DE20C9}"/>
              </a:ext>
            </a:extLst>
          </p:cNvPr>
          <p:cNvCxnSpPr>
            <a:cxnSpLocks/>
            <a:endCxn id="84" idx="1"/>
          </p:cNvCxnSpPr>
          <p:nvPr/>
        </p:nvCxnSpPr>
        <p:spPr>
          <a:xfrm>
            <a:off x="3289852" y="4987139"/>
            <a:ext cx="1887607" cy="812377"/>
          </a:xfrm>
          <a:prstGeom prst="bentConnector3">
            <a:avLst>
              <a:gd name="adj1" fmla="val -5"/>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45DAC5-3757-F70F-2B79-FA533BE60214}"/>
              </a:ext>
            </a:extLst>
          </p:cNvPr>
          <p:cNvSpPr txBox="1"/>
          <p:nvPr/>
        </p:nvSpPr>
        <p:spPr>
          <a:xfrm>
            <a:off x="6705677" y="1906637"/>
            <a:ext cx="5177728" cy="1492716"/>
          </a:xfrm>
          <a:prstGeom prst="rect">
            <a:avLst/>
          </a:prstGeom>
          <a:noFill/>
        </p:spPr>
        <p:txBody>
          <a:bodyPr wrap="square" rtlCol="0">
            <a:spAutoFit/>
          </a:bodyPr>
          <a:lstStyle/>
          <a:p>
            <a:r>
              <a:rPr lang="en-US" sz="1600" dirty="0">
                <a:latin typeface="Arial" panose="020B0604020202020204" pitchFamily="34" charset="0"/>
                <a:ea typeface="Amazon Ember" panose="020B0603020204020204" pitchFamily="34" charset="0"/>
                <a:cs typeface="Arial" panose="020B0604020202020204" pitchFamily="34" charset="0"/>
              </a:rPr>
              <a:t>Filippo </a:t>
            </a:r>
            <a:r>
              <a:rPr lang="en-US" sz="1600" dirty="0" err="1">
                <a:latin typeface="Arial" panose="020B0604020202020204" pitchFamily="34" charset="0"/>
                <a:ea typeface="Amazon Ember" panose="020B0603020204020204" pitchFamily="34" charset="0"/>
                <a:cs typeface="Arial" panose="020B0604020202020204" pitchFamily="34" charset="0"/>
              </a:rPr>
              <a:t>Valsorda</a:t>
            </a:r>
            <a:r>
              <a:rPr lang="en-US" sz="1600" dirty="0">
                <a:latin typeface="Arial" panose="020B0604020202020204" pitchFamily="34" charset="0"/>
                <a:ea typeface="Amazon Ember" panose="020B0603020204020204" pitchFamily="34" charset="0"/>
                <a:cs typeface="Arial" panose="020B0604020202020204" pitchFamily="34" charset="0"/>
              </a:rPr>
              <a:t> </a:t>
            </a:r>
            <a:br>
              <a:rPr lang="en-US" sz="1600" dirty="0">
                <a:latin typeface="Arial" panose="020B0604020202020204" pitchFamily="34" charset="0"/>
                <a:ea typeface="Amazon Ember" panose="020B0603020204020204" pitchFamily="34" charset="0"/>
                <a:cs typeface="Arial" panose="020B0604020202020204" pitchFamily="34" charset="0"/>
              </a:rPr>
            </a:br>
            <a:r>
              <a:rPr lang="en-CA" sz="1100" dirty="0">
                <a:latin typeface="Arial" panose="020B0604020202020204" pitchFamily="34" charset="0"/>
                <a:ea typeface="Amazon Ember" panose="020B0603020204020204" pitchFamily="34" charset="0"/>
                <a:cs typeface="Arial" panose="020B0604020202020204" pitchFamily="34" charset="0"/>
              </a:rPr>
              <a:t>https://</a:t>
            </a:r>
            <a:r>
              <a:rPr lang="en-CA" sz="1100" dirty="0" err="1">
                <a:latin typeface="Arial" panose="020B0604020202020204" pitchFamily="34" charset="0"/>
                <a:ea typeface="Amazon Ember" panose="020B0603020204020204" pitchFamily="34" charset="0"/>
                <a:cs typeface="Arial" panose="020B0604020202020204" pitchFamily="34" charset="0"/>
              </a:rPr>
              <a:t>github.com</a:t>
            </a:r>
            <a:r>
              <a:rPr lang="en-CA" sz="1100" dirty="0">
                <a:latin typeface="Arial" panose="020B0604020202020204" pitchFamily="34" charset="0"/>
                <a:ea typeface="Amazon Ember" panose="020B0603020204020204" pitchFamily="34" charset="0"/>
                <a:cs typeface="Arial" panose="020B0604020202020204" pitchFamily="34" charset="0"/>
              </a:rPr>
              <a:t>/C2SP/C2SP/blob/main/XAES-256-GCM.md</a:t>
            </a:r>
            <a:endParaRPr lang="en-US" sz="1100" dirty="0">
              <a:latin typeface="Arial" panose="020B0604020202020204" pitchFamily="34" charset="0"/>
              <a:ea typeface="Amazon Ember" panose="020B0603020204020204" pitchFamily="34" charset="0"/>
              <a:cs typeface="Arial" panose="020B0604020202020204" pitchFamily="34" charset="0"/>
            </a:endParaRPr>
          </a:p>
          <a:p>
            <a:endParaRPr lang="en-US" sz="1600" dirty="0">
              <a:latin typeface="Arial" panose="020B0604020202020204" pitchFamily="34" charset="0"/>
              <a:ea typeface="Amazon Ember" panose="020B0603020204020204" pitchFamily="34" charset="0"/>
              <a:cs typeface="Arial" panose="020B0604020202020204" pitchFamily="34" charset="0"/>
            </a:endParaRPr>
          </a:p>
          <a:p>
            <a:r>
              <a:rPr lang="en-US" sz="1600" dirty="0">
                <a:latin typeface="Arial" panose="020B0604020202020204" pitchFamily="34" charset="0"/>
                <a:ea typeface="Amazon Ember" panose="020B0603020204020204" pitchFamily="34" charset="0"/>
                <a:cs typeface="Arial" panose="020B0604020202020204" pitchFamily="34" charset="0"/>
              </a:rPr>
              <a:t>Init:</a:t>
            </a:r>
          </a:p>
          <a:p>
            <a:r>
              <a:rPr lang="en-US" sz="1600" dirty="0">
                <a:latin typeface="Arial" panose="020B0604020202020204" pitchFamily="34" charset="0"/>
                <a:ea typeface="Amazon Ember" panose="020B0603020204020204" pitchFamily="34" charset="0"/>
                <a:cs typeface="Arial" panose="020B0604020202020204" pitchFamily="34" charset="0"/>
              </a:rPr>
              <a:t>K1 := </a:t>
            </a:r>
            <a:r>
              <a:rPr lang="en-US" sz="1600" i="1" dirty="0">
                <a:latin typeface="Arial" panose="020B0604020202020204" pitchFamily="34" charset="0"/>
                <a:ea typeface="Amazon Ember" panose="020B0603020204020204" pitchFamily="34" charset="0"/>
                <a:cs typeface="Arial" panose="020B0604020202020204" pitchFamily="34" charset="0"/>
              </a:rPr>
              <a:t>X</a:t>
            </a:r>
            <a:r>
              <a:rPr lang="en-US" sz="1600" dirty="0">
                <a:latin typeface="Arial" panose="020B0604020202020204" pitchFamily="34" charset="0"/>
                <a:ea typeface="Amazon Ember" panose="020B0603020204020204" pitchFamily="34" charset="0"/>
                <a:cs typeface="Arial" panose="020B0604020202020204" pitchFamily="34" charset="0"/>
              </a:rPr>
              <a:t> </a:t>
            </a:r>
            <a:r>
              <a:rPr lang="en-US" sz="1200" dirty="0">
                <a:latin typeface="Arial" panose="020B0604020202020204" pitchFamily="34" charset="0"/>
                <a:ea typeface="Amazon Ember" panose="020B0603020204020204" pitchFamily="34" charset="0"/>
                <a:cs typeface="Arial" panose="020B0604020202020204" pitchFamily="34" charset="0"/>
              </a:rPr>
              <a:t>x</a:t>
            </a:r>
            <a:r>
              <a:rPr lang="en-US" sz="1600" dirty="0">
                <a:latin typeface="Arial" panose="020B0604020202020204" pitchFamily="34" charset="0"/>
                <a:ea typeface="Amazon Ember" panose="020B0603020204020204" pitchFamily="34" charset="0"/>
                <a:cs typeface="Arial" panose="020B0604020202020204" pitchFamily="34" charset="0"/>
              </a:rPr>
              <a:t> AES256</a:t>
            </a:r>
            <a:r>
              <a:rPr lang="en-US" sz="1600" baseline="-25000" dirty="0">
                <a:latin typeface="Arial" panose="020B0604020202020204" pitchFamily="34" charset="0"/>
                <a:ea typeface="Amazon Ember" panose="020B0603020204020204" pitchFamily="34" charset="0"/>
                <a:cs typeface="Arial" panose="020B0604020202020204" pitchFamily="34" charset="0"/>
              </a:rPr>
              <a:t>K</a:t>
            </a:r>
            <a:r>
              <a:rPr lang="en-US" sz="1600" dirty="0">
                <a:latin typeface="Arial" panose="020B0604020202020204" pitchFamily="34" charset="0"/>
                <a:ea typeface="Amazon Ember" panose="020B0603020204020204" pitchFamily="34" charset="0"/>
                <a:cs typeface="Arial" panose="020B0604020202020204" pitchFamily="34" charset="0"/>
              </a:rPr>
              <a:t>(0)  </a:t>
            </a:r>
            <a:r>
              <a:rPr lang="en-US" sz="1400" dirty="0">
                <a:latin typeface="Arial" panose="020B0604020202020204" pitchFamily="34" charset="0"/>
                <a:ea typeface="Amazon Ember" panose="020B0603020204020204" pitchFamily="34" charset="0"/>
                <a:cs typeface="Arial" panose="020B0604020202020204" pitchFamily="34" charset="0"/>
              </a:rPr>
              <a:t>// </a:t>
            </a:r>
            <a:r>
              <a:rPr lang="en-CA" sz="14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multiplication by </a:t>
            </a:r>
            <a:r>
              <a:rPr lang="en-US" sz="1400" i="1" dirty="0">
                <a:latin typeface="Arial" panose="020B0604020202020204" pitchFamily="34" charset="0"/>
                <a:ea typeface="Amazon Ember" panose="020B0603020204020204" pitchFamily="34" charset="0"/>
                <a:cs typeface="Arial" panose="020B0604020202020204" pitchFamily="34" charset="0"/>
              </a:rPr>
              <a:t>X</a:t>
            </a:r>
            <a:r>
              <a:rPr lang="en-CA" sz="14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 in GF(2n)</a:t>
            </a:r>
            <a:endPar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ea typeface="Amazon Ember" panose="020B0603020204020204" pitchFamily="34" charset="0"/>
              <a:cs typeface="Arial" panose="020B0604020202020204" pitchFamily="34" charset="0"/>
            </a:endParaRPr>
          </a:p>
        </p:txBody>
      </p:sp>
      <p:sp>
        <p:nvSpPr>
          <p:cNvPr id="2" name="Title 1">
            <a:extLst>
              <a:ext uri="{FF2B5EF4-FFF2-40B4-BE49-F238E27FC236}">
                <a16:creationId xmlns:a16="http://schemas.microsoft.com/office/drawing/2014/main" id="{1CC6D273-0683-499B-3629-60702F025E45}"/>
              </a:ext>
            </a:extLst>
          </p:cNvPr>
          <p:cNvSpPr txBox="1">
            <a:spLocks/>
          </p:cNvSpPr>
          <p:nvPr/>
        </p:nvSpPr>
        <p:spPr>
          <a:xfrm>
            <a:off x="6470469" y="1166953"/>
            <a:ext cx="5311559" cy="4548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ea typeface="Amazon Ember" panose="020B0603020204020204" pitchFamily="34" charset="0"/>
                <a:cs typeface="Arial" panose="020B0604020202020204" pitchFamily="34" charset="0"/>
              </a:rPr>
              <a:t>XAES-256-GCM</a:t>
            </a:r>
          </a:p>
        </p:txBody>
      </p:sp>
      <p:grpSp>
        <p:nvGrpSpPr>
          <p:cNvPr id="12" name="Group 11">
            <a:extLst>
              <a:ext uri="{FF2B5EF4-FFF2-40B4-BE49-F238E27FC236}">
                <a16:creationId xmlns:a16="http://schemas.microsoft.com/office/drawing/2014/main" id="{AE368A9C-B8F4-729C-9DFF-6AE73AE9E7FC}"/>
              </a:ext>
            </a:extLst>
          </p:cNvPr>
          <p:cNvGrpSpPr/>
          <p:nvPr/>
        </p:nvGrpSpPr>
        <p:grpSpPr>
          <a:xfrm>
            <a:off x="9561996" y="6151855"/>
            <a:ext cx="914368" cy="369332"/>
            <a:chOff x="1725955" y="3278381"/>
            <a:chExt cx="914368" cy="369332"/>
          </a:xfrm>
        </p:grpSpPr>
        <p:sp>
          <p:nvSpPr>
            <p:cNvPr id="14" name="Rectangle 13">
              <a:extLst>
                <a:ext uri="{FF2B5EF4-FFF2-40B4-BE49-F238E27FC236}">
                  <a16:creationId xmlns:a16="http://schemas.microsoft.com/office/drawing/2014/main" id="{02D47CE9-AB65-F22D-B655-3514765A9005}"/>
                </a:ext>
              </a:extLst>
            </p:cNvPr>
            <p:cNvSpPr/>
            <p:nvPr/>
          </p:nvSpPr>
          <p:spPr>
            <a:xfrm>
              <a:off x="1725955" y="3278381"/>
              <a:ext cx="91436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 C    T</a:t>
              </a:r>
            </a:p>
          </p:txBody>
        </p:sp>
        <p:sp>
          <p:nvSpPr>
            <p:cNvPr id="17" name="Rectangle 16">
              <a:extLst>
                <a:ext uri="{FF2B5EF4-FFF2-40B4-BE49-F238E27FC236}">
                  <a16:creationId xmlns:a16="http://schemas.microsoft.com/office/drawing/2014/main" id="{E705EBDE-7C86-3D5B-980E-54452D469CCB}"/>
                </a:ext>
              </a:extLst>
            </p:cNvPr>
            <p:cNvSpPr/>
            <p:nvPr/>
          </p:nvSpPr>
          <p:spPr>
            <a:xfrm>
              <a:off x="1778742" y="3293121"/>
              <a:ext cx="384481" cy="3192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E4EF5B6-2E7D-3E49-D34F-70BFF4612631}"/>
                </a:ext>
              </a:extLst>
            </p:cNvPr>
            <p:cNvSpPr/>
            <p:nvPr/>
          </p:nvSpPr>
          <p:spPr>
            <a:xfrm>
              <a:off x="2163224" y="3293120"/>
              <a:ext cx="296546" cy="3192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67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74E81E-EFCE-5653-88B0-B372977A5C3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2D267B-2ACE-5CBD-0C7F-1A12518A1B2D}"/>
              </a:ext>
            </a:extLst>
          </p:cNvPr>
          <p:cNvSpPr>
            <a:spLocks noGrp="1"/>
          </p:cNvSpPr>
          <p:nvPr>
            <p:ph type="sldNum" sz="quarter" idx="12"/>
          </p:nvPr>
        </p:nvSpPr>
        <p:spPr>
          <a:xfrm>
            <a:off x="9016399" y="6219725"/>
            <a:ext cx="2743200" cy="365125"/>
          </a:xfrm>
        </p:spPr>
        <p:txBody>
          <a:bodyPr/>
          <a:lstStyle/>
          <a:p>
            <a:fld id="{EB4B8DE2-A4E8-46E4-8BBF-D75455EFF32C}" type="slidenum">
              <a:rPr lang="en-US" smtClean="0"/>
              <a:pPr/>
              <a:t>22</a:t>
            </a:fld>
            <a:endParaRPr lang="en-US" dirty="0"/>
          </a:p>
        </p:txBody>
      </p:sp>
      <p:sp>
        <p:nvSpPr>
          <p:cNvPr id="8" name="Rectangle 7">
            <a:extLst>
              <a:ext uri="{FF2B5EF4-FFF2-40B4-BE49-F238E27FC236}">
                <a16:creationId xmlns:a16="http://schemas.microsoft.com/office/drawing/2014/main" id="{1803A151-7870-FE00-9CC6-832732AC5E28}"/>
              </a:ext>
            </a:extLst>
          </p:cNvPr>
          <p:cNvSpPr/>
          <p:nvPr/>
        </p:nvSpPr>
        <p:spPr>
          <a:xfrm>
            <a:off x="283838" y="1169700"/>
            <a:ext cx="5519999" cy="1537607"/>
          </a:xfrm>
          <a:prstGeom prst="rect">
            <a:avLst/>
          </a:prstGeom>
          <a:solidFill>
            <a:schemeClr val="tx1">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9" name="Rectangle 8">
            <a:extLst>
              <a:ext uri="{FF2B5EF4-FFF2-40B4-BE49-F238E27FC236}">
                <a16:creationId xmlns:a16="http://schemas.microsoft.com/office/drawing/2014/main" id="{7040100A-0E60-D786-301D-B49BB7F49C1B}"/>
              </a:ext>
            </a:extLst>
          </p:cNvPr>
          <p:cNvSpPr/>
          <p:nvPr/>
        </p:nvSpPr>
        <p:spPr>
          <a:xfrm>
            <a:off x="277524" y="2940658"/>
            <a:ext cx="5549471" cy="1512580"/>
          </a:xfrm>
          <a:prstGeom prst="rect">
            <a:avLst/>
          </a:prstGeom>
          <a:solidFill>
            <a:schemeClr val="tx1">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2" name="Rectangle 11">
            <a:extLst>
              <a:ext uri="{FF2B5EF4-FFF2-40B4-BE49-F238E27FC236}">
                <a16:creationId xmlns:a16="http://schemas.microsoft.com/office/drawing/2014/main" id="{193A0641-A988-A261-60F8-8FC44C003869}"/>
              </a:ext>
            </a:extLst>
          </p:cNvPr>
          <p:cNvSpPr/>
          <p:nvPr/>
        </p:nvSpPr>
        <p:spPr>
          <a:xfrm>
            <a:off x="359468" y="1760677"/>
            <a:ext cx="3591337" cy="28188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0070C0"/>
                </a:solidFill>
              </a:rPr>
              <a:t>0x0001 </a:t>
            </a:r>
            <a:r>
              <a:rPr lang="pt-BR" sz="1400" dirty="0">
                <a:solidFill>
                  <a:schemeClr val="tx1"/>
                </a:solidFill>
              </a:rPr>
              <a:t>|| “X” || 0x00 || </a:t>
            </a:r>
            <a:r>
              <a:rPr lang="pt-BR" sz="1400" b="1" dirty="0">
                <a:solidFill>
                  <a:schemeClr val="accent3">
                    <a:lumMod val="75000"/>
                  </a:schemeClr>
                </a:solidFill>
              </a:rPr>
              <a:t>N[:12]</a:t>
            </a:r>
            <a:endParaRPr lang="en-US" sz="1400" b="1" dirty="0">
              <a:solidFill>
                <a:schemeClr val="accent3">
                  <a:lumMod val="75000"/>
                </a:schemeClr>
              </a:solidFill>
            </a:endParaRPr>
          </a:p>
        </p:txBody>
      </p:sp>
      <p:sp>
        <p:nvSpPr>
          <p:cNvPr id="13" name="Rectangle 12">
            <a:extLst>
              <a:ext uri="{FF2B5EF4-FFF2-40B4-BE49-F238E27FC236}">
                <a16:creationId xmlns:a16="http://schemas.microsoft.com/office/drawing/2014/main" id="{8D007FB2-FEF3-248E-5643-DAE3D1C5FA5B}"/>
              </a:ext>
            </a:extLst>
          </p:cNvPr>
          <p:cNvSpPr/>
          <p:nvPr/>
        </p:nvSpPr>
        <p:spPr>
          <a:xfrm>
            <a:off x="4205108" y="4006614"/>
            <a:ext cx="1420142" cy="33615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AES256</a:t>
            </a:r>
            <a:r>
              <a:rPr lang="en-US" sz="1600" baseline="-25000" dirty="0">
                <a:solidFill>
                  <a:schemeClr val="tx1"/>
                </a:solidFill>
              </a:rPr>
              <a:t>K</a:t>
            </a:r>
            <a:endParaRPr lang="en-US" sz="1600" dirty="0">
              <a:solidFill>
                <a:schemeClr val="tx1"/>
              </a:solidFill>
            </a:endParaRPr>
          </a:p>
        </p:txBody>
      </p:sp>
      <p:sp>
        <p:nvSpPr>
          <p:cNvPr id="14" name="Rectangle 13">
            <a:extLst>
              <a:ext uri="{FF2B5EF4-FFF2-40B4-BE49-F238E27FC236}">
                <a16:creationId xmlns:a16="http://schemas.microsoft.com/office/drawing/2014/main" id="{088CDD2D-FDFF-929C-30DA-A75F7578872C}"/>
              </a:ext>
            </a:extLst>
          </p:cNvPr>
          <p:cNvSpPr/>
          <p:nvPr/>
        </p:nvSpPr>
        <p:spPr>
          <a:xfrm>
            <a:off x="4196294" y="2283701"/>
            <a:ext cx="1265274" cy="3693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AES256</a:t>
            </a:r>
            <a:r>
              <a:rPr lang="en-US" sz="1600" baseline="-25000" dirty="0">
                <a:solidFill>
                  <a:schemeClr val="tx1"/>
                </a:solidFill>
              </a:rPr>
              <a:t>K</a:t>
            </a:r>
            <a:endParaRPr lang="en-US" sz="1600" dirty="0">
              <a:solidFill>
                <a:schemeClr val="tx1"/>
              </a:solidFill>
            </a:endParaRPr>
          </a:p>
        </p:txBody>
      </p:sp>
      <p:sp>
        <p:nvSpPr>
          <p:cNvPr id="15" name="Rectangle 14">
            <a:extLst>
              <a:ext uri="{FF2B5EF4-FFF2-40B4-BE49-F238E27FC236}">
                <a16:creationId xmlns:a16="http://schemas.microsoft.com/office/drawing/2014/main" id="{FA56DCC5-2E7D-A7EB-1DA9-1BA45E7F5E5A}"/>
              </a:ext>
            </a:extLst>
          </p:cNvPr>
          <p:cNvSpPr/>
          <p:nvPr/>
        </p:nvSpPr>
        <p:spPr>
          <a:xfrm>
            <a:off x="352252" y="3399179"/>
            <a:ext cx="3591337" cy="27246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0070C0"/>
                </a:solidFill>
              </a:rPr>
              <a:t>0x0002</a:t>
            </a:r>
            <a:r>
              <a:rPr lang="pt-BR" sz="1400" dirty="0">
                <a:solidFill>
                  <a:schemeClr val="tx1"/>
                </a:solidFill>
              </a:rPr>
              <a:t> || “X” || 0x00 || </a:t>
            </a:r>
            <a:r>
              <a:rPr lang="pt-BR" sz="1400" b="1" dirty="0">
                <a:solidFill>
                  <a:schemeClr val="accent3">
                    <a:lumMod val="75000"/>
                  </a:schemeClr>
                </a:solidFill>
              </a:rPr>
              <a:t>N[:12]</a:t>
            </a:r>
            <a:endParaRPr lang="en-US" sz="1400" b="1" dirty="0">
              <a:solidFill>
                <a:schemeClr val="accent3">
                  <a:lumMod val="75000"/>
                </a:schemeClr>
              </a:solidFill>
            </a:endParaRPr>
          </a:p>
        </p:txBody>
      </p:sp>
      <p:sp>
        <p:nvSpPr>
          <p:cNvPr id="16" name="Rectangle 15">
            <a:extLst>
              <a:ext uri="{FF2B5EF4-FFF2-40B4-BE49-F238E27FC236}">
                <a16:creationId xmlns:a16="http://schemas.microsoft.com/office/drawing/2014/main" id="{51FA8614-D940-C738-E4E5-3F28074DC58F}"/>
              </a:ext>
            </a:extLst>
          </p:cNvPr>
          <p:cNvSpPr/>
          <p:nvPr/>
        </p:nvSpPr>
        <p:spPr>
          <a:xfrm>
            <a:off x="324058" y="83979"/>
            <a:ext cx="4381077" cy="69720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256-bit AES-GCM Key </a:t>
            </a:r>
            <a:br>
              <a:rPr lang="en-US" sz="1600" dirty="0">
                <a:solidFill>
                  <a:schemeClr val="tx1"/>
                </a:solidFill>
              </a:rPr>
            </a:br>
            <a:r>
              <a:rPr lang="en-US" sz="1600" dirty="0">
                <a:solidFill>
                  <a:schemeClr val="tx1"/>
                </a:solidFill>
              </a:rPr>
              <a:t>K</a:t>
            </a:r>
          </a:p>
        </p:txBody>
      </p:sp>
      <p:sp>
        <p:nvSpPr>
          <p:cNvPr id="18" name="Rectangle 17">
            <a:extLst>
              <a:ext uri="{FF2B5EF4-FFF2-40B4-BE49-F238E27FC236}">
                <a16:creationId xmlns:a16="http://schemas.microsoft.com/office/drawing/2014/main" id="{2E8EA951-2BC2-8BD0-FC83-AC76F109B09E}"/>
              </a:ext>
            </a:extLst>
          </p:cNvPr>
          <p:cNvSpPr/>
          <p:nvPr/>
        </p:nvSpPr>
        <p:spPr>
          <a:xfrm>
            <a:off x="1696893" y="2041417"/>
            <a:ext cx="748923" cy="276999"/>
          </a:xfrm>
          <a:prstGeom prst="rect">
            <a:avLst/>
          </a:prstGeom>
        </p:spPr>
        <p:txBody>
          <a:bodyPr wrap="none">
            <a:spAutoFit/>
          </a:bodyPr>
          <a:lstStyle/>
          <a:p>
            <a:r>
              <a:rPr lang="en-US" sz="1200" dirty="0"/>
              <a:t>128 bits</a:t>
            </a:r>
          </a:p>
        </p:txBody>
      </p:sp>
      <p:sp>
        <p:nvSpPr>
          <p:cNvPr id="19" name="Rectangle 18">
            <a:extLst>
              <a:ext uri="{FF2B5EF4-FFF2-40B4-BE49-F238E27FC236}">
                <a16:creationId xmlns:a16="http://schemas.microsoft.com/office/drawing/2014/main" id="{F3E0D829-3B68-8245-1C16-07A962CABEE6}"/>
              </a:ext>
            </a:extLst>
          </p:cNvPr>
          <p:cNvSpPr/>
          <p:nvPr/>
        </p:nvSpPr>
        <p:spPr>
          <a:xfrm>
            <a:off x="1725163" y="3645381"/>
            <a:ext cx="748923" cy="276999"/>
          </a:xfrm>
          <a:prstGeom prst="rect">
            <a:avLst/>
          </a:prstGeom>
        </p:spPr>
        <p:txBody>
          <a:bodyPr wrap="none">
            <a:spAutoFit/>
          </a:bodyPr>
          <a:lstStyle/>
          <a:p>
            <a:r>
              <a:rPr lang="en-US" sz="1200" dirty="0"/>
              <a:t>128 bits</a:t>
            </a:r>
          </a:p>
        </p:txBody>
      </p:sp>
      <p:sp>
        <p:nvSpPr>
          <p:cNvPr id="20" name="Rectangle 19">
            <a:extLst>
              <a:ext uri="{FF2B5EF4-FFF2-40B4-BE49-F238E27FC236}">
                <a16:creationId xmlns:a16="http://schemas.microsoft.com/office/drawing/2014/main" id="{DBA8C5E9-5001-4FD9-FD1E-29408DC265AB}"/>
              </a:ext>
            </a:extLst>
          </p:cNvPr>
          <p:cNvSpPr/>
          <p:nvPr/>
        </p:nvSpPr>
        <p:spPr>
          <a:xfrm>
            <a:off x="805362" y="4759114"/>
            <a:ext cx="742511" cy="461665"/>
          </a:xfrm>
          <a:prstGeom prst="rect">
            <a:avLst/>
          </a:prstGeom>
        </p:spPr>
        <p:txBody>
          <a:bodyPr wrap="none">
            <a:spAutoFit/>
          </a:bodyPr>
          <a:lstStyle/>
          <a:p>
            <a:r>
              <a:rPr lang="en-US" sz="1200" dirty="0"/>
              <a:t>256-bit </a:t>
            </a:r>
            <a:br>
              <a:rPr lang="en-US" sz="1200" dirty="0"/>
            </a:br>
            <a:r>
              <a:rPr lang="en-US" sz="1200" dirty="0"/>
              <a:t>key K</a:t>
            </a:r>
            <a:r>
              <a:rPr lang="en-US" sz="1200" baseline="-25000" dirty="0"/>
              <a:t>U</a:t>
            </a:r>
          </a:p>
        </p:txBody>
      </p:sp>
      <p:sp>
        <p:nvSpPr>
          <p:cNvPr id="21" name="Rectangle 20">
            <a:extLst>
              <a:ext uri="{FF2B5EF4-FFF2-40B4-BE49-F238E27FC236}">
                <a16:creationId xmlns:a16="http://schemas.microsoft.com/office/drawing/2014/main" id="{84E17BBD-CECB-D975-3894-7218A914E98B}"/>
              </a:ext>
            </a:extLst>
          </p:cNvPr>
          <p:cNvSpPr/>
          <p:nvPr/>
        </p:nvSpPr>
        <p:spPr>
          <a:xfrm>
            <a:off x="5730409" y="4796805"/>
            <a:ext cx="1530483" cy="461665"/>
          </a:xfrm>
          <a:prstGeom prst="rect">
            <a:avLst/>
          </a:prstGeom>
        </p:spPr>
        <p:txBody>
          <a:bodyPr wrap="square">
            <a:spAutoFit/>
          </a:bodyPr>
          <a:lstStyle/>
          <a:p>
            <a:pPr algn="r"/>
            <a:r>
              <a:rPr lang="en-US" sz="1200" dirty="0"/>
              <a:t>256-bit </a:t>
            </a:r>
            <a:br>
              <a:rPr lang="en-US" sz="1200" dirty="0"/>
            </a:br>
            <a:r>
              <a:rPr lang="en-US" sz="1200" dirty="0"/>
              <a:t>commitment Kc</a:t>
            </a:r>
          </a:p>
        </p:txBody>
      </p:sp>
      <p:sp>
        <p:nvSpPr>
          <p:cNvPr id="22" name="Rectangle 21">
            <a:extLst>
              <a:ext uri="{FF2B5EF4-FFF2-40B4-BE49-F238E27FC236}">
                <a16:creationId xmlns:a16="http://schemas.microsoft.com/office/drawing/2014/main" id="{9C11AB0A-FC98-8FA1-9B7E-7D905D89BD50}"/>
              </a:ext>
            </a:extLst>
          </p:cNvPr>
          <p:cNvSpPr/>
          <p:nvPr/>
        </p:nvSpPr>
        <p:spPr>
          <a:xfrm>
            <a:off x="3774542" y="2145522"/>
            <a:ext cx="311304" cy="338554"/>
          </a:xfrm>
          <a:prstGeom prst="rect">
            <a:avLst/>
          </a:prstGeom>
        </p:spPr>
        <p:txBody>
          <a:bodyPr wrap="none">
            <a:spAutoFit/>
          </a:bodyPr>
          <a:lstStyle/>
          <a:p>
            <a:r>
              <a:rPr lang="en-US" sz="1600" dirty="0"/>
              <a:t>K</a:t>
            </a:r>
          </a:p>
        </p:txBody>
      </p:sp>
      <p:cxnSp>
        <p:nvCxnSpPr>
          <p:cNvPr id="23" name="Connector: Elbow 35">
            <a:extLst>
              <a:ext uri="{FF2B5EF4-FFF2-40B4-BE49-F238E27FC236}">
                <a16:creationId xmlns:a16="http://schemas.microsoft.com/office/drawing/2014/main" id="{B836A961-2BAA-99C9-3429-8D69E3933AF2}"/>
              </a:ext>
            </a:extLst>
          </p:cNvPr>
          <p:cNvCxnSpPr>
            <a:cxnSpLocks/>
            <a:stCxn id="14" idx="0"/>
            <a:endCxn id="55" idx="6"/>
          </p:cNvCxnSpPr>
          <p:nvPr/>
        </p:nvCxnSpPr>
        <p:spPr>
          <a:xfrm rot="16200000" flipV="1">
            <a:off x="4443759" y="1898528"/>
            <a:ext cx="583873" cy="186473"/>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Connector: Elbow 38">
            <a:extLst>
              <a:ext uri="{FF2B5EF4-FFF2-40B4-BE49-F238E27FC236}">
                <a16:creationId xmlns:a16="http://schemas.microsoft.com/office/drawing/2014/main" id="{F0FE6AFD-36BD-3425-D20B-F5AFC013658D}"/>
              </a:ext>
            </a:extLst>
          </p:cNvPr>
          <p:cNvCxnSpPr>
            <a:cxnSpLocks/>
            <a:stCxn id="13" idx="0"/>
            <a:endCxn id="56" idx="6"/>
          </p:cNvCxnSpPr>
          <p:nvPr/>
        </p:nvCxnSpPr>
        <p:spPr>
          <a:xfrm rot="16200000" flipV="1">
            <a:off x="4453326" y="3544761"/>
            <a:ext cx="644359" cy="279348"/>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79890CB-75C7-5D92-7FAA-C66F9FA56268}"/>
              </a:ext>
            </a:extLst>
          </p:cNvPr>
          <p:cNvSpPr/>
          <p:nvPr/>
        </p:nvSpPr>
        <p:spPr>
          <a:xfrm>
            <a:off x="3802524" y="3827554"/>
            <a:ext cx="304892" cy="338554"/>
          </a:xfrm>
          <a:prstGeom prst="rect">
            <a:avLst/>
          </a:prstGeom>
        </p:spPr>
        <p:txBody>
          <a:bodyPr wrap="square">
            <a:spAutoFit/>
          </a:bodyPr>
          <a:lstStyle/>
          <a:p>
            <a:r>
              <a:rPr lang="en-US" sz="1600" dirty="0"/>
              <a:t>K</a:t>
            </a:r>
          </a:p>
        </p:txBody>
      </p:sp>
      <p:sp>
        <p:nvSpPr>
          <p:cNvPr id="28" name="Rectangle 27">
            <a:extLst>
              <a:ext uri="{FF2B5EF4-FFF2-40B4-BE49-F238E27FC236}">
                <a16:creationId xmlns:a16="http://schemas.microsoft.com/office/drawing/2014/main" id="{4300D917-F778-E8BB-08C8-0AB062BCB10F}"/>
              </a:ext>
            </a:extLst>
          </p:cNvPr>
          <p:cNvSpPr/>
          <p:nvPr/>
        </p:nvSpPr>
        <p:spPr>
          <a:xfrm>
            <a:off x="5177459" y="5767983"/>
            <a:ext cx="1644925" cy="61622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AES-GCM</a:t>
            </a:r>
          </a:p>
        </p:txBody>
      </p:sp>
      <p:sp>
        <p:nvSpPr>
          <p:cNvPr id="29" name="Rectangle 28">
            <a:extLst>
              <a:ext uri="{FF2B5EF4-FFF2-40B4-BE49-F238E27FC236}">
                <a16:creationId xmlns:a16="http://schemas.microsoft.com/office/drawing/2014/main" id="{049511BB-7605-EF90-54A2-5C1EE586FD1A}"/>
              </a:ext>
            </a:extLst>
          </p:cNvPr>
          <p:cNvSpPr/>
          <p:nvPr/>
        </p:nvSpPr>
        <p:spPr>
          <a:xfrm>
            <a:off x="4657385" y="5764815"/>
            <a:ext cx="351378" cy="276999"/>
          </a:xfrm>
          <a:prstGeom prst="rect">
            <a:avLst/>
          </a:prstGeom>
        </p:spPr>
        <p:txBody>
          <a:bodyPr wrap="none">
            <a:spAutoFit/>
          </a:bodyPr>
          <a:lstStyle/>
          <a:p>
            <a:r>
              <a:rPr lang="en-US" sz="1200" dirty="0"/>
              <a:t>K</a:t>
            </a:r>
            <a:r>
              <a:rPr lang="en-US" sz="1200" baseline="-25000" dirty="0"/>
              <a:t>U</a:t>
            </a:r>
            <a:endParaRPr lang="en-US" sz="1200" dirty="0"/>
          </a:p>
        </p:txBody>
      </p:sp>
      <p:sp>
        <p:nvSpPr>
          <p:cNvPr id="30" name="Rectangle 29">
            <a:extLst>
              <a:ext uri="{FF2B5EF4-FFF2-40B4-BE49-F238E27FC236}">
                <a16:creationId xmlns:a16="http://schemas.microsoft.com/office/drawing/2014/main" id="{03EF7091-B783-3C87-9E56-2F0E8D2B32BB}"/>
              </a:ext>
            </a:extLst>
          </p:cNvPr>
          <p:cNvSpPr/>
          <p:nvPr/>
        </p:nvSpPr>
        <p:spPr>
          <a:xfrm>
            <a:off x="7538642" y="6016704"/>
            <a:ext cx="489236" cy="276999"/>
          </a:xfrm>
          <a:prstGeom prst="rect">
            <a:avLst/>
          </a:prstGeom>
        </p:spPr>
        <p:txBody>
          <a:bodyPr wrap="none">
            <a:spAutoFit/>
          </a:bodyPr>
          <a:lstStyle/>
          <a:p>
            <a:r>
              <a:rPr lang="en-US" sz="1200" dirty="0"/>
              <a:t>AAD</a:t>
            </a:r>
          </a:p>
        </p:txBody>
      </p:sp>
      <p:sp>
        <p:nvSpPr>
          <p:cNvPr id="34" name="Rectangle 33">
            <a:extLst>
              <a:ext uri="{FF2B5EF4-FFF2-40B4-BE49-F238E27FC236}">
                <a16:creationId xmlns:a16="http://schemas.microsoft.com/office/drawing/2014/main" id="{7BB96ACE-45D9-6850-6BC9-D8C2BD0CCF8C}"/>
              </a:ext>
            </a:extLst>
          </p:cNvPr>
          <p:cNvSpPr/>
          <p:nvPr/>
        </p:nvSpPr>
        <p:spPr>
          <a:xfrm>
            <a:off x="7538642" y="5721481"/>
            <a:ext cx="906017" cy="276999"/>
          </a:xfrm>
          <a:prstGeom prst="rect">
            <a:avLst/>
          </a:prstGeom>
        </p:spPr>
        <p:txBody>
          <a:bodyPr wrap="none">
            <a:spAutoFit/>
          </a:bodyPr>
          <a:lstStyle/>
          <a:p>
            <a:r>
              <a:rPr lang="en-US" sz="1200" dirty="0"/>
              <a:t>IV= </a:t>
            </a:r>
            <a:r>
              <a:rPr lang="en-US" sz="1200" b="1" dirty="0">
                <a:solidFill>
                  <a:schemeClr val="accent2"/>
                </a:solidFill>
              </a:rPr>
              <a:t>N[12:]</a:t>
            </a:r>
            <a:endParaRPr lang="en-US" sz="1200" dirty="0"/>
          </a:p>
        </p:txBody>
      </p:sp>
      <p:sp>
        <p:nvSpPr>
          <p:cNvPr id="35" name="Rectangle 34">
            <a:extLst>
              <a:ext uri="{FF2B5EF4-FFF2-40B4-BE49-F238E27FC236}">
                <a16:creationId xmlns:a16="http://schemas.microsoft.com/office/drawing/2014/main" id="{1E045D42-F810-1309-3D52-B3FE76232791}"/>
              </a:ext>
            </a:extLst>
          </p:cNvPr>
          <p:cNvSpPr/>
          <p:nvPr/>
        </p:nvSpPr>
        <p:spPr>
          <a:xfrm>
            <a:off x="5637172" y="5362909"/>
            <a:ext cx="805029" cy="276999"/>
          </a:xfrm>
          <a:prstGeom prst="rect">
            <a:avLst/>
          </a:prstGeom>
        </p:spPr>
        <p:txBody>
          <a:bodyPr wrap="none">
            <a:spAutoFit/>
          </a:bodyPr>
          <a:lstStyle/>
          <a:p>
            <a:r>
              <a:rPr lang="en-US" sz="1200" dirty="0"/>
              <a:t>Plaintext</a:t>
            </a:r>
          </a:p>
        </p:txBody>
      </p:sp>
      <p:cxnSp>
        <p:nvCxnSpPr>
          <p:cNvPr id="39" name="Connector: Elbow 119">
            <a:extLst>
              <a:ext uri="{FF2B5EF4-FFF2-40B4-BE49-F238E27FC236}">
                <a16:creationId xmlns:a16="http://schemas.microsoft.com/office/drawing/2014/main" id="{BB579E9D-CDF7-9C1F-A2DD-980F2900BDDA}"/>
              </a:ext>
            </a:extLst>
          </p:cNvPr>
          <p:cNvCxnSpPr>
            <a:cxnSpLocks/>
            <a:stCxn id="41" idx="0"/>
            <a:endCxn id="14" idx="3"/>
          </p:cNvCxnSpPr>
          <p:nvPr/>
        </p:nvCxnSpPr>
        <p:spPr>
          <a:xfrm rot="5400000" flipH="1" flipV="1">
            <a:off x="2798606" y="2096152"/>
            <a:ext cx="2290747" cy="3035178"/>
          </a:xfrm>
          <a:prstGeom prst="bentConnector4">
            <a:avLst>
              <a:gd name="adj1" fmla="val 41932"/>
              <a:gd name="adj2" fmla="val 10753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A117AD7C-69EF-121F-3189-E3D202F9557D}"/>
              </a:ext>
            </a:extLst>
          </p:cNvPr>
          <p:cNvGrpSpPr/>
          <p:nvPr/>
        </p:nvGrpSpPr>
        <p:grpSpPr>
          <a:xfrm>
            <a:off x="1562927" y="4759114"/>
            <a:ext cx="3496960" cy="461665"/>
            <a:chOff x="1562927" y="4709419"/>
            <a:chExt cx="3496960" cy="617809"/>
          </a:xfrm>
        </p:grpSpPr>
        <p:sp>
          <p:nvSpPr>
            <p:cNvPr id="41" name="Rectangle 40">
              <a:extLst>
                <a:ext uri="{FF2B5EF4-FFF2-40B4-BE49-F238E27FC236}">
                  <a16:creationId xmlns:a16="http://schemas.microsoft.com/office/drawing/2014/main" id="{087D6A2A-2EE7-431E-4E00-EF0B1ACD5BE6}"/>
                </a:ext>
              </a:extLst>
            </p:cNvPr>
            <p:cNvSpPr/>
            <p:nvPr/>
          </p:nvSpPr>
          <p:spPr>
            <a:xfrm>
              <a:off x="1562927" y="4709419"/>
              <a:ext cx="1726925" cy="61622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Rectangle 41">
              <a:extLst>
                <a:ext uri="{FF2B5EF4-FFF2-40B4-BE49-F238E27FC236}">
                  <a16:creationId xmlns:a16="http://schemas.microsoft.com/office/drawing/2014/main" id="{74DD55B8-66BA-280A-E001-F4E17C09DFBD}"/>
                </a:ext>
              </a:extLst>
            </p:cNvPr>
            <p:cNvSpPr/>
            <p:nvPr/>
          </p:nvSpPr>
          <p:spPr>
            <a:xfrm>
              <a:off x="3289852" y="4711002"/>
              <a:ext cx="1770035" cy="61622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cxnSp>
        <p:nvCxnSpPr>
          <p:cNvPr id="46" name="Connector: Elbow 137">
            <a:extLst>
              <a:ext uri="{FF2B5EF4-FFF2-40B4-BE49-F238E27FC236}">
                <a16:creationId xmlns:a16="http://schemas.microsoft.com/office/drawing/2014/main" id="{6CFE32B8-83E1-07CF-07CF-C683122456B8}"/>
              </a:ext>
            </a:extLst>
          </p:cNvPr>
          <p:cNvCxnSpPr>
            <a:cxnSpLocks/>
            <a:stCxn id="42" idx="0"/>
            <a:endCxn id="13" idx="3"/>
          </p:cNvCxnSpPr>
          <p:nvPr/>
        </p:nvCxnSpPr>
        <p:spPr>
          <a:xfrm rot="5400000" flipH="1" flipV="1">
            <a:off x="4607259" y="3742306"/>
            <a:ext cx="585603" cy="1450380"/>
          </a:xfrm>
          <a:prstGeom prst="bentConnector4">
            <a:avLst>
              <a:gd name="adj1" fmla="val 35649"/>
              <a:gd name="adj2" fmla="val 11576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476AF42-A9D5-A89D-8326-2BA3DBEA73D3}"/>
              </a:ext>
            </a:extLst>
          </p:cNvPr>
          <p:cNvSpPr/>
          <p:nvPr/>
        </p:nvSpPr>
        <p:spPr>
          <a:xfrm>
            <a:off x="2045008" y="5263719"/>
            <a:ext cx="748923" cy="276999"/>
          </a:xfrm>
          <a:prstGeom prst="rect">
            <a:avLst/>
          </a:prstGeom>
        </p:spPr>
        <p:txBody>
          <a:bodyPr wrap="none">
            <a:spAutoFit/>
          </a:bodyPr>
          <a:lstStyle/>
          <a:p>
            <a:r>
              <a:rPr lang="en-US" sz="1200" dirty="0"/>
              <a:t>128 bits</a:t>
            </a:r>
          </a:p>
        </p:txBody>
      </p:sp>
      <p:sp>
        <p:nvSpPr>
          <p:cNvPr id="50" name="Rectangle 49">
            <a:extLst>
              <a:ext uri="{FF2B5EF4-FFF2-40B4-BE49-F238E27FC236}">
                <a16:creationId xmlns:a16="http://schemas.microsoft.com/office/drawing/2014/main" id="{D8A2EBB4-449C-CDA2-80A2-FD51DEE089FD}"/>
              </a:ext>
            </a:extLst>
          </p:cNvPr>
          <p:cNvSpPr/>
          <p:nvPr/>
        </p:nvSpPr>
        <p:spPr>
          <a:xfrm>
            <a:off x="3784378" y="5255350"/>
            <a:ext cx="748923" cy="276999"/>
          </a:xfrm>
          <a:prstGeom prst="rect">
            <a:avLst/>
          </a:prstGeom>
        </p:spPr>
        <p:txBody>
          <a:bodyPr wrap="none">
            <a:spAutoFit/>
          </a:bodyPr>
          <a:lstStyle/>
          <a:p>
            <a:r>
              <a:rPr lang="en-US" sz="1200" dirty="0"/>
              <a:t>128 bits</a:t>
            </a:r>
          </a:p>
        </p:txBody>
      </p:sp>
      <p:sp>
        <p:nvSpPr>
          <p:cNvPr id="53" name="Rectangle 52">
            <a:extLst>
              <a:ext uri="{FF2B5EF4-FFF2-40B4-BE49-F238E27FC236}">
                <a16:creationId xmlns:a16="http://schemas.microsoft.com/office/drawing/2014/main" id="{549FB237-46C7-5EBF-8AAA-005FF450456E}"/>
              </a:ext>
            </a:extLst>
          </p:cNvPr>
          <p:cNvSpPr/>
          <p:nvPr/>
        </p:nvSpPr>
        <p:spPr>
          <a:xfrm>
            <a:off x="352251" y="1297122"/>
            <a:ext cx="3591337" cy="28188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7030A0"/>
                </a:solidFill>
              </a:rPr>
              <a:t>CMAC-AES256 subkey K1</a:t>
            </a:r>
            <a:endParaRPr lang="en-US" sz="1400" b="1" dirty="0">
              <a:solidFill>
                <a:srgbClr val="7030A0"/>
              </a:solidFill>
            </a:endParaRPr>
          </a:p>
        </p:txBody>
      </p:sp>
      <p:sp>
        <p:nvSpPr>
          <p:cNvPr id="54" name="Rectangle 53">
            <a:extLst>
              <a:ext uri="{FF2B5EF4-FFF2-40B4-BE49-F238E27FC236}">
                <a16:creationId xmlns:a16="http://schemas.microsoft.com/office/drawing/2014/main" id="{2E9DD0B1-F3B2-7109-6261-CCDEED4E1DCA}"/>
              </a:ext>
            </a:extLst>
          </p:cNvPr>
          <p:cNvSpPr/>
          <p:nvPr/>
        </p:nvSpPr>
        <p:spPr>
          <a:xfrm>
            <a:off x="335651" y="2953085"/>
            <a:ext cx="3591337" cy="28188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7030A0"/>
                </a:solidFill>
              </a:rPr>
              <a:t>CMAC-AES256 subkey K1</a:t>
            </a:r>
            <a:endParaRPr lang="en-US" sz="1400" b="1" dirty="0">
              <a:solidFill>
                <a:srgbClr val="7030A0"/>
              </a:solidFill>
            </a:endParaRPr>
          </a:p>
        </p:txBody>
      </p:sp>
      <p:sp>
        <p:nvSpPr>
          <p:cNvPr id="55" name="Flowchart: Or 15">
            <a:extLst>
              <a:ext uri="{FF2B5EF4-FFF2-40B4-BE49-F238E27FC236}">
                <a16:creationId xmlns:a16="http://schemas.microsoft.com/office/drawing/2014/main" id="{410F7D89-2F1C-1EED-94C4-11474DF1629B}"/>
              </a:ext>
            </a:extLst>
          </p:cNvPr>
          <p:cNvSpPr/>
          <p:nvPr/>
        </p:nvSpPr>
        <p:spPr>
          <a:xfrm>
            <a:off x="4459411" y="1606858"/>
            <a:ext cx="183047" cy="185939"/>
          </a:xfrm>
          <a:prstGeom prst="flowChartOr">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Flowchart: Or 69">
            <a:extLst>
              <a:ext uri="{FF2B5EF4-FFF2-40B4-BE49-F238E27FC236}">
                <a16:creationId xmlns:a16="http://schemas.microsoft.com/office/drawing/2014/main" id="{29AA2B9E-7657-41C5-8B55-7CDAA3B07A53}"/>
              </a:ext>
            </a:extLst>
          </p:cNvPr>
          <p:cNvSpPr/>
          <p:nvPr/>
        </p:nvSpPr>
        <p:spPr>
          <a:xfrm>
            <a:off x="4452784" y="3269285"/>
            <a:ext cx="183047" cy="185939"/>
          </a:xfrm>
          <a:prstGeom prst="flowChartOr">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57" name="Connector: Elbow 72">
            <a:extLst>
              <a:ext uri="{FF2B5EF4-FFF2-40B4-BE49-F238E27FC236}">
                <a16:creationId xmlns:a16="http://schemas.microsoft.com/office/drawing/2014/main" id="{870B7ABD-2427-ACEE-98C5-4399E20F4C66}"/>
              </a:ext>
            </a:extLst>
          </p:cNvPr>
          <p:cNvCxnSpPr>
            <a:cxnSpLocks/>
            <a:stCxn id="55" idx="0"/>
            <a:endCxn id="53" idx="3"/>
          </p:cNvCxnSpPr>
          <p:nvPr/>
        </p:nvCxnSpPr>
        <p:spPr>
          <a:xfrm rot="16200000" flipV="1">
            <a:off x="4162866" y="1218788"/>
            <a:ext cx="168793" cy="607347"/>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8" name="Connector: Elbow 73">
            <a:extLst>
              <a:ext uri="{FF2B5EF4-FFF2-40B4-BE49-F238E27FC236}">
                <a16:creationId xmlns:a16="http://schemas.microsoft.com/office/drawing/2014/main" id="{3D872C82-0DF1-D7AF-85B6-12780A3A5A4A}"/>
              </a:ext>
            </a:extLst>
          </p:cNvPr>
          <p:cNvCxnSpPr>
            <a:cxnSpLocks/>
            <a:stCxn id="55" idx="2"/>
            <a:endCxn id="12" idx="3"/>
          </p:cNvCxnSpPr>
          <p:nvPr/>
        </p:nvCxnSpPr>
        <p:spPr>
          <a:xfrm rot="10800000" flipV="1">
            <a:off x="3950805" y="1699828"/>
            <a:ext cx="508606" cy="201792"/>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9" name="Connector: Elbow 74">
            <a:extLst>
              <a:ext uri="{FF2B5EF4-FFF2-40B4-BE49-F238E27FC236}">
                <a16:creationId xmlns:a16="http://schemas.microsoft.com/office/drawing/2014/main" id="{A85E6277-72D6-AFE1-A1EA-F886D4156A8A}"/>
              </a:ext>
            </a:extLst>
          </p:cNvPr>
          <p:cNvCxnSpPr>
            <a:cxnSpLocks/>
            <a:stCxn id="56" idx="2"/>
            <a:endCxn id="15" idx="3"/>
          </p:cNvCxnSpPr>
          <p:nvPr/>
        </p:nvCxnSpPr>
        <p:spPr>
          <a:xfrm rot="10800000" flipV="1">
            <a:off x="3943590" y="3362255"/>
            <a:ext cx="509195" cy="173158"/>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0" name="Connector: Elbow 77">
            <a:extLst>
              <a:ext uri="{FF2B5EF4-FFF2-40B4-BE49-F238E27FC236}">
                <a16:creationId xmlns:a16="http://schemas.microsoft.com/office/drawing/2014/main" id="{F102CC07-D119-F178-7C8C-E087A00EFBE3}"/>
              </a:ext>
            </a:extLst>
          </p:cNvPr>
          <p:cNvCxnSpPr>
            <a:cxnSpLocks/>
            <a:stCxn id="56" idx="0"/>
            <a:endCxn id="54" idx="3"/>
          </p:cNvCxnSpPr>
          <p:nvPr/>
        </p:nvCxnSpPr>
        <p:spPr>
          <a:xfrm rot="16200000" flipV="1">
            <a:off x="4148020" y="2872997"/>
            <a:ext cx="175257" cy="617320"/>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F9D6C81-92AA-5D92-2AFC-4F7C9D85E449}"/>
              </a:ext>
            </a:extLst>
          </p:cNvPr>
          <p:cNvCxnSpPr>
            <a:cxnSpLocks/>
          </p:cNvCxnSpPr>
          <p:nvPr/>
        </p:nvCxnSpPr>
        <p:spPr>
          <a:xfrm>
            <a:off x="3649223" y="2456385"/>
            <a:ext cx="55553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9B0C221-30AA-E0C2-F976-2439F97C0312}"/>
              </a:ext>
            </a:extLst>
          </p:cNvPr>
          <p:cNvCxnSpPr>
            <a:cxnSpLocks/>
          </p:cNvCxnSpPr>
          <p:nvPr/>
        </p:nvCxnSpPr>
        <p:spPr>
          <a:xfrm>
            <a:off x="3640764" y="4181741"/>
            <a:ext cx="55553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A51BB58-149D-0041-FFE7-B62B4C8E20BA}"/>
              </a:ext>
            </a:extLst>
          </p:cNvPr>
          <p:cNvCxnSpPr/>
          <p:nvPr/>
        </p:nvCxnSpPr>
        <p:spPr>
          <a:xfrm>
            <a:off x="0" y="101379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2311FAB1-A0C9-5E55-7F8D-261B5090DBD6}"/>
              </a:ext>
            </a:extLst>
          </p:cNvPr>
          <p:cNvSpPr/>
          <p:nvPr/>
        </p:nvSpPr>
        <p:spPr>
          <a:xfrm>
            <a:off x="391256" y="2446339"/>
            <a:ext cx="3086101" cy="276999"/>
          </a:xfrm>
          <a:prstGeom prst="rect">
            <a:avLst/>
          </a:prstGeom>
        </p:spPr>
        <p:txBody>
          <a:bodyPr wrap="none">
            <a:spAutoFit/>
          </a:bodyPr>
          <a:lstStyle/>
          <a:p>
            <a:pPr algn="ctr"/>
            <a:r>
              <a:rPr lang="en-US" sz="1200" dirty="0">
                <a:solidFill>
                  <a:schemeClr val="bg2">
                    <a:lumMod val="50000"/>
                  </a:schemeClr>
                </a:solidFill>
              </a:rPr>
              <a:t>CMAC-AES256(</a:t>
            </a:r>
            <a:r>
              <a:rPr lang="pt-BR" sz="1200" dirty="0">
                <a:solidFill>
                  <a:schemeClr val="bg2">
                    <a:lumMod val="50000"/>
                  </a:schemeClr>
                </a:solidFill>
              </a:rPr>
              <a:t>0x0001||“X”||0x00||N[:12]</a:t>
            </a:r>
            <a:r>
              <a:rPr lang="en-US" sz="1200" dirty="0">
                <a:solidFill>
                  <a:schemeClr val="bg2">
                    <a:lumMod val="50000"/>
                  </a:schemeClr>
                </a:solidFill>
              </a:rPr>
              <a:t>)</a:t>
            </a:r>
          </a:p>
        </p:txBody>
      </p:sp>
      <p:grpSp>
        <p:nvGrpSpPr>
          <p:cNvPr id="91" name="Group 90">
            <a:extLst>
              <a:ext uri="{FF2B5EF4-FFF2-40B4-BE49-F238E27FC236}">
                <a16:creationId xmlns:a16="http://schemas.microsoft.com/office/drawing/2014/main" id="{E8250E58-12D5-385E-9EBA-7C63628D8E34}"/>
              </a:ext>
            </a:extLst>
          </p:cNvPr>
          <p:cNvGrpSpPr/>
          <p:nvPr/>
        </p:nvGrpSpPr>
        <p:grpSpPr>
          <a:xfrm>
            <a:off x="5998942" y="6384209"/>
            <a:ext cx="3386674" cy="189005"/>
            <a:chOff x="5998940" y="6493538"/>
            <a:chExt cx="3591285" cy="228892"/>
          </a:xfrm>
        </p:grpSpPr>
        <p:cxnSp>
          <p:nvCxnSpPr>
            <p:cNvPr id="92" name="Straight Connector 91">
              <a:extLst>
                <a:ext uri="{FF2B5EF4-FFF2-40B4-BE49-F238E27FC236}">
                  <a16:creationId xmlns:a16="http://schemas.microsoft.com/office/drawing/2014/main" id="{C1AD1D60-7D9C-70A3-8593-A4DF12AFFDF0}"/>
                </a:ext>
              </a:extLst>
            </p:cNvPr>
            <p:cNvCxnSpPr>
              <a:cxnSpLocks/>
            </p:cNvCxnSpPr>
            <p:nvPr/>
          </p:nvCxnSpPr>
          <p:spPr>
            <a:xfrm>
              <a:off x="5998941" y="6722430"/>
              <a:ext cx="3591284"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97E52CE-20A1-8890-9776-9DCE1C13CB2A}"/>
                </a:ext>
              </a:extLst>
            </p:cNvPr>
            <p:cNvCxnSpPr>
              <a:cxnSpLocks/>
            </p:cNvCxnSpPr>
            <p:nvPr/>
          </p:nvCxnSpPr>
          <p:spPr>
            <a:xfrm>
              <a:off x="5998940" y="6493538"/>
              <a:ext cx="0" cy="22889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04" name="TextBox 103">
            <a:extLst>
              <a:ext uri="{FF2B5EF4-FFF2-40B4-BE49-F238E27FC236}">
                <a16:creationId xmlns:a16="http://schemas.microsoft.com/office/drawing/2014/main" id="{35F8832E-FF1A-88A8-5F99-71B24628BFDE}"/>
              </a:ext>
            </a:extLst>
          </p:cNvPr>
          <p:cNvSpPr txBox="1"/>
          <p:nvPr/>
        </p:nvSpPr>
        <p:spPr>
          <a:xfrm>
            <a:off x="10387999" y="135565"/>
            <a:ext cx="973343" cy="584775"/>
          </a:xfrm>
          <a:prstGeom prst="rect">
            <a:avLst/>
          </a:prstGeom>
          <a:noFill/>
        </p:spPr>
        <p:txBody>
          <a:bodyPr wrap="none" rtlCol="0">
            <a:spAutoFit/>
          </a:bodyPr>
          <a:lstStyle/>
          <a:p>
            <a:r>
              <a:rPr lang="en-US" sz="1600" dirty="0"/>
              <a:t>24-byte </a:t>
            </a:r>
          </a:p>
          <a:p>
            <a:r>
              <a:rPr lang="en-US" sz="1600" dirty="0"/>
              <a:t>nonce N</a:t>
            </a:r>
          </a:p>
        </p:txBody>
      </p:sp>
      <p:sp>
        <p:nvSpPr>
          <p:cNvPr id="105" name="Rectangle 104">
            <a:extLst>
              <a:ext uri="{FF2B5EF4-FFF2-40B4-BE49-F238E27FC236}">
                <a16:creationId xmlns:a16="http://schemas.microsoft.com/office/drawing/2014/main" id="{B2C89EB5-D348-5897-51F7-E0FCFAED212A}"/>
              </a:ext>
            </a:extLst>
          </p:cNvPr>
          <p:cNvSpPr/>
          <p:nvPr/>
        </p:nvSpPr>
        <p:spPr>
          <a:xfrm>
            <a:off x="6444843" y="79353"/>
            <a:ext cx="1932855" cy="697202"/>
          </a:xfrm>
          <a:prstGeom prst="rect">
            <a:avLst/>
          </a:prstGeom>
          <a:solidFill>
            <a:schemeClr val="accent3">
              <a:lumMod val="75000"/>
              <a:alpha val="7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      U[:12]</a:t>
            </a:r>
          </a:p>
        </p:txBody>
      </p:sp>
      <p:sp>
        <p:nvSpPr>
          <p:cNvPr id="106" name="Rectangle 105">
            <a:extLst>
              <a:ext uri="{FF2B5EF4-FFF2-40B4-BE49-F238E27FC236}">
                <a16:creationId xmlns:a16="http://schemas.microsoft.com/office/drawing/2014/main" id="{6D872E95-8A05-2583-8445-767CA5C1FD1A}"/>
              </a:ext>
            </a:extLst>
          </p:cNvPr>
          <p:cNvSpPr/>
          <p:nvPr/>
        </p:nvSpPr>
        <p:spPr>
          <a:xfrm>
            <a:off x="8377698" y="83357"/>
            <a:ext cx="1932855" cy="689193"/>
          </a:xfrm>
          <a:prstGeom prst="rect">
            <a:avLst/>
          </a:prstGeom>
          <a:solidFill>
            <a:schemeClr val="accent2">
              <a:alpha val="7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V[:12]</a:t>
            </a:r>
          </a:p>
        </p:txBody>
      </p:sp>
      <p:sp>
        <p:nvSpPr>
          <p:cNvPr id="108" name="Rectangle 107">
            <a:extLst>
              <a:ext uri="{FF2B5EF4-FFF2-40B4-BE49-F238E27FC236}">
                <a16:creationId xmlns:a16="http://schemas.microsoft.com/office/drawing/2014/main" id="{A2CAEA35-F343-7AB8-A638-4E27DAC71C0D}"/>
              </a:ext>
            </a:extLst>
          </p:cNvPr>
          <p:cNvSpPr/>
          <p:nvPr/>
        </p:nvSpPr>
        <p:spPr>
          <a:xfrm>
            <a:off x="386257" y="4197392"/>
            <a:ext cx="3086101" cy="276999"/>
          </a:xfrm>
          <a:prstGeom prst="rect">
            <a:avLst/>
          </a:prstGeom>
        </p:spPr>
        <p:txBody>
          <a:bodyPr wrap="none">
            <a:spAutoFit/>
          </a:bodyPr>
          <a:lstStyle/>
          <a:p>
            <a:pPr algn="ctr"/>
            <a:r>
              <a:rPr lang="en-US" sz="1200" dirty="0">
                <a:solidFill>
                  <a:schemeClr val="bg2">
                    <a:lumMod val="50000"/>
                  </a:schemeClr>
                </a:solidFill>
              </a:rPr>
              <a:t>CMAC-AES256(</a:t>
            </a:r>
            <a:r>
              <a:rPr lang="pt-BR" sz="1200" dirty="0">
                <a:solidFill>
                  <a:schemeClr val="bg2">
                    <a:lumMod val="50000"/>
                  </a:schemeClr>
                </a:solidFill>
              </a:rPr>
              <a:t>0x0002||“X”||0x00||N[:12]</a:t>
            </a:r>
            <a:r>
              <a:rPr lang="en-US" sz="1200" dirty="0">
                <a:solidFill>
                  <a:schemeClr val="bg2">
                    <a:lumMod val="50000"/>
                  </a:schemeClr>
                </a:solidFill>
              </a:rPr>
              <a:t>)</a:t>
            </a:r>
          </a:p>
        </p:txBody>
      </p:sp>
      <p:cxnSp>
        <p:nvCxnSpPr>
          <p:cNvPr id="31" name="Straight Connector 30">
            <a:extLst>
              <a:ext uri="{FF2B5EF4-FFF2-40B4-BE49-F238E27FC236}">
                <a16:creationId xmlns:a16="http://schemas.microsoft.com/office/drawing/2014/main" id="{A4EFBD44-A634-A218-D95C-622EFDA0F704}"/>
              </a:ext>
            </a:extLst>
          </p:cNvPr>
          <p:cNvCxnSpPr>
            <a:cxnSpLocks/>
          </p:cNvCxnSpPr>
          <p:nvPr/>
        </p:nvCxnSpPr>
        <p:spPr>
          <a:xfrm>
            <a:off x="6008880" y="5545484"/>
            <a:ext cx="0" cy="228892"/>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7417FB1-D9CC-05FD-22FB-A09093ED1F4B}"/>
              </a:ext>
            </a:extLst>
          </p:cNvPr>
          <p:cNvCxnSpPr>
            <a:cxnSpLocks/>
          </p:cNvCxnSpPr>
          <p:nvPr/>
        </p:nvCxnSpPr>
        <p:spPr>
          <a:xfrm flipH="1">
            <a:off x="6822384" y="5879164"/>
            <a:ext cx="71625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A45931-D1D2-EEE5-EBE7-BE51ACA3757D}"/>
              </a:ext>
            </a:extLst>
          </p:cNvPr>
          <p:cNvCxnSpPr>
            <a:cxnSpLocks/>
          </p:cNvCxnSpPr>
          <p:nvPr/>
        </p:nvCxnSpPr>
        <p:spPr>
          <a:xfrm flipH="1">
            <a:off x="6822384" y="6185450"/>
            <a:ext cx="716258"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DABC3121-B27C-392F-48A9-5FF509221B01}"/>
              </a:ext>
            </a:extLst>
          </p:cNvPr>
          <p:cNvGrpSpPr/>
          <p:nvPr/>
        </p:nvGrpSpPr>
        <p:grpSpPr>
          <a:xfrm>
            <a:off x="5986952" y="1175939"/>
            <a:ext cx="6035805" cy="5191457"/>
            <a:chOff x="5986952" y="1175939"/>
            <a:chExt cx="6035805" cy="5191457"/>
          </a:xfrm>
        </p:grpSpPr>
        <p:sp>
          <p:nvSpPr>
            <p:cNvPr id="10" name="Rectangle 9">
              <a:extLst>
                <a:ext uri="{FF2B5EF4-FFF2-40B4-BE49-F238E27FC236}">
                  <a16:creationId xmlns:a16="http://schemas.microsoft.com/office/drawing/2014/main" id="{78661866-DE6F-DF23-6D6A-BC874F20EBDE}"/>
                </a:ext>
              </a:extLst>
            </p:cNvPr>
            <p:cNvSpPr/>
            <p:nvPr/>
          </p:nvSpPr>
          <p:spPr>
            <a:xfrm>
              <a:off x="5986952" y="1175939"/>
              <a:ext cx="6023818" cy="1739274"/>
            </a:xfrm>
            <a:prstGeom prst="rect">
              <a:avLst/>
            </a:prstGeom>
            <a:solidFill>
              <a:schemeClr val="tx1">
                <a:alpha val="11000"/>
              </a:schemeClr>
            </a:solidFill>
            <a:ln w="12700" cap="flat">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1" name="Rectangle 10">
              <a:extLst>
                <a:ext uri="{FF2B5EF4-FFF2-40B4-BE49-F238E27FC236}">
                  <a16:creationId xmlns:a16="http://schemas.microsoft.com/office/drawing/2014/main" id="{19734704-8BC3-047C-3875-2A810261EB59}"/>
                </a:ext>
              </a:extLst>
            </p:cNvPr>
            <p:cNvSpPr/>
            <p:nvPr/>
          </p:nvSpPr>
          <p:spPr>
            <a:xfrm>
              <a:off x="6010042" y="3077231"/>
              <a:ext cx="6012715" cy="1223983"/>
            </a:xfrm>
            <a:prstGeom prst="rect">
              <a:avLst/>
            </a:prstGeom>
            <a:solidFill>
              <a:schemeClr val="tx1">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7" name="Rectangle 16">
              <a:extLst>
                <a:ext uri="{FF2B5EF4-FFF2-40B4-BE49-F238E27FC236}">
                  <a16:creationId xmlns:a16="http://schemas.microsoft.com/office/drawing/2014/main" id="{5E41B300-B076-0B83-E50C-31C1A5187C76}"/>
                </a:ext>
              </a:extLst>
            </p:cNvPr>
            <p:cNvSpPr/>
            <p:nvPr/>
          </p:nvSpPr>
          <p:spPr>
            <a:xfrm>
              <a:off x="6085257" y="1348158"/>
              <a:ext cx="3586904" cy="22951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“XCMT” || </a:t>
              </a:r>
              <a:r>
                <a:rPr lang="pt-BR" sz="1400" b="1" dirty="0">
                  <a:solidFill>
                    <a:schemeClr val="accent3">
                      <a:lumMod val="75000"/>
                    </a:schemeClr>
                  </a:solidFill>
                </a:rPr>
                <a:t>N[:12]</a:t>
              </a:r>
              <a:endParaRPr lang="en-US" sz="1400" b="1" dirty="0">
                <a:solidFill>
                  <a:schemeClr val="accent3">
                    <a:lumMod val="75000"/>
                  </a:schemeClr>
                </a:solidFill>
              </a:endParaRPr>
            </a:p>
          </p:txBody>
        </p:sp>
        <p:sp>
          <p:nvSpPr>
            <p:cNvPr id="26" name="Rectangle 25">
              <a:extLst>
                <a:ext uri="{FF2B5EF4-FFF2-40B4-BE49-F238E27FC236}">
                  <a16:creationId xmlns:a16="http://schemas.microsoft.com/office/drawing/2014/main" id="{53230A99-6097-A931-E1DF-6FE0C1069B0D}"/>
                </a:ext>
              </a:extLst>
            </p:cNvPr>
            <p:cNvSpPr/>
            <p:nvPr/>
          </p:nvSpPr>
          <p:spPr>
            <a:xfrm>
              <a:off x="7572827" y="2284823"/>
              <a:ext cx="705642" cy="261610"/>
            </a:xfrm>
            <a:prstGeom prst="rect">
              <a:avLst/>
            </a:prstGeom>
          </p:spPr>
          <p:txBody>
            <a:bodyPr wrap="none">
              <a:spAutoFit/>
            </a:bodyPr>
            <a:lstStyle/>
            <a:p>
              <a:r>
                <a:rPr lang="en-US" sz="1100" dirty="0"/>
                <a:t>128 bits</a:t>
              </a:r>
            </a:p>
          </p:txBody>
        </p:sp>
        <p:cxnSp>
          <p:nvCxnSpPr>
            <p:cNvPr id="27" name="Connector: Elbow 48">
              <a:extLst>
                <a:ext uri="{FF2B5EF4-FFF2-40B4-BE49-F238E27FC236}">
                  <a16:creationId xmlns:a16="http://schemas.microsoft.com/office/drawing/2014/main" id="{57C470BB-19F0-BB63-F4C8-CC244796A215}"/>
                </a:ext>
              </a:extLst>
            </p:cNvPr>
            <p:cNvCxnSpPr>
              <a:cxnSpLocks/>
              <a:stCxn id="69" idx="6"/>
              <a:endCxn id="63" idx="2"/>
            </p:cNvCxnSpPr>
            <p:nvPr/>
          </p:nvCxnSpPr>
          <p:spPr>
            <a:xfrm flipV="1">
              <a:off x="10371806" y="1750858"/>
              <a:ext cx="774494" cy="430471"/>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7" name="Connector: Elbow 142">
              <a:extLst>
                <a:ext uri="{FF2B5EF4-FFF2-40B4-BE49-F238E27FC236}">
                  <a16:creationId xmlns:a16="http://schemas.microsoft.com/office/drawing/2014/main" id="{42657754-80E6-BBE8-F09F-FAD71724FD87}"/>
                </a:ext>
              </a:extLst>
            </p:cNvPr>
            <p:cNvCxnSpPr>
              <a:cxnSpLocks/>
              <a:endCxn id="68" idx="3"/>
            </p:cNvCxnSpPr>
            <p:nvPr/>
          </p:nvCxnSpPr>
          <p:spPr>
            <a:xfrm rot="5400000" flipH="1" flipV="1">
              <a:off x="8915349" y="2003138"/>
              <a:ext cx="2030307" cy="3483793"/>
            </a:xfrm>
            <a:prstGeom prst="bentConnector4">
              <a:avLst>
                <a:gd name="adj1" fmla="val 46373"/>
                <a:gd name="adj2" fmla="val 10656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8" name="Connector: Elbow 147">
              <a:extLst>
                <a:ext uri="{FF2B5EF4-FFF2-40B4-BE49-F238E27FC236}">
                  <a16:creationId xmlns:a16="http://schemas.microsoft.com/office/drawing/2014/main" id="{B2780042-158C-4292-8E4D-D3F2B31A642C}"/>
                </a:ext>
              </a:extLst>
            </p:cNvPr>
            <p:cNvCxnSpPr>
              <a:cxnSpLocks/>
              <a:endCxn id="77" idx="2"/>
            </p:cNvCxnSpPr>
            <p:nvPr/>
          </p:nvCxnSpPr>
          <p:spPr>
            <a:xfrm rot="5400000" flipH="1" flipV="1">
              <a:off x="10282670" y="3854596"/>
              <a:ext cx="561278" cy="1252446"/>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74ECECD0-9373-F09E-60AA-39F966B4709A}"/>
                </a:ext>
              </a:extLst>
            </p:cNvPr>
            <p:cNvSpPr/>
            <p:nvPr/>
          </p:nvSpPr>
          <p:spPr>
            <a:xfrm>
              <a:off x="7790475" y="5275569"/>
              <a:ext cx="748923" cy="276999"/>
            </a:xfrm>
            <a:prstGeom prst="rect">
              <a:avLst/>
            </a:prstGeom>
          </p:spPr>
          <p:txBody>
            <a:bodyPr wrap="none">
              <a:spAutoFit/>
            </a:bodyPr>
            <a:lstStyle/>
            <a:p>
              <a:r>
                <a:rPr lang="en-US" sz="1200" dirty="0"/>
                <a:t>128 bits</a:t>
              </a:r>
            </a:p>
          </p:txBody>
        </p:sp>
        <p:sp>
          <p:nvSpPr>
            <p:cNvPr id="52" name="Rectangle 51">
              <a:extLst>
                <a:ext uri="{FF2B5EF4-FFF2-40B4-BE49-F238E27FC236}">
                  <a16:creationId xmlns:a16="http://schemas.microsoft.com/office/drawing/2014/main" id="{9DA3BDFC-0D42-15BC-C490-C8D19EEF6597}"/>
                </a:ext>
              </a:extLst>
            </p:cNvPr>
            <p:cNvSpPr/>
            <p:nvPr/>
          </p:nvSpPr>
          <p:spPr>
            <a:xfrm>
              <a:off x="9605250" y="5255078"/>
              <a:ext cx="748923" cy="276999"/>
            </a:xfrm>
            <a:prstGeom prst="rect">
              <a:avLst/>
            </a:prstGeom>
          </p:spPr>
          <p:txBody>
            <a:bodyPr wrap="none">
              <a:spAutoFit/>
            </a:bodyPr>
            <a:lstStyle/>
            <a:p>
              <a:r>
                <a:rPr lang="en-US" sz="1200" dirty="0"/>
                <a:t>128 bits</a:t>
              </a:r>
            </a:p>
          </p:txBody>
        </p:sp>
        <p:sp>
          <p:nvSpPr>
            <p:cNvPr id="61" name="Rectangle 60">
              <a:extLst>
                <a:ext uri="{FF2B5EF4-FFF2-40B4-BE49-F238E27FC236}">
                  <a16:creationId xmlns:a16="http://schemas.microsoft.com/office/drawing/2014/main" id="{A5C56BE9-B7FF-1804-F9E5-F071E9EB1467}"/>
                </a:ext>
              </a:extLst>
            </p:cNvPr>
            <p:cNvSpPr/>
            <p:nvPr/>
          </p:nvSpPr>
          <p:spPr>
            <a:xfrm>
              <a:off x="6080824" y="1750876"/>
              <a:ext cx="3591337" cy="22951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7030A0"/>
                  </a:solidFill>
                </a:rPr>
                <a:t>CMAC-AES256 subkey K1</a:t>
              </a:r>
              <a:endParaRPr lang="en-US" sz="1400" b="1" dirty="0">
                <a:solidFill>
                  <a:srgbClr val="7030A0"/>
                </a:solidFill>
              </a:endParaRPr>
            </a:p>
          </p:txBody>
        </p:sp>
        <p:cxnSp>
          <p:nvCxnSpPr>
            <p:cNvPr id="62" name="Connector: Elbow 122">
              <a:extLst>
                <a:ext uri="{FF2B5EF4-FFF2-40B4-BE49-F238E27FC236}">
                  <a16:creationId xmlns:a16="http://schemas.microsoft.com/office/drawing/2014/main" id="{2BCC40C6-405B-2DF5-D305-17880101AD2C}"/>
                </a:ext>
              </a:extLst>
            </p:cNvPr>
            <p:cNvCxnSpPr>
              <a:cxnSpLocks/>
              <a:stCxn id="63" idx="0"/>
              <a:endCxn id="17" idx="3"/>
            </p:cNvCxnSpPr>
            <p:nvPr/>
          </p:nvCxnSpPr>
          <p:spPr>
            <a:xfrm rot="16200000" flipH="1" flipV="1">
              <a:off x="10392450" y="709062"/>
              <a:ext cx="33562" cy="1474139"/>
            </a:xfrm>
            <a:prstGeom prst="bentConnector4">
              <a:avLst>
                <a:gd name="adj1" fmla="val -681127"/>
                <a:gd name="adj2" fmla="val 67039"/>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B08F12AD-362D-A867-C8D8-283BD2B74B2D}"/>
                </a:ext>
              </a:extLst>
            </p:cNvPr>
            <p:cNvSpPr/>
            <p:nvPr/>
          </p:nvSpPr>
          <p:spPr>
            <a:xfrm>
              <a:off x="10643939" y="1429351"/>
              <a:ext cx="1004722" cy="32150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AES256</a:t>
              </a:r>
              <a:r>
                <a:rPr lang="en-US" sz="1600" baseline="-25000" dirty="0">
                  <a:solidFill>
                    <a:schemeClr val="tx1"/>
                  </a:solidFill>
                </a:rPr>
                <a:t>K</a:t>
              </a:r>
              <a:endParaRPr lang="en-US" sz="1600" dirty="0">
                <a:solidFill>
                  <a:schemeClr val="tx1"/>
                </a:solidFill>
              </a:endParaRPr>
            </a:p>
          </p:txBody>
        </p:sp>
        <p:sp>
          <p:nvSpPr>
            <p:cNvPr id="64" name="Rectangle 63">
              <a:extLst>
                <a:ext uri="{FF2B5EF4-FFF2-40B4-BE49-F238E27FC236}">
                  <a16:creationId xmlns:a16="http://schemas.microsoft.com/office/drawing/2014/main" id="{E7F455BF-5022-DE6A-A95D-FE9246D0E118}"/>
                </a:ext>
              </a:extLst>
            </p:cNvPr>
            <p:cNvSpPr/>
            <p:nvPr/>
          </p:nvSpPr>
          <p:spPr>
            <a:xfrm>
              <a:off x="6085257" y="2067867"/>
              <a:ext cx="3586904" cy="22951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accent2"/>
                  </a:solidFill>
                </a:rPr>
                <a:t>N[12:] </a:t>
              </a:r>
              <a:r>
                <a:rPr lang="pt-BR" sz="1400" dirty="0">
                  <a:solidFill>
                    <a:schemeClr val="tx1"/>
                  </a:solidFill>
                </a:rPr>
                <a:t>|| </a:t>
              </a:r>
              <a:r>
                <a:rPr lang="pt-BR" sz="1400" b="1" dirty="0">
                  <a:solidFill>
                    <a:srgbClr val="0070C0"/>
                  </a:solidFill>
                </a:rPr>
                <a:t>0x01000003</a:t>
              </a:r>
              <a:endParaRPr lang="en-US" sz="1400" b="1" dirty="0">
                <a:solidFill>
                  <a:srgbClr val="0070C0"/>
                </a:solidFill>
              </a:endParaRPr>
            </a:p>
          </p:txBody>
        </p:sp>
        <p:sp>
          <p:nvSpPr>
            <p:cNvPr id="67" name="Rectangle 66">
              <a:extLst>
                <a:ext uri="{FF2B5EF4-FFF2-40B4-BE49-F238E27FC236}">
                  <a16:creationId xmlns:a16="http://schemas.microsoft.com/office/drawing/2014/main" id="{AB60B675-BACF-BA3E-E7E7-9296D06ED95A}"/>
                </a:ext>
              </a:extLst>
            </p:cNvPr>
            <p:cNvSpPr/>
            <p:nvPr/>
          </p:nvSpPr>
          <p:spPr>
            <a:xfrm flipH="1">
              <a:off x="10236721" y="2428458"/>
              <a:ext cx="322048" cy="338554"/>
            </a:xfrm>
            <a:prstGeom prst="rect">
              <a:avLst/>
            </a:prstGeom>
          </p:spPr>
          <p:txBody>
            <a:bodyPr wrap="square">
              <a:spAutoFit/>
            </a:bodyPr>
            <a:lstStyle/>
            <a:p>
              <a:r>
                <a:rPr lang="en-US" sz="1600" dirty="0"/>
                <a:t>K</a:t>
              </a:r>
            </a:p>
          </p:txBody>
        </p:sp>
        <p:sp>
          <p:nvSpPr>
            <p:cNvPr id="68" name="Rectangle 67">
              <a:extLst>
                <a:ext uri="{FF2B5EF4-FFF2-40B4-BE49-F238E27FC236}">
                  <a16:creationId xmlns:a16="http://schemas.microsoft.com/office/drawing/2014/main" id="{2E6A0291-2343-2068-CDDB-BB480994315E}"/>
                </a:ext>
              </a:extLst>
            </p:cNvPr>
            <p:cNvSpPr/>
            <p:nvPr/>
          </p:nvSpPr>
          <p:spPr>
            <a:xfrm>
              <a:off x="10677316" y="2582618"/>
              <a:ext cx="995083" cy="29452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AES256</a:t>
              </a:r>
              <a:r>
                <a:rPr lang="en-US" sz="1600" baseline="-25000" dirty="0">
                  <a:solidFill>
                    <a:schemeClr val="tx1"/>
                  </a:solidFill>
                </a:rPr>
                <a:t>K</a:t>
              </a:r>
              <a:endParaRPr lang="en-US" sz="1600" dirty="0">
                <a:solidFill>
                  <a:schemeClr val="tx1"/>
                </a:solidFill>
              </a:endParaRPr>
            </a:p>
          </p:txBody>
        </p:sp>
        <p:sp>
          <p:nvSpPr>
            <p:cNvPr id="69" name="Flowchart: Or 160">
              <a:extLst>
                <a:ext uri="{FF2B5EF4-FFF2-40B4-BE49-F238E27FC236}">
                  <a16:creationId xmlns:a16="http://schemas.microsoft.com/office/drawing/2014/main" id="{3536EE34-076E-3F09-E758-D439542980FF}"/>
                </a:ext>
              </a:extLst>
            </p:cNvPr>
            <p:cNvSpPr/>
            <p:nvPr/>
          </p:nvSpPr>
          <p:spPr>
            <a:xfrm>
              <a:off x="10188759" y="2088359"/>
              <a:ext cx="183047" cy="185939"/>
            </a:xfrm>
            <a:prstGeom prst="flowChartOr">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0" name="Connector: Elbow 163">
              <a:extLst>
                <a:ext uri="{FF2B5EF4-FFF2-40B4-BE49-F238E27FC236}">
                  <a16:creationId xmlns:a16="http://schemas.microsoft.com/office/drawing/2014/main" id="{FB98A446-E22D-CCB4-F063-C823B60B5C52}"/>
                </a:ext>
              </a:extLst>
            </p:cNvPr>
            <p:cNvCxnSpPr>
              <a:cxnSpLocks/>
            </p:cNvCxnSpPr>
            <p:nvPr/>
          </p:nvCxnSpPr>
          <p:spPr>
            <a:xfrm rot="10800000" flipV="1">
              <a:off x="9659346" y="2180035"/>
              <a:ext cx="516598" cy="1293"/>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1" name="Connector: Elbow 166">
              <a:extLst>
                <a:ext uri="{FF2B5EF4-FFF2-40B4-BE49-F238E27FC236}">
                  <a16:creationId xmlns:a16="http://schemas.microsoft.com/office/drawing/2014/main" id="{71D394FD-5115-59AB-4FEF-DCF4C4BE2E11}"/>
                </a:ext>
              </a:extLst>
            </p:cNvPr>
            <p:cNvCxnSpPr>
              <a:cxnSpLocks/>
              <a:stCxn id="69" idx="0"/>
              <a:endCxn id="61" idx="3"/>
            </p:cNvCxnSpPr>
            <p:nvPr/>
          </p:nvCxnSpPr>
          <p:spPr>
            <a:xfrm rot="16200000" flipV="1">
              <a:off x="9864858" y="1672934"/>
              <a:ext cx="222728" cy="608122"/>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2" name="Connector: Elbow 172">
              <a:extLst>
                <a:ext uri="{FF2B5EF4-FFF2-40B4-BE49-F238E27FC236}">
                  <a16:creationId xmlns:a16="http://schemas.microsoft.com/office/drawing/2014/main" id="{DA033C4C-CC12-4AF2-48BF-56F0D1A98589}"/>
                </a:ext>
              </a:extLst>
            </p:cNvPr>
            <p:cNvCxnSpPr>
              <a:cxnSpLocks/>
              <a:stCxn id="68" idx="0"/>
              <a:endCxn id="69" idx="4"/>
            </p:cNvCxnSpPr>
            <p:nvPr/>
          </p:nvCxnSpPr>
          <p:spPr>
            <a:xfrm rot="16200000" flipV="1">
              <a:off x="10573411" y="1981170"/>
              <a:ext cx="308320" cy="894575"/>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28E6A45-3570-3DAB-1313-29FA1BE40440}"/>
                </a:ext>
              </a:extLst>
            </p:cNvPr>
            <p:cNvCxnSpPr>
              <a:cxnSpLocks/>
            </p:cNvCxnSpPr>
            <p:nvPr/>
          </p:nvCxnSpPr>
          <p:spPr>
            <a:xfrm>
              <a:off x="10119980" y="2729880"/>
              <a:ext cx="55553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87BDBAD6-9F82-D4DA-2056-B7A1F126C7C1}"/>
                </a:ext>
              </a:extLst>
            </p:cNvPr>
            <p:cNvSpPr/>
            <p:nvPr/>
          </p:nvSpPr>
          <p:spPr>
            <a:xfrm>
              <a:off x="7514591" y="3743644"/>
              <a:ext cx="705642" cy="261610"/>
            </a:xfrm>
            <a:prstGeom prst="rect">
              <a:avLst/>
            </a:prstGeom>
          </p:spPr>
          <p:txBody>
            <a:bodyPr wrap="none">
              <a:spAutoFit/>
            </a:bodyPr>
            <a:lstStyle/>
            <a:p>
              <a:r>
                <a:rPr lang="en-US" sz="1100" dirty="0"/>
                <a:t>128 bits</a:t>
              </a:r>
            </a:p>
          </p:txBody>
        </p:sp>
        <p:sp>
          <p:nvSpPr>
            <p:cNvPr id="75" name="Rectangle 74">
              <a:extLst>
                <a:ext uri="{FF2B5EF4-FFF2-40B4-BE49-F238E27FC236}">
                  <a16:creationId xmlns:a16="http://schemas.microsoft.com/office/drawing/2014/main" id="{D26D7346-5E11-3069-6E0D-9C1E0D780936}"/>
                </a:ext>
              </a:extLst>
            </p:cNvPr>
            <p:cNvSpPr/>
            <p:nvPr/>
          </p:nvSpPr>
          <p:spPr>
            <a:xfrm>
              <a:off x="6099762" y="3501557"/>
              <a:ext cx="3586904" cy="22951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accent2"/>
                  </a:solidFill>
                </a:rPr>
                <a:t>N[12:] </a:t>
              </a:r>
              <a:r>
                <a:rPr lang="pt-BR" sz="1400" dirty="0">
                  <a:solidFill>
                    <a:schemeClr val="tx1"/>
                  </a:solidFill>
                </a:rPr>
                <a:t>|| </a:t>
              </a:r>
              <a:r>
                <a:rPr lang="pt-BR" sz="1400" b="1" dirty="0">
                  <a:solidFill>
                    <a:srgbClr val="0070C0"/>
                  </a:solidFill>
                </a:rPr>
                <a:t>0x01000004</a:t>
              </a:r>
              <a:endParaRPr lang="en-US" sz="1400" b="1" dirty="0">
                <a:solidFill>
                  <a:srgbClr val="0070C0"/>
                </a:solidFill>
              </a:endParaRPr>
            </a:p>
          </p:txBody>
        </p:sp>
        <p:sp>
          <p:nvSpPr>
            <p:cNvPr id="76" name="Rectangle 75">
              <a:extLst>
                <a:ext uri="{FF2B5EF4-FFF2-40B4-BE49-F238E27FC236}">
                  <a16:creationId xmlns:a16="http://schemas.microsoft.com/office/drawing/2014/main" id="{FA486756-80DB-A829-C57A-A64798137140}"/>
                </a:ext>
              </a:extLst>
            </p:cNvPr>
            <p:cNvSpPr/>
            <p:nvPr/>
          </p:nvSpPr>
          <p:spPr>
            <a:xfrm flipH="1">
              <a:off x="10272383" y="3782738"/>
              <a:ext cx="335074" cy="338554"/>
            </a:xfrm>
            <a:prstGeom prst="rect">
              <a:avLst/>
            </a:prstGeom>
          </p:spPr>
          <p:txBody>
            <a:bodyPr wrap="square">
              <a:spAutoFit/>
            </a:bodyPr>
            <a:lstStyle/>
            <a:p>
              <a:r>
                <a:rPr lang="en-US" sz="1600" dirty="0"/>
                <a:t>K</a:t>
              </a:r>
            </a:p>
          </p:txBody>
        </p:sp>
        <p:sp>
          <p:nvSpPr>
            <p:cNvPr id="77" name="Rectangle 76">
              <a:extLst>
                <a:ext uri="{FF2B5EF4-FFF2-40B4-BE49-F238E27FC236}">
                  <a16:creationId xmlns:a16="http://schemas.microsoft.com/office/drawing/2014/main" id="{8321AC5A-0DA2-CE7C-B6AE-22DD27C08DAD}"/>
                </a:ext>
              </a:extLst>
            </p:cNvPr>
            <p:cNvSpPr/>
            <p:nvPr/>
          </p:nvSpPr>
          <p:spPr>
            <a:xfrm>
              <a:off x="10697198" y="3911211"/>
              <a:ext cx="984668" cy="28896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AES256</a:t>
              </a:r>
              <a:r>
                <a:rPr lang="en-US" sz="1600" baseline="-25000" dirty="0">
                  <a:solidFill>
                    <a:schemeClr val="tx1"/>
                  </a:solidFill>
                </a:rPr>
                <a:t>K</a:t>
              </a:r>
              <a:endParaRPr lang="en-US" sz="1600" dirty="0">
                <a:solidFill>
                  <a:schemeClr val="tx1"/>
                </a:solidFill>
              </a:endParaRPr>
            </a:p>
          </p:txBody>
        </p:sp>
        <p:sp>
          <p:nvSpPr>
            <p:cNvPr id="78" name="Flowchart: Or 217">
              <a:extLst>
                <a:ext uri="{FF2B5EF4-FFF2-40B4-BE49-F238E27FC236}">
                  <a16:creationId xmlns:a16="http://schemas.microsoft.com/office/drawing/2014/main" id="{B73151A5-04FD-301E-1B3F-09124DBCBC15}"/>
                </a:ext>
              </a:extLst>
            </p:cNvPr>
            <p:cNvSpPr/>
            <p:nvPr/>
          </p:nvSpPr>
          <p:spPr>
            <a:xfrm>
              <a:off x="10324860" y="3395475"/>
              <a:ext cx="183047" cy="185939"/>
            </a:xfrm>
            <a:prstGeom prst="flowChartOr">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9" name="Connector: Elbow 219">
              <a:extLst>
                <a:ext uri="{FF2B5EF4-FFF2-40B4-BE49-F238E27FC236}">
                  <a16:creationId xmlns:a16="http://schemas.microsoft.com/office/drawing/2014/main" id="{05061ED1-4039-0660-ACAD-06154DA6ADAE}"/>
                </a:ext>
              </a:extLst>
            </p:cNvPr>
            <p:cNvCxnSpPr>
              <a:cxnSpLocks/>
              <a:stCxn id="78" idx="0"/>
              <a:endCxn id="82" idx="3"/>
            </p:cNvCxnSpPr>
            <p:nvPr/>
          </p:nvCxnSpPr>
          <p:spPr>
            <a:xfrm rot="16200000" flipV="1">
              <a:off x="9975394" y="2954485"/>
              <a:ext cx="142727" cy="739254"/>
            </a:xfrm>
            <a:prstGeom prst="bentConnector2">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0" name="Connector: Elbow 220">
              <a:extLst>
                <a:ext uri="{FF2B5EF4-FFF2-40B4-BE49-F238E27FC236}">
                  <a16:creationId xmlns:a16="http://schemas.microsoft.com/office/drawing/2014/main" id="{CD6CD910-51D0-65F1-A21B-2849F39D26CD}"/>
                </a:ext>
              </a:extLst>
            </p:cNvPr>
            <p:cNvCxnSpPr>
              <a:cxnSpLocks/>
              <a:stCxn id="77" idx="0"/>
              <a:endCxn id="78" idx="4"/>
            </p:cNvCxnSpPr>
            <p:nvPr/>
          </p:nvCxnSpPr>
          <p:spPr>
            <a:xfrm rot="16200000" flipV="1">
              <a:off x="10638060" y="3359739"/>
              <a:ext cx="329797" cy="773148"/>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AF2A2C7-595F-D700-AA11-8C9C29C22B3D}"/>
                </a:ext>
              </a:extLst>
            </p:cNvPr>
            <p:cNvCxnSpPr>
              <a:cxnSpLocks/>
            </p:cNvCxnSpPr>
            <p:nvPr/>
          </p:nvCxnSpPr>
          <p:spPr>
            <a:xfrm>
              <a:off x="10121787" y="4108982"/>
              <a:ext cx="55553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B9CEF2B7-4547-072F-72B9-04E2279FAEC7}"/>
                </a:ext>
              </a:extLst>
            </p:cNvPr>
            <p:cNvSpPr/>
            <p:nvPr/>
          </p:nvSpPr>
          <p:spPr>
            <a:xfrm>
              <a:off x="6085793" y="3137993"/>
              <a:ext cx="3591337" cy="22951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7030A0"/>
                  </a:solidFill>
                </a:rPr>
                <a:t>CMAC-AES256 subkey K1</a:t>
              </a:r>
              <a:endParaRPr lang="en-US" sz="1400" b="1" dirty="0">
                <a:solidFill>
                  <a:srgbClr val="7030A0"/>
                </a:solidFill>
              </a:endParaRPr>
            </a:p>
          </p:txBody>
        </p:sp>
        <p:cxnSp>
          <p:nvCxnSpPr>
            <p:cNvPr id="83" name="Straight Connector 82">
              <a:extLst>
                <a:ext uri="{FF2B5EF4-FFF2-40B4-BE49-F238E27FC236}">
                  <a16:creationId xmlns:a16="http://schemas.microsoft.com/office/drawing/2014/main" id="{66DBC1BE-9169-10FF-7194-4D3A01BAADEB}"/>
                </a:ext>
              </a:extLst>
            </p:cNvPr>
            <p:cNvCxnSpPr>
              <a:cxnSpLocks/>
              <a:stCxn id="78" idx="6"/>
            </p:cNvCxnSpPr>
            <p:nvPr/>
          </p:nvCxnSpPr>
          <p:spPr>
            <a:xfrm>
              <a:off x="10507907" y="3488445"/>
              <a:ext cx="1439228" cy="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58DCBB7-6166-9329-6972-A48B234194E5}"/>
                </a:ext>
              </a:extLst>
            </p:cNvPr>
            <p:cNvCxnSpPr>
              <a:cxnSpLocks/>
            </p:cNvCxnSpPr>
            <p:nvPr/>
          </p:nvCxnSpPr>
          <p:spPr>
            <a:xfrm flipV="1">
              <a:off x="11947135" y="2189973"/>
              <a:ext cx="0" cy="130527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4544DDD-8C60-0510-FD3A-9D9D22D6033A}"/>
                </a:ext>
              </a:extLst>
            </p:cNvPr>
            <p:cNvCxnSpPr>
              <a:cxnSpLocks/>
            </p:cNvCxnSpPr>
            <p:nvPr/>
          </p:nvCxnSpPr>
          <p:spPr>
            <a:xfrm flipH="1" flipV="1">
              <a:off x="11146300" y="2188201"/>
              <a:ext cx="800835" cy="447"/>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Connector: Elbow 325">
              <a:extLst>
                <a:ext uri="{FF2B5EF4-FFF2-40B4-BE49-F238E27FC236}">
                  <a16:creationId xmlns:a16="http://schemas.microsoft.com/office/drawing/2014/main" id="{B259D1E1-FC26-14C5-620D-495766F4C8FA}"/>
                </a:ext>
              </a:extLst>
            </p:cNvPr>
            <p:cNvCxnSpPr>
              <a:cxnSpLocks/>
              <a:stCxn id="78" idx="2"/>
              <a:endCxn id="75" idx="3"/>
            </p:cNvCxnSpPr>
            <p:nvPr/>
          </p:nvCxnSpPr>
          <p:spPr>
            <a:xfrm rot="10800000" flipV="1">
              <a:off x="9686666" y="3488444"/>
              <a:ext cx="638194" cy="127867"/>
            </a:xfrm>
            <a:prstGeom prst="bentConnector3">
              <a:avLst>
                <a:gd name="adj1" fmla="val 5000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7A984ED1-D132-105D-B96C-01BFA5F51E18}"/>
                </a:ext>
              </a:extLst>
            </p:cNvPr>
            <p:cNvSpPr/>
            <p:nvPr/>
          </p:nvSpPr>
          <p:spPr>
            <a:xfrm>
              <a:off x="6067078" y="2652581"/>
              <a:ext cx="3318537" cy="276999"/>
            </a:xfrm>
            <a:prstGeom prst="rect">
              <a:avLst/>
            </a:prstGeom>
          </p:spPr>
          <p:txBody>
            <a:bodyPr wrap="none">
              <a:spAutoFit/>
            </a:bodyPr>
            <a:lstStyle/>
            <a:p>
              <a:pPr algn="ctr"/>
              <a:r>
                <a:rPr lang="en-US" sz="1200" dirty="0">
                  <a:solidFill>
                    <a:schemeClr val="bg2">
                      <a:lumMod val="50000"/>
                    </a:schemeClr>
                  </a:solidFill>
                </a:rPr>
                <a:t>CMAC-AES256(</a:t>
              </a:r>
              <a:r>
                <a:rPr lang="pt-BR" sz="1200" dirty="0">
                  <a:solidFill>
                    <a:schemeClr val="bg2">
                      <a:lumMod val="50000"/>
                    </a:schemeClr>
                  </a:solidFill>
                </a:rPr>
                <a:t>“XCMT”||N||0x0100(00)</a:t>
              </a:r>
              <a:r>
                <a:rPr lang="pt-BR" sz="1200" baseline="30000" dirty="0">
                  <a:solidFill>
                    <a:schemeClr val="bg2">
                      <a:lumMod val="50000"/>
                    </a:schemeClr>
                  </a:solidFill>
                </a:rPr>
                <a:t>25-b</a:t>
              </a:r>
              <a:r>
                <a:rPr lang="pt-BR" sz="1200" dirty="0">
                  <a:solidFill>
                    <a:schemeClr val="bg2">
                      <a:lumMod val="50000"/>
                    </a:schemeClr>
                  </a:solidFill>
                </a:rPr>
                <a:t>03</a:t>
              </a:r>
              <a:r>
                <a:rPr lang="en-US" sz="1200" dirty="0">
                  <a:solidFill>
                    <a:schemeClr val="bg2">
                      <a:lumMod val="50000"/>
                    </a:schemeClr>
                  </a:solidFill>
                </a:rPr>
                <a:t>)</a:t>
              </a:r>
            </a:p>
          </p:txBody>
        </p:sp>
        <p:sp>
          <p:nvSpPr>
            <p:cNvPr id="90" name="Rectangle 89">
              <a:extLst>
                <a:ext uri="{FF2B5EF4-FFF2-40B4-BE49-F238E27FC236}">
                  <a16:creationId xmlns:a16="http://schemas.microsoft.com/office/drawing/2014/main" id="{5EA684F4-8EBD-9862-B903-C11BB20764BF}"/>
                </a:ext>
              </a:extLst>
            </p:cNvPr>
            <p:cNvSpPr/>
            <p:nvPr/>
          </p:nvSpPr>
          <p:spPr>
            <a:xfrm>
              <a:off x="6105365" y="4045114"/>
              <a:ext cx="3318537" cy="276999"/>
            </a:xfrm>
            <a:prstGeom prst="rect">
              <a:avLst/>
            </a:prstGeom>
          </p:spPr>
          <p:txBody>
            <a:bodyPr wrap="none">
              <a:spAutoFit/>
            </a:bodyPr>
            <a:lstStyle/>
            <a:p>
              <a:pPr algn="ctr"/>
              <a:r>
                <a:rPr lang="en-US" sz="1200" dirty="0">
                  <a:solidFill>
                    <a:schemeClr val="bg2">
                      <a:lumMod val="50000"/>
                    </a:schemeClr>
                  </a:solidFill>
                </a:rPr>
                <a:t>CMAC-AES256(</a:t>
              </a:r>
              <a:r>
                <a:rPr lang="pt-BR" sz="1200" dirty="0">
                  <a:solidFill>
                    <a:schemeClr val="bg2">
                      <a:lumMod val="50000"/>
                    </a:schemeClr>
                  </a:solidFill>
                </a:rPr>
                <a:t>“XCMT”||N||0x0100(00)</a:t>
              </a:r>
              <a:r>
                <a:rPr lang="pt-BR" sz="1200" baseline="30000" dirty="0">
                  <a:solidFill>
                    <a:schemeClr val="bg2">
                      <a:lumMod val="50000"/>
                    </a:schemeClr>
                  </a:solidFill>
                </a:rPr>
                <a:t>25-b</a:t>
              </a:r>
              <a:r>
                <a:rPr lang="pt-BR" sz="1200" dirty="0">
                  <a:solidFill>
                    <a:schemeClr val="bg2">
                      <a:lumMod val="50000"/>
                    </a:schemeClr>
                  </a:solidFill>
                </a:rPr>
                <a:t>04</a:t>
              </a:r>
              <a:r>
                <a:rPr lang="en-US" sz="1200" dirty="0">
                  <a:solidFill>
                    <a:schemeClr val="bg2">
                      <a:lumMod val="50000"/>
                    </a:schemeClr>
                  </a:solidFill>
                </a:rPr>
                <a:t>)</a:t>
              </a:r>
            </a:p>
          </p:txBody>
        </p:sp>
        <p:sp>
          <p:nvSpPr>
            <p:cNvPr id="97" name="Rectangle 96">
              <a:extLst>
                <a:ext uri="{FF2B5EF4-FFF2-40B4-BE49-F238E27FC236}">
                  <a16:creationId xmlns:a16="http://schemas.microsoft.com/office/drawing/2014/main" id="{91639339-B026-8CBA-0253-C39BCC2CD488}"/>
                </a:ext>
              </a:extLst>
            </p:cNvPr>
            <p:cNvSpPr/>
            <p:nvPr/>
          </p:nvSpPr>
          <p:spPr>
            <a:xfrm flipH="1">
              <a:off x="10189941" y="1286574"/>
              <a:ext cx="322048" cy="338554"/>
            </a:xfrm>
            <a:prstGeom prst="rect">
              <a:avLst/>
            </a:prstGeom>
          </p:spPr>
          <p:txBody>
            <a:bodyPr wrap="square">
              <a:spAutoFit/>
            </a:bodyPr>
            <a:lstStyle/>
            <a:p>
              <a:r>
                <a:rPr lang="en-US" sz="1600" dirty="0"/>
                <a:t>K</a:t>
              </a:r>
            </a:p>
          </p:txBody>
        </p:sp>
        <p:cxnSp>
          <p:nvCxnSpPr>
            <p:cNvPr id="98" name="Straight Connector 97">
              <a:extLst>
                <a:ext uri="{FF2B5EF4-FFF2-40B4-BE49-F238E27FC236}">
                  <a16:creationId xmlns:a16="http://schemas.microsoft.com/office/drawing/2014/main" id="{CF4BC043-6FB2-606F-D720-CBA15F8B68EB}"/>
                </a:ext>
              </a:extLst>
            </p:cNvPr>
            <p:cNvCxnSpPr>
              <a:cxnSpLocks/>
            </p:cNvCxnSpPr>
            <p:nvPr/>
          </p:nvCxnSpPr>
          <p:spPr>
            <a:xfrm>
              <a:off x="10073200" y="1587996"/>
              <a:ext cx="555530"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BBDC3BE6-D0EB-26B5-685B-110E48C40938}"/>
                </a:ext>
              </a:extLst>
            </p:cNvPr>
            <p:cNvGrpSpPr/>
            <p:nvPr/>
          </p:nvGrpSpPr>
          <p:grpSpPr>
            <a:xfrm>
              <a:off x="9028233" y="5255078"/>
              <a:ext cx="1193903" cy="1112318"/>
              <a:chOff x="9054355" y="5364407"/>
              <a:chExt cx="1002360" cy="1112318"/>
            </a:xfrm>
          </p:grpSpPr>
          <p:cxnSp>
            <p:nvCxnSpPr>
              <p:cNvPr id="100" name="Straight Connector 99">
                <a:extLst>
                  <a:ext uri="{FF2B5EF4-FFF2-40B4-BE49-F238E27FC236}">
                    <a16:creationId xmlns:a16="http://schemas.microsoft.com/office/drawing/2014/main" id="{4FF7BB07-AC76-9538-C355-96856148F1C4}"/>
                  </a:ext>
                </a:extLst>
              </p:cNvPr>
              <p:cNvCxnSpPr>
                <a:cxnSpLocks/>
              </p:cNvCxnSpPr>
              <p:nvPr/>
            </p:nvCxnSpPr>
            <p:spPr>
              <a:xfrm>
                <a:off x="10052301" y="5947186"/>
                <a:ext cx="0" cy="52953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CA52B33-25D0-E09D-EF68-5165595F185A}"/>
                  </a:ext>
                </a:extLst>
              </p:cNvPr>
              <p:cNvCxnSpPr>
                <a:cxnSpLocks/>
              </p:cNvCxnSpPr>
              <p:nvPr/>
            </p:nvCxnSpPr>
            <p:spPr>
              <a:xfrm>
                <a:off x="9069319" y="5364407"/>
                <a:ext cx="0" cy="57284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315183C-564E-5423-53A1-19A0ABCCFE88}"/>
                  </a:ext>
                </a:extLst>
              </p:cNvPr>
              <p:cNvCxnSpPr>
                <a:cxnSpLocks/>
              </p:cNvCxnSpPr>
              <p:nvPr/>
            </p:nvCxnSpPr>
            <p:spPr>
              <a:xfrm>
                <a:off x="9054355" y="5929755"/>
                <a:ext cx="100236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3AA97678-91CE-6B33-21F8-2B19E3C5FA8F}"/>
                </a:ext>
              </a:extLst>
            </p:cNvPr>
            <p:cNvSpPr txBox="1"/>
            <p:nvPr/>
          </p:nvSpPr>
          <p:spPr>
            <a:xfrm>
              <a:off x="11123011" y="1771233"/>
              <a:ext cx="780983" cy="307777"/>
            </a:xfrm>
            <a:prstGeom prst="rect">
              <a:avLst/>
            </a:prstGeom>
            <a:noFill/>
          </p:spPr>
          <p:txBody>
            <a:bodyPr wrap="none" rtlCol="0">
              <a:spAutoFit/>
            </a:bodyPr>
            <a:lstStyle/>
            <a:p>
              <a:r>
                <a:rPr lang="en-US" sz="1400" dirty="0"/>
                <a:t>C1[:16]</a:t>
              </a:r>
            </a:p>
          </p:txBody>
        </p:sp>
        <p:grpSp>
          <p:nvGrpSpPr>
            <p:cNvPr id="117" name="Group 116">
              <a:extLst>
                <a:ext uri="{FF2B5EF4-FFF2-40B4-BE49-F238E27FC236}">
                  <a16:creationId xmlns:a16="http://schemas.microsoft.com/office/drawing/2014/main" id="{B6FF5076-AF33-0C6F-DFA0-C4160D11D8AF}"/>
                </a:ext>
              </a:extLst>
            </p:cNvPr>
            <p:cNvGrpSpPr/>
            <p:nvPr/>
          </p:nvGrpSpPr>
          <p:grpSpPr>
            <a:xfrm>
              <a:off x="7305998" y="4771875"/>
              <a:ext cx="3496960" cy="465273"/>
              <a:chOff x="1562927" y="4709419"/>
              <a:chExt cx="3496960" cy="622637"/>
            </a:xfrm>
          </p:grpSpPr>
          <p:sp>
            <p:nvSpPr>
              <p:cNvPr id="118" name="Rectangle 117">
                <a:extLst>
                  <a:ext uri="{FF2B5EF4-FFF2-40B4-BE49-F238E27FC236}">
                    <a16:creationId xmlns:a16="http://schemas.microsoft.com/office/drawing/2014/main" id="{8A93E361-AA69-6B5F-4AD4-13A573CDC225}"/>
                  </a:ext>
                </a:extLst>
              </p:cNvPr>
              <p:cNvSpPr/>
              <p:nvPr/>
            </p:nvSpPr>
            <p:spPr>
              <a:xfrm>
                <a:off x="1562927" y="4709419"/>
                <a:ext cx="1726925" cy="61780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9" name="Rectangle 118">
                <a:extLst>
                  <a:ext uri="{FF2B5EF4-FFF2-40B4-BE49-F238E27FC236}">
                    <a16:creationId xmlns:a16="http://schemas.microsoft.com/office/drawing/2014/main" id="{EE1CC1DB-907C-9064-01FE-A013AFE0D7C0}"/>
                  </a:ext>
                </a:extLst>
              </p:cNvPr>
              <p:cNvSpPr/>
              <p:nvPr/>
            </p:nvSpPr>
            <p:spPr>
              <a:xfrm>
                <a:off x="3289852" y="4714247"/>
                <a:ext cx="1770035" cy="61780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cxnSp>
        <p:nvCxnSpPr>
          <p:cNvPr id="120" name="Elbow Connector 119">
            <a:extLst>
              <a:ext uri="{FF2B5EF4-FFF2-40B4-BE49-F238E27FC236}">
                <a16:creationId xmlns:a16="http://schemas.microsoft.com/office/drawing/2014/main" id="{8DEA1832-DDB2-DB94-FFC1-AA924E6109FB}"/>
              </a:ext>
            </a:extLst>
          </p:cNvPr>
          <p:cNvCxnSpPr>
            <a:cxnSpLocks/>
          </p:cNvCxnSpPr>
          <p:nvPr/>
        </p:nvCxnSpPr>
        <p:spPr>
          <a:xfrm>
            <a:off x="3289852" y="5225676"/>
            <a:ext cx="1887607" cy="812377"/>
          </a:xfrm>
          <a:prstGeom prst="bentConnector3">
            <a:avLst>
              <a:gd name="adj1" fmla="val -5"/>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5F590AD5-4675-C185-EA72-23BF81CC9D2B}"/>
              </a:ext>
            </a:extLst>
          </p:cNvPr>
          <p:cNvGrpSpPr/>
          <p:nvPr/>
        </p:nvGrpSpPr>
        <p:grpSpPr>
          <a:xfrm>
            <a:off x="10066319" y="6373935"/>
            <a:ext cx="423894" cy="338554"/>
            <a:chOff x="10066319" y="6373935"/>
            <a:chExt cx="423894" cy="338554"/>
          </a:xfrm>
        </p:grpSpPr>
        <p:sp>
          <p:nvSpPr>
            <p:cNvPr id="94" name="Rectangle 93">
              <a:extLst>
                <a:ext uri="{FF2B5EF4-FFF2-40B4-BE49-F238E27FC236}">
                  <a16:creationId xmlns:a16="http://schemas.microsoft.com/office/drawing/2014/main" id="{4CD38253-D4A1-2C00-C182-C1D887032B77}"/>
                </a:ext>
              </a:extLst>
            </p:cNvPr>
            <p:cNvSpPr/>
            <p:nvPr/>
          </p:nvSpPr>
          <p:spPr>
            <a:xfrm>
              <a:off x="10066319" y="6373935"/>
              <a:ext cx="421059" cy="338554"/>
            </a:xfrm>
            <a:prstGeom prst="rect">
              <a:avLst/>
            </a:prstGeom>
          </p:spPr>
          <p:txBody>
            <a:bodyPr wrap="square">
              <a:spAutoFit/>
            </a:bodyPr>
            <a:lstStyle/>
            <a:p>
              <a:r>
                <a:rPr lang="en-US" sz="1600" dirty="0"/>
                <a:t>Kc</a:t>
              </a:r>
            </a:p>
          </p:txBody>
        </p:sp>
        <p:sp>
          <p:nvSpPr>
            <p:cNvPr id="96" name="Rectangle 95">
              <a:extLst>
                <a:ext uri="{FF2B5EF4-FFF2-40B4-BE49-F238E27FC236}">
                  <a16:creationId xmlns:a16="http://schemas.microsoft.com/office/drawing/2014/main" id="{2360C533-9C2A-EA2D-D4B7-607C18728458}"/>
                </a:ext>
              </a:extLst>
            </p:cNvPr>
            <p:cNvSpPr/>
            <p:nvPr/>
          </p:nvSpPr>
          <p:spPr>
            <a:xfrm>
              <a:off x="10100878" y="6393284"/>
              <a:ext cx="389335" cy="3192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accent1"/>
                </a:solidFill>
              </a:endParaRPr>
            </a:p>
          </p:txBody>
        </p:sp>
      </p:grpSp>
      <p:grpSp>
        <p:nvGrpSpPr>
          <p:cNvPr id="121" name="Group 120">
            <a:extLst>
              <a:ext uri="{FF2B5EF4-FFF2-40B4-BE49-F238E27FC236}">
                <a16:creationId xmlns:a16="http://schemas.microsoft.com/office/drawing/2014/main" id="{0DEB0FFA-B9B0-1676-562A-0716AA41475E}"/>
              </a:ext>
            </a:extLst>
          </p:cNvPr>
          <p:cNvGrpSpPr/>
          <p:nvPr/>
        </p:nvGrpSpPr>
        <p:grpSpPr>
          <a:xfrm>
            <a:off x="9346455" y="6378162"/>
            <a:ext cx="914368" cy="369332"/>
            <a:chOff x="1725955" y="3278381"/>
            <a:chExt cx="914368" cy="369332"/>
          </a:xfrm>
        </p:grpSpPr>
        <p:sp>
          <p:nvSpPr>
            <p:cNvPr id="122" name="Rectangle 121">
              <a:extLst>
                <a:ext uri="{FF2B5EF4-FFF2-40B4-BE49-F238E27FC236}">
                  <a16:creationId xmlns:a16="http://schemas.microsoft.com/office/drawing/2014/main" id="{0FC2C90B-DFAB-4B3A-8018-58D88C2715F9}"/>
                </a:ext>
              </a:extLst>
            </p:cNvPr>
            <p:cNvSpPr/>
            <p:nvPr/>
          </p:nvSpPr>
          <p:spPr>
            <a:xfrm>
              <a:off x="1725955" y="3278381"/>
              <a:ext cx="914368" cy="369332"/>
            </a:xfrm>
            <a:prstGeom prst="rect">
              <a:avLst/>
            </a:prstGeom>
          </p:spPr>
          <p:txBody>
            <a:bodyPr wrap="square">
              <a:spAutoFit/>
            </a:bodyPr>
            <a:lstStyle/>
            <a:p>
              <a:r>
                <a:rPr lang="en-US" dirty="0"/>
                <a:t> C    T</a:t>
              </a:r>
            </a:p>
          </p:txBody>
        </p:sp>
        <p:sp>
          <p:nvSpPr>
            <p:cNvPr id="123" name="Rectangle 122">
              <a:extLst>
                <a:ext uri="{FF2B5EF4-FFF2-40B4-BE49-F238E27FC236}">
                  <a16:creationId xmlns:a16="http://schemas.microsoft.com/office/drawing/2014/main" id="{CD864B49-BF49-E2BB-B700-3B6047D6CB24}"/>
                </a:ext>
              </a:extLst>
            </p:cNvPr>
            <p:cNvSpPr/>
            <p:nvPr/>
          </p:nvSpPr>
          <p:spPr>
            <a:xfrm>
              <a:off x="1778742" y="3293121"/>
              <a:ext cx="384481" cy="3192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endParaRPr>
            </a:p>
          </p:txBody>
        </p:sp>
        <p:sp>
          <p:nvSpPr>
            <p:cNvPr id="124" name="Rectangle 123">
              <a:extLst>
                <a:ext uri="{FF2B5EF4-FFF2-40B4-BE49-F238E27FC236}">
                  <a16:creationId xmlns:a16="http://schemas.microsoft.com/office/drawing/2014/main" id="{524F2CC9-98D2-22FE-AEE4-E7598859ADAF}"/>
                </a:ext>
              </a:extLst>
            </p:cNvPr>
            <p:cNvSpPr/>
            <p:nvPr/>
          </p:nvSpPr>
          <p:spPr>
            <a:xfrm>
              <a:off x="2163224" y="3293120"/>
              <a:ext cx="296546" cy="3192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endParaRPr>
            </a:p>
          </p:txBody>
        </p:sp>
      </p:grpSp>
    </p:spTree>
    <p:extLst>
      <p:ext uri="{BB962C8B-B14F-4D97-AF65-F5344CB8AC3E}">
        <p14:creationId xmlns:p14="http://schemas.microsoft.com/office/powerpoint/2010/main" val="7107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DD6121-80B5-7DAE-E294-27C333347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58890-2826-3394-0E18-DF0B8C63051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Limits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427F90-5324-AF24-6636-908F50F8947F}"/>
                  </a:ext>
                </a:extLst>
              </p:cNvPr>
              <p:cNvSpPr>
                <a:spLocks noGrp="1"/>
              </p:cNvSpPr>
              <p:nvPr>
                <p:ph idx="1"/>
              </p:nvPr>
            </p:nvSpPr>
            <p:spPr>
              <a:xfrm>
                <a:off x="609600" y="1714500"/>
                <a:ext cx="10972800" cy="5070619"/>
              </a:xfrm>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For collision of 2 </a:t>
                </a:r>
                <a14:m>
                  <m:oMath xmlns:m="http://schemas.openxmlformats.org/officeDocument/2006/math">
                    <m:r>
                      <a:rPr lang="en-CA" i="1">
                        <a:latin typeface="Cambria Math" panose="02040503050406030204" pitchFamily="18" charset="0"/>
                      </a:rPr>
                      <m:t>𝑏</m:t>
                    </m:r>
                  </m:oMath>
                </a14:m>
                <a:r>
                  <a:rPr lang="en-US" dirty="0">
                    <a:latin typeface="Arial" panose="020B0604020202020204" pitchFamily="34" charset="0"/>
                    <a:cs typeface="Arial" panose="020B0604020202020204" pitchFamily="34" charset="0"/>
                  </a:rPr>
                  <a:t>-byte nonces &lt; </a:t>
                </a:r>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2</m:t>
                        </m:r>
                      </m:e>
                      <m:sup>
                        <m:r>
                          <a:rPr lang="en-CA" b="0" i="1" smtClean="0">
                            <a:latin typeface="Cambria Math" panose="02040503050406030204" pitchFamily="18" charset="0"/>
                          </a:rPr>
                          <m:t>−32</m:t>
                        </m:r>
                      </m:sup>
                    </m:sSup>
                  </m:oMath>
                </a14:m>
                <a:r>
                  <a:rPr lang="en-US" dirty="0">
                    <a:latin typeface="Arial" panose="020B0604020202020204" pitchFamily="34" charset="0"/>
                    <a:cs typeface="Arial" panose="020B0604020202020204" pitchFamily="34" charset="0"/>
                  </a:rPr>
                  <a:t> (same AES-GCM key),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Number of messages, </a:t>
                </a:r>
                <a14:m>
                  <m:oMath xmlns:m="http://schemas.openxmlformats.org/officeDocument/2006/math">
                    <m:r>
                      <a:rPr lang="en-CA" sz="2800" b="0" i="1" smtClean="0">
                        <a:latin typeface="Cambria Math" panose="02040503050406030204" pitchFamily="18" charset="0"/>
                      </a:rPr>
                      <m:t>𝐷</m:t>
                    </m:r>
                    <m:d>
                      <m:dPr>
                        <m:ctrlPr>
                          <a:rPr lang="en-CA" sz="2800" b="0" i="1" smtClean="0">
                            <a:latin typeface="Cambria Math" panose="02040503050406030204" pitchFamily="18" charset="0"/>
                          </a:rPr>
                        </m:ctrlPr>
                      </m:dPr>
                      <m:e>
                        <m:r>
                          <a:rPr lang="en-CA" sz="2800" b="0" i="1" smtClean="0">
                            <a:latin typeface="Cambria Math" panose="02040503050406030204" pitchFamily="18" charset="0"/>
                          </a:rPr>
                          <m:t>𝑏</m:t>
                        </m:r>
                      </m:e>
                    </m:d>
                  </m:oMath>
                </a14:m>
                <a:r>
                  <a:rPr lang="en-US" dirty="0">
                    <a:latin typeface="Arial" panose="020B0604020202020204" pitchFamily="34" charset="0"/>
                    <a:cs typeface="Arial" panose="020B0604020202020204" pitchFamily="34" charset="0"/>
                  </a:rPr>
                  <a:t>:</a:t>
                </a:r>
              </a:p>
              <a:p>
                <a:pPr marL="742950" lvl="1" indent="-45720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𝐷</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20</m:t>
                        </m:r>
                      </m:e>
                    </m:d>
                    <m:r>
                      <a:rPr lang="en-CA" sz="2400" b="0" i="1" smtClean="0">
                        <a:latin typeface="Cambria Math" panose="02040503050406030204" pitchFamily="18" charset="0"/>
                      </a:rPr>
                      <m:t>=2</m:t>
                    </m:r>
                    <m:r>
                      <a:rPr lang="en-CA" sz="2400" b="0" i="1" baseline="30000" smtClean="0">
                        <a:latin typeface="Cambria Math" panose="02040503050406030204" pitchFamily="18" charset="0"/>
                      </a:rPr>
                      <m:t>64</m:t>
                    </m:r>
                  </m:oMath>
                </a14:m>
                <a:endParaRPr lang="en-US" baseline="30000" dirty="0">
                  <a:latin typeface="Arial" panose="020B0604020202020204" pitchFamily="34" charset="0"/>
                  <a:cs typeface="Arial" panose="020B0604020202020204" pitchFamily="34" charset="0"/>
                </a:endParaRPr>
              </a:p>
              <a:p>
                <a:pPr marL="742950" lvl="1" indent="-45720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𝐷</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24</m:t>
                        </m:r>
                      </m:e>
                    </m:d>
                    <m:r>
                      <a:rPr lang="en-CA" sz="2400" b="0" i="1" smtClean="0">
                        <a:latin typeface="Cambria Math" panose="02040503050406030204" pitchFamily="18" charset="0"/>
                      </a:rPr>
                      <m:t>=2</m:t>
                    </m:r>
                    <m:r>
                      <a:rPr lang="en-CA" sz="2400" b="0" i="1" baseline="30000" smtClean="0">
                        <a:latin typeface="Cambria Math" panose="02040503050406030204" pitchFamily="18" charset="0"/>
                      </a:rPr>
                      <m:t>80</m:t>
                    </m:r>
                  </m:oMath>
                </a14:m>
                <a:r>
                  <a:rPr lang="en-US" dirty="0">
                    <a:latin typeface="Arial" panose="020B0604020202020204" pitchFamily="34" charset="0"/>
                    <a:cs typeface="Arial" panose="020B0604020202020204" pitchFamily="34" charset="0"/>
                  </a:rPr>
                  <a:t> (or </a:t>
                </a:r>
                <a14:m>
                  <m:oMath xmlns:m="http://schemas.openxmlformats.org/officeDocument/2006/math">
                    <m:r>
                      <a:rPr lang="en-CA" i="1">
                        <a:latin typeface="Cambria Math" panose="02040503050406030204" pitchFamily="18" charset="0"/>
                      </a:rPr>
                      <m:t>2</m:t>
                    </m:r>
                    <m:r>
                      <a:rPr lang="en-CA" i="1" baseline="30000">
                        <a:latin typeface="Cambria Math" panose="02040503050406030204" pitchFamily="18" charset="0"/>
                      </a:rPr>
                      <m:t>64</m:t>
                    </m:r>
                  </m:oMath>
                </a14:m>
                <a:r>
                  <a:rPr lang="en-US" dirty="0">
                    <a:latin typeface="Arial" panose="020B0604020202020204" pitchFamily="34" charset="0"/>
                    <a:cs typeface="Arial" panose="020B0604020202020204" pitchFamily="34" charset="0"/>
                  </a:rPr>
                  <a:t> for a multi-key system of </a:t>
                </a:r>
                <a14:m>
                  <m:oMath xmlns:m="http://schemas.openxmlformats.org/officeDocument/2006/math">
                    <m:r>
                      <a:rPr lang="en-CA" i="1">
                        <a:latin typeface="Cambria Math" panose="02040503050406030204" pitchFamily="18" charset="0"/>
                      </a:rPr>
                      <m:t>2</m:t>
                    </m:r>
                    <m:r>
                      <a:rPr lang="en-CA" b="0" i="1" baseline="30000" smtClean="0">
                        <a:latin typeface="Cambria Math" panose="02040503050406030204" pitchFamily="18" charset="0"/>
                      </a:rPr>
                      <m:t>33</m:t>
                    </m:r>
                  </m:oMath>
                </a14:m>
                <a:r>
                  <a:rPr lang="en-US" dirty="0">
                    <a:latin typeface="Arial" panose="020B0604020202020204" pitchFamily="34" charset="0"/>
                    <a:cs typeface="Arial" panose="020B0604020202020204" pitchFamily="34" charset="0"/>
                  </a:rPr>
                  <a:t> keys) </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For </a:t>
                </a:r>
                <a14:m>
                  <m:oMath xmlns:m="http://schemas.openxmlformats.org/officeDocument/2006/math">
                    <m:r>
                      <a:rPr lang="en-CA" b="0" i="1" smtClean="0">
                        <a:latin typeface="Cambria Math" panose="02040503050406030204" pitchFamily="18" charset="0"/>
                      </a:rPr>
                      <m:t>𝑚</m:t>
                    </m:r>
                    <m:r>
                      <a:rPr lang="en-CA" i="1">
                        <a:latin typeface="Cambria Math" panose="02040503050406030204" pitchFamily="18" charset="0"/>
                      </a:rPr>
                      <m:t> </m:t>
                    </m:r>
                  </m:oMath>
                </a14:m>
                <a:r>
                  <a:rPr lang="en-US" dirty="0">
                    <a:latin typeface="Arial" panose="020B0604020202020204" pitchFamily="34" charset="0"/>
                    <a:cs typeface="Arial" panose="020B0604020202020204" pitchFamily="34" charset="0"/>
                  </a:rPr>
                  <a:t>messages encrypted with same AES-GCM key to not exceed </a:t>
                </a:r>
                <a:r>
                  <a:rPr lang="en-CA" dirty="0">
                    <a:latin typeface="Arial" panose="020B0604020202020204" pitchFamily="34" charset="0"/>
                    <a:cs typeface="Arial" panose="020B0604020202020204" pitchFamily="34" charset="0"/>
                  </a:rPr>
                  <a:t>2</a:t>
                </a:r>
                <a:r>
                  <a:rPr lang="en-CA" baseline="30000" dirty="0">
                    <a:latin typeface="Arial" panose="020B0604020202020204" pitchFamily="34" charset="0"/>
                    <a:cs typeface="Arial" panose="020B0604020202020204" pitchFamily="34" charset="0"/>
                  </a:rPr>
                  <a:t>36</a:t>
                </a:r>
                <a:r>
                  <a:rPr lang="en-CA" dirty="0">
                    <a:latin typeface="Arial" panose="020B0604020202020204" pitchFamily="34" charset="0"/>
                    <a:cs typeface="Arial" panose="020B0604020202020204" pitchFamily="34" charset="0"/>
                  </a:rPr>
                  <a:t> – 32 bytes,</a:t>
                </a:r>
                <a:br>
                  <a:rPr lang="en-CA"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Message length, </a:t>
                </a:r>
                <a14:m>
                  <m:oMath xmlns:m="http://schemas.openxmlformats.org/officeDocument/2006/math">
                    <m:r>
                      <a:rPr lang="en-CA" sz="2800" b="0" i="1" smtClean="0">
                        <a:latin typeface="Cambria Math" panose="02040503050406030204" pitchFamily="18" charset="0"/>
                      </a:rPr>
                      <m:t>𝐿</m:t>
                    </m:r>
                    <m:r>
                      <a:rPr lang="en-CA" sz="2800" b="0" i="1" smtClean="0">
                        <a:latin typeface="Cambria Math" panose="02040503050406030204" pitchFamily="18" charset="0"/>
                      </a:rPr>
                      <m:t>(</m:t>
                    </m:r>
                    <m:r>
                      <a:rPr lang="en-CA" sz="2800" b="0" i="1" smtClean="0">
                        <a:latin typeface="Cambria Math" panose="02040503050406030204" pitchFamily="18" charset="0"/>
                      </a:rPr>
                      <m:t>𝑏</m:t>
                    </m:r>
                    <m:r>
                      <a:rPr lang="en-CA" sz="2800" b="0" i="1" smtClean="0">
                        <a:latin typeface="Cambria Math" panose="02040503050406030204" pitchFamily="18" charset="0"/>
                      </a:rPr>
                      <m:t>)</m:t>
                    </m:r>
                  </m:oMath>
                </a14:m>
                <a:endParaRPr lang="en-US" baseline="30000" dirty="0">
                  <a:latin typeface="Arial" panose="020B0604020202020204" pitchFamily="34" charset="0"/>
                  <a:cs typeface="Arial" panose="020B0604020202020204" pitchFamily="34" charset="0"/>
                </a:endParaRPr>
              </a:p>
              <a:p>
                <a:pPr marL="742950" lvl="1" indent="-45720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𝐿</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20</m:t>
                        </m:r>
                      </m:e>
                    </m:d>
                    <m:r>
                      <a:rPr lang="en-CA" sz="2400" b="0" i="1" smtClean="0">
                        <a:latin typeface="Cambria Math" panose="02040503050406030204" pitchFamily="18" charset="0"/>
                      </a:rPr>
                      <m:t>=21.3</m:t>
                    </m:r>
                  </m:oMath>
                </a14:m>
                <a:r>
                  <a:rPr lang="en-US" dirty="0">
                    <a:latin typeface="Arial" panose="020B0604020202020204" pitchFamily="34" charset="0"/>
                    <a:cs typeface="Arial" panose="020B0604020202020204" pitchFamily="34" charset="0"/>
                  </a:rPr>
                  <a:t> GB </a:t>
                </a:r>
              </a:p>
              <a:p>
                <a:pPr marL="742950" lvl="1" indent="-45720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𝐿</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24</m:t>
                        </m:r>
                      </m:e>
                    </m:d>
                    <m:r>
                      <a:rPr lang="en-CA" sz="2400" b="0" i="1" smtClean="0">
                        <a:latin typeface="Cambria Math" panose="02040503050406030204" pitchFamily="18" charset="0"/>
                      </a:rPr>
                      <m:t>=9.1</m:t>
                    </m:r>
                  </m:oMath>
                </a14:m>
                <a:r>
                  <a:rPr lang="en-US" dirty="0">
                    <a:latin typeface="Arial" panose="020B0604020202020204" pitchFamily="34" charset="0"/>
                    <a:cs typeface="Arial" panose="020B0604020202020204" pitchFamily="34" charset="0"/>
                  </a:rPr>
                  <a:t> GB </a:t>
                </a:r>
              </a:p>
              <a:p>
                <a:pPr marL="742950" lvl="1"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17427F90-5324-AF24-6636-908F50F8947F}"/>
                  </a:ext>
                </a:extLst>
              </p:cNvPr>
              <p:cNvSpPr>
                <a:spLocks noGrp="1" noRot="1" noChangeAspect="1" noMove="1" noResize="1" noEditPoints="1" noAdjustHandles="1" noChangeArrowheads="1" noChangeShapeType="1" noTextEdit="1"/>
              </p:cNvSpPr>
              <p:nvPr>
                <p:ph idx="1"/>
              </p:nvPr>
            </p:nvSpPr>
            <p:spPr>
              <a:xfrm>
                <a:off x="609600" y="1714500"/>
                <a:ext cx="10972800" cy="5070619"/>
              </a:xfrm>
              <a:blipFill>
                <a:blip r:embed="rId2"/>
                <a:stretch>
                  <a:fillRect l="-1734" t="-199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16E63B-61BB-4217-9916-B94F826D37F2}"/>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23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94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07A020-E3CC-4B96-AC45-FCD9859908F2}"/>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FA68AFE9-BA39-4145-A8A9-3C014FD86748}"/>
              </a:ext>
            </a:extLst>
          </p:cNvPr>
          <p:cNvSpPr>
            <a:spLocks noGrp="1"/>
          </p:cNvSpPr>
          <p:nvPr>
            <p:ph type="body" sz="quarter" idx="11"/>
          </p:nvPr>
        </p:nvSpPr>
        <p:spPr>
          <a:xfrm>
            <a:off x="619125" y="3990975"/>
            <a:ext cx="1994088" cy="313932"/>
          </a:xfrm>
        </p:spPr>
        <p:txBody>
          <a:bodyPr/>
          <a:lstStyle/>
          <a:p>
            <a:endParaRPr lang="en-US" dirty="0"/>
          </a:p>
        </p:txBody>
      </p:sp>
      <p:sp>
        <p:nvSpPr>
          <p:cNvPr id="5" name="Text Placeholder 4">
            <a:extLst>
              <a:ext uri="{FF2B5EF4-FFF2-40B4-BE49-F238E27FC236}">
                <a16:creationId xmlns:a16="http://schemas.microsoft.com/office/drawing/2014/main" id="{2F2099EE-682D-484F-A8A5-8DB2F177C264}"/>
              </a:ext>
            </a:extLst>
          </p:cNvPr>
          <p:cNvSpPr>
            <a:spLocks noGrp="1"/>
          </p:cNvSpPr>
          <p:nvPr>
            <p:ph type="body" sz="quarter" idx="12"/>
          </p:nvPr>
        </p:nvSpPr>
        <p:spPr/>
        <p:txBody>
          <a:bodyPr/>
          <a:lstStyle/>
          <a:p>
            <a:endParaRPr lang="en-US" dirty="0"/>
          </a:p>
        </p:txBody>
      </p:sp>
      <p:sp>
        <p:nvSpPr>
          <p:cNvPr id="6" name="Text Placeholder 5">
            <a:extLst>
              <a:ext uri="{FF2B5EF4-FFF2-40B4-BE49-F238E27FC236}">
                <a16:creationId xmlns:a16="http://schemas.microsoft.com/office/drawing/2014/main" id="{EF152D8F-E291-48DF-B9A3-F234293E70E2}"/>
              </a:ext>
            </a:extLst>
          </p:cNvPr>
          <p:cNvSpPr>
            <a:spLocks noGrp="1"/>
          </p:cNvSpPr>
          <p:nvPr>
            <p:ph type="body" sz="quarter" idx="13"/>
          </p:nvPr>
        </p:nvSpPr>
        <p:spPr>
          <a:xfrm>
            <a:off x="2714625" y="3990975"/>
            <a:ext cx="1994088" cy="313932"/>
          </a:xfrm>
        </p:spPr>
        <p:txBody>
          <a:bodyPr/>
          <a:lstStyle/>
          <a:p>
            <a:endParaRPr lang="en-US" dirty="0"/>
          </a:p>
        </p:txBody>
      </p:sp>
      <p:sp>
        <p:nvSpPr>
          <p:cNvPr id="7" name="Text Placeholder 6">
            <a:extLst>
              <a:ext uri="{FF2B5EF4-FFF2-40B4-BE49-F238E27FC236}">
                <a16:creationId xmlns:a16="http://schemas.microsoft.com/office/drawing/2014/main" id="{DE78C4E4-511B-49E3-8FAD-1AE9BC248C79}"/>
              </a:ext>
            </a:extLst>
          </p:cNvPr>
          <p:cNvSpPr>
            <a:spLocks noGrp="1"/>
          </p:cNvSpPr>
          <p:nvPr>
            <p:ph type="body" sz="quarter" idx="14"/>
          </p:nvPr>
        </p:nvSpPr>
        <p:spPr/>
        <p:txBody>
          <a:bodyPr/>
          <a:lstStyle/>
          <a:p>
            <a:endParaRPr lang="en-US" dirty="0"/>
          </a:p>
        </p:txBody>
      </p:sp>
      <p:sp>
        <p:nvSpPr>
          <p:cNvPr id="8" name="Text Placeholder 7">
            <a:extLst>
              <a:ext uri="{FF2B5EF4-FFF2-40B4-BE49-F238E27FC236}">
                <a16:creationId xmlns:a16="http://schemas.microsoft.com/office/drawing/2014/main" id="{51CA35D5-7D4A-49C3-8742-19972DA6D844}"/>
              </a:ext>
            </a:extLst>
          </p:cNvPr>
          <p:cNvSpPr>
            <a:spLocks noGrp="1"/>
          </p:cNvSpPr>
          <p:nvPr>
            <p:ph type="body" sz="quarter" idx="15"/>
          </p:nvPr>
        </p:nvSpPr>
        <p:spPr>
          <a:xfrm>
            <a:off x="4810125" y="3990975"/>
            <a:ext cx="1994088" cy="313932"/>
          </a:xfrm>
        </p:spPr>
        <p:txBody>
          <a:bodyPr/>
          <a:lstStyle/>
          <a:p>
            <a:endParaRPr lang="en-US" dirty="0"/>
          </a:p>
        </p:txBody>
      </p:sp>
    </p:spTree>
    <p:extLst>
      <p:ext uri="{BB962C8B-B14F-4D97-AF65-F5344CB8AC3E}">
        <p14:creationId xmlns:p14="http://schemas.microsoft.com/office/powerpoint/2010/main" val="238253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29B2-9711-0D3F-C52E-5B695080B51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Nonce-derived Key Schemes</a:t>
            </a:r>
          </a:p>
        </p:txBody>
      </p:sp>
      <p:sp>
        <p:nvSpPr>
          <p:cNvPr id="4" name="Slide Number Placeholder 3">
            <a:extLst>
              <a:ext uri="{FF2B5EF4-FFF2-40B4-BE49-F238E27FC236}">
                <a16:creationId xmlns:a16="http://schemas.microsoft.com/office/drawing/2014/main" id="{6A3139E5-D17F-C769-D9E5-D012A31B6BDD}"/>
              </a:ext>
            </a:extLst>
          </p:cNvPr>
          <p:cNvSpPr>
            <a:spLocks noGrp="1"/>
          </p:cNvSpPr>
          <p:nvPr>
            <p:ph type="sldNum" sz="quarter" idx="12"/>
          </p:nvPr>
        </p:nvSpPr>
        <p:spPr/>
        <p:txBody>
          <a:bodyPr/>
          <a:lstStyle/>
          <a:p>
            <a:fld id="{EB4B8DE2-A4E8-46E4-8BBF-D75455EFF32C}" type="slidenum">
              <a:rPr lang="en-US" smtClean="0"/>
              <a:pPr/>
              <a:t>3</a:t>
            </a:fld>
            <a:endParaRPr lang="en-US" dirty="0"/>
          </a:p>
        </p:txBody>
      </p:sp>
      <p:sp>
        <p:nvSpPr>
          <p:cNvPr id="5" name="Content Placeholder 5">
            <a:extLst>
              <a:ext uri="{FF2B5EF4-FFF2-40B4-BE49-F238E27FC236}">
                <a16:creationId xmlns:a16="http://schemas.microsoft.com/office/drawing/2014/main" id="{A5EE3733-E501-4E8B-BCC6-60BDBA09F819}"/>
              </a:ext>
            </a:extLst>
          </p:cNvPr>
          <p:cNvSpPr>
            <a:spLocks noGrp="1"/>
          </p:cNvSpPr>
          <p:nvPr>
            <p:ph idx="1"/>
          </p:nvPr>
        </p:nvSpPr>
        <p:spPr>
          <a:xfrm>
            <a:off x="609600" y="1714500"/>
            <a:ext cx="10972800" cy="3564053"/>
          </a:xfrm>
        </p:spPr>
        <p:txBody>
          <a:bodyPr/>
          <a:lstStyle/>
          <a:p>
            <a:pPr marL="457200" indent="-457200">
              <a:buFont typeface="Arial" panose="020B0604020202020204" pitchFamily="34" charset="0"/>
              <a:buChar char="•"/>
            </a:pPr>
            <a:r>
              <a:rPr lang="en-CA" dirty="0">
                <a:latin typeface="Arial" panose="020B0604020202020204" pitchFamily="34" charset="0"/>
                <a:cs typeface="Arial" panose="020B0604020202020204" pitchFamily="34" charset="0"/>
              </a:rPr>
              <a:t>Authenticated Encryption with Additional Data (AEAD) schemes have challenges:</a:t>
            </a:r>
          </a:p>
          <a:p>
            <a:pPr marL="742950" lvl="1" indent="-457200">
              <a:buFont typeface="Arial" panose="020B0604020202020204" pitchFamily="34" charset="0"/>
              <a:buChar char="•"/>
            </a:pPr>
            <a:r>
              <a:rPr lang="en-CA" dirty="0">
                <a:latin typeface="Arial" panose="020B0604020202020204" pitchFamily="34" charset="0"/>
                <a:cs typeface="Arial" panose="020B0604020202020204" pitchFamily="34" charset="0"/>
              </a:rPr>
              <a:t>Small number of messages per key in a cloud system</a:t>
            </a:r>
          </a:p>
          <a:p>
            <a:pPr marL="742950" lvl="1" indent="-457200">
              <a:buFont typeface="Arial" panose="020B0604020202020204" pitchFamily="34" charset="0"/>
              <a:buChar char="•"/>
            </a:pPr>
            <a:r>
              <a:rPr lang="en-CA" dirty="0">
                <a:latin typeface="Arial" panose="020B0604020202020204" pitchFamily="34" charset="0"/>
                <a:cs typeface="Arial" panose="020B0604020202020204" pitchFamily="34" charset="0"/>
              </a:rPr>
              <a:t>Vulnerable to attacks if IVs are mistakenly used</a:t>
            </a:r>
          </a:p>
          <a:p>
            <a:pPr marL="742950" lvl="1" indent="-457200">
              <a:buFont typeface="Arial" panose="020B0604020202020204" pitchFamily="34" charset="0"/>
              <a:buChar char="•"/>
            </a:pPr>
            <a:r>
              <a:rPr lang="en-CA" dirty="0">
                <a:latin typeface="Arial" panose="020B0604020202020204" pitchFamily="34" charset="0"/>
                <a:cs typeface="Arial" panose="020B0604020202020204" pitchFamily="34" charset="0"/>
              </a:rPr>
              <a:t>No key commitment</a:t>
            </a:r>
          </a:p>
          <a:p>
            <a:pPr marL="457200" indent="-457200">
              <a:buFont typeface="Arial" panose="020B0604020202020204" pitchFamily="34" charset="0"/>
              <a:buChar char="•"/>
            </a:pPr>
            <a:r>
              <a:rPr lang="en-CA" dirty="0">
                <a:latin typeface="Arial" panose="020B0604020202020204" pitchFamily="34" charset="0"/>
                <a:cs typeface="Arial" panose="020B0604020202020204" pitchFamily="34" charset="0"/>
              </a:rPr>
              <a:t>Nonce-derived key schemes address some of these issues without increasing the block size of the block cipher.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0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508C-CD0E-4723-0556-8E121C2995C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Why Nonce-Derived Schemes?</a:t>
            </a:r>
          </a:p>
        </p:txBody>
      </p:sp>
      <p:sp>
        <p:nvSpPr>
          <p:cNvPr id="4" name="Slide Number Placeholder 3">
            <a:extLst>
              <a:ext uri="{FF2B5EF4-FFF2-40B4-BE49-F238E27FC236}">
                <a16:creationId xmlns:a16="http://schemas.microsoft.com/office/drawing/2014/main" id="{D47D3DFA-82A6-DD3E-5FAE-5B7127DA55A6}"/>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4</a:t>
            </a:fld>
            <a:endParaRPr lang="en-US"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F25790F-A37A-5FAC-910C-EF81910D0291}"/>
              </a:ext>
            </a:extLst>
          </p:cNvPr>
          <p:cNvSpPr txBox="1">
            <a:spLocks/>
          </p:cNvSpPr>
          <p:nvPr/>
        </p:nvSpPr>
        <p:spPr>
          <a:xfrm>
            <a:off x="5791200" y="1765300"/>
            <a:ext cx="3716867" cy="2139047"/>
          </a:xfrm>
          <a:prstGeom prst="rect">
            <a:avLst/>
          </a:prstGeom>
        </p:spPr>
        <p:txBody>
          <a:bodyPr vert="horz" lIns="91440" tIns="45720" rIns="91440" bIns="45720" rtlCol="0" anchor="ctr"/>
          <a:lstStyle>
            <a:defPPr>
              <a:defRPr lang="en-US"/>
            </a:defPPr>
            <a:lvl1pPr marL="0" algn="l" defTabSz="914400" rtl="0" eaLnBrk="1" latinLnBrk="0" hangingPunct="1">
              <a:defRPr sz="900" b="0" i="0" kern="1200">
                <a:solidFill>
                  <a:schemeClr val="tx1">
                    <a:tint val="75000"/>
                  </a:schemeClr>
                </a:solidFill>
                <a:latin typeface="Amazon Ember Display" panose="020F06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71EF72F9-16E9-5287-E82C-5D676FE0E1B2}"/>
              </a:ext>
            </a:extLst>
          </p:cNvPr>
          <p:cNvSpPr txBox="1">
            <a:spLocks/>
          </p:cNvSpPr>
          <p:nvPr/>
        </p:nvSpPr>
        <p:spPr>
          <a:xfrm>
            <a:off x="762000" y="1866900"/>
            <a:ext cx="3776797" cy="3302443"/>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3000"/>
              </a:spcAft>
              <a:buSzPct val="90000"/>
              <a:buFont typeface="Arial" panose="020B0604020202020204" pitchFamily="34" charset="0"/>
              <a:buNone/>
              <a:defRPr sz="2400" b="0" i="0" kern="1200" baseline="0">
                <a:solidFill>
                  <a:schemeClr val="tx2"/>
                </a:solidFill>
                <a:latin typeface="Amazon Ember Display" panose="020F0603020204020204" pitchFamily="34" charset="0"/>
                <a:ea typeface="+mn-ea"/>
                <a:cs typeface="+mn-cs"/>
              </a:defRPr>
            </a:lvl1pPr>
            <a:lvl2pPr marL="0" indent="0" algn="l" defTabSz="914400" rtl="0" eaLnBrk="1" latinLnBrk="0" hangingPunct="1">
              <a:lnSpc>
                <a:spcPct val="90000"/>
              </a:lnSpc>
              <a:spcBef>
                <a:spcPts val="0"/>
              </a:spcBef>
              <a:spcAft>
                <a:spcPts val="3000"/>
              </a:spcAft>
              <a:buSzPct val="90000"/>
              <a:buFont typeface="Arial" panose="020B0604020202020204" pitchFamily="34" charset="0"/>
              <a:buNone/>
              <a:defRPr sz="2400" b="0" i="0" kern="1200" baseline="0">
                <a:solidFill>
                  <a:schemeClr val="tx2"/>
                </a:solidFill>
                <a:latin typeface="Amazon Ember Display" panose="020F0603020204020204" pitchFamily="34" charset="0"/>
                <a:ea typeface="+mn-ea"/>
                <a:cs typeface="+mn-cs"/>
              </a:defRPr>
            </a:lvl2pPr>
            <a:lvl3pPr marL="0" indent="0" algn="l" defTabSz="914400" rtl="0" eaLnBrk="1" latinLnBrk="0" hangingPunct="1">
              <a:lnSpc>
                <a:spcPct val="90000"/>
              </a:lnSpc>
              <a:spcBef>
                <a:spcPts val="0"/>
              </a:spcBef>
              <a:spcAft>
                <a:spcPts val="3000"/>
              </a:spcAft>
              <a:buFont typeface="Arial" panose="020B0604020202020204" pitchFamily="34" charset="0"/>
              <a:buNone/>
              <a:defRPr sz="2400" b="0" i="0" kern="1200" baseline="0">
                <a:solidFill>
                  <a:schemeClr val="tx2"/>
                </a:solidFill>
                <a:latin typeface="Amazon Ember Display" panose="020F0603020204020204" pitchFamily="34" charset="0"/>
                <a:ea typeface="+mn-ea"/>
                <a:cs typeface="+mn-cs"/>
              </a:defRPr>
            </a:lvl3pPr>
            <a:lvl4pPr marL="0" indent="0" algn="l" defTabSz="914400" rtl="0" eaLnBrk="1" latinLnBrk="0" hangingPunct="1">
              <a:lnSpc>
                <a:spcPct val="90000"/>
              </a:lnSpc>
              <a:spcBef>
                <a:spcPts val="0"/>
              </a:spcBef>
              <a:spcAft>
                <a:spcPts val="3000"/>
              </a:spcAft>
              <a:buFont typeface="Arial" panose="020B0604020202020204" pitchFamily="34" charset="0"/>
              <a:buNone/>
              <a:defRPr sz="2400" b="0" i="0" kern="1200" baseline="0">
                <a:solidFill>
                  <a:schemeClr val="tx2"/>
                </a:solidFill>
                <a:latin typeface="Amazon Ember Display" panose="020F0603020204020204" pitchFamily="34" charset="0"/>
                <a:ea typeface="+mn-ea"/>
                <a:cs typeface="+mn-cs"/>
              </a:defRPr>
            </a:lvl4pPr>
            <a:lvl5pPr marL="0" indent="0" algn="l" defTabSz="914400" rtl="0" eaLnBrk="1" latinLnBrk="0" hangingPunct="1">
              <a:lnSpc>
                <a:spcPct val="90000"/>
              </a:lnSpc>
              <a:spcBef>
                <a:spcPts val="0"/>
              </a:spcBef>
              <a:spcAft>
                <a:spcPts val="3000"/>
              </a:spcAft>
              <a:buFont typeface="Arial" panose="020B0604020202020204" pitchFamily="34" charset="0"/>
              <a:buNone/>
              <a:defRPr sz="2400" b="0" i="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AES-GCM pain points: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IV is only 96 bits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=&gt; exacerbates nonce-reuse problems</a:t>
            </a:r>
            <a:br>
              <a:rPr lang="en-US" sz="2000" dirty="0"/>
            </a:br>
            <a:r>
              <a:rPr lang="en-US" sz="2000" dirty="0"/>
              <a:t>loss of message authentication +</a:t>
            </a:r>
            <a:br>
              <a:rPr lang="en-US" sz="2000" dirty="0"/>
            </a:br>
            <a:r>
              <a:rPr lang="en-US" sz="2000" dirty="0"/>
              <a:t>leakage of plaintext pairs where re-use occurred</a:t>
            </a:r>
            <a:br>
              <a:rPr lang="en-US" dirty="0"/>
            </a:br>
            <a:endParaRPr lang="en-US" dirty="0">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05EC31B6-9955-F6C0-3860-1E3A2497B6F5}"/>
              </a:ext>
            </a:extLst>
          </p:cNvPr>
          <p:cNvSpPr/>
          <p:nvPr/>
        </p:nvSpPr>
        <p:spPr>
          <a:xfrm rot="20588036">
            <a:off x="4809856" y="3004105"/>
            <a:ext cx="795866" cy="3302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90BEB8D7-7D94-A766-00AB-3EB7B278DE8E}"/>
              </a:ext>
            </a:extLst>
          </p:cNvPr>
          <p:cNvSpPr/>
          <p:nvPr/>
        </p:nvSpPr>
        <p:spPr>
          <a:xfrm rot="1652832">
            <a:off x="4724732" y="3607976"/>
            <a:ext cx="795866" cy="3302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latin typeface="Arial" panose="020B0604020202020204" pitchFamily="34" charset="0"/>
              <a:cs typeface="Arial" panose="020B0604020202020204" pitchFamily="34" charset="0"/>
            </a:endParaRPr>
          </a:p>
        </p:txBody>
      </p:sp>
      <p:sp>
        <p:nvSpPr>
          <p:cNvPr id="10" name="&quot;No&quot; Symbol 9">
            <a:extLst>
              <a:ext uri="{FF2B5EF4-FFF2-40B4-BE49-F238E27FC236}">
                <a16:creationId xmlns:a16="http://schemas.microsoft.com/office/drawing/2014/main" id="{1F2A4273-F817-4A5C-407D-E0DC3FCD07FD}"/>
              </a:ext>
            </a:extLst>
          </p:cNvPr>
          <p:cNvSpPr/>
          <p:nvPr/>
        </p:nvSpPr>
        <p:spPr>
          <a:xfrm>
            <a:off x="1021701" y="3586809"/>
            <a:ext cx="392091" cy="372533"/>
          </a:xfrm>
          <a:prstGeom prst="noSmoking">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5091AD3-48EE-9632-4423-90D243E16623}"/>
              </a:ext>
            </a:extLst>
          </p:cNvPr>
          <p:cNvSpPr txBox="1"/>
          <p:nvPr/>
        </p:nvSpPr>
        <p:spPr>
          <a:xfrm>
            <a:off x="6025662" y="2677393"/>
            <a:ext cx="3716866" cy="2352815"/>
          </a:xfrm>
          <a:prstGeom prst="rect">
            <a:avLst/>
          </a:prstGeom>
          <a:noFill/>
        </p:spPr>
        <p:txBody>
          <a:bodyPr wrap="square" lIns="0" rIns="0" rtlCol="0">
            <a:spAutoFit/>
          </a:bodyPr>
          <a:lstStyle/>
          <a:p>
            <a:r>
              <a:rPr lang="en-US" sz="2400" dirty="0">
                <a:solidFill>
                  <a:schemeClr val="tx2"/>
                </a:solidFill>
                <a:latin typeface="Arial" panose="020B0604020202020204" pitchFamily="34" charset="0"/>
                <a:cs typeface="Arial" panose="020B0604020202020204" pitchFamily="34" charset="0"/>
              </a:rPr>
              <a:t>Random IVs =&gt; at most 2</a:t>
            </a:r>
            <a:r>
              <a:rPr lang="en-US" sz="2400" baseline="30000" dirty="0">
                <a:solidFill>
                  <a:schemeClr val="tx2"/>
                </a:solidFill>
                <a:latin typeface="Arial" panose="020B0604020202020204" pitchFamily="34" charset="0"/>
                <a:cs typeface="Arial" panose="020B0604020202020204" pitchFamily="34" charset="0"/>
              </a:rPr>
              <a:t>32</a:t>
            </a:r>
            <a:r>
              <a:rPr lang="en-US" sz="2400" dirty="0">
                <a:solidFill>
                  <a:schemeClr val="tx2"/>
                </a:solidFill>
                <a:latin typeface="Arial" panose="020B0604020202020204" pitchFamily="34" charset="0"/>
                <a:cs typeface="Arial" panose="020B0604020202020204" pitchFamily="34" charset="0"/>
              </a:rPr>
              <a:t> messages</a:t>
            </a:r>
          </a:p>
          <a:p>
            <a:pPr lvl="4"/>
            <a:endParaRPr lang="en-US" sz="2400"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Deterministic IVs =&gt; small fixed-length field</a:t>
            </a:r>
            <a:br>
              <a:rPr lang="en-US" sz="2400" dirty="0">
                <a:solidFill>
                  <a:schemeClr val="tx2"/>
                </a:solidFill>
                <a:latin typeface="Arial" panose="020B0604020202020204" pitchFamily="34" charset="0"/>
                <a:cs typeface="Arial" panose="020B0604020202020204" pitchFamily="34" charset="0"/>
              </a:rPr>
            </a:br>
            <a:r>
              <a:rPr lang="en-US" sz="2400" dirty="0">
                <a:solidFill>
                  <a:schemeClr val="tx2"/>
                </a:solidFill>
                <a:latin typeface="Arial" panose="020B0604020202020204" pitchFamily="34" charset="0"/>
                <a:cs typeface="Arial" panose="020B0604020202020204" pitchFamily="34" charset="0"/>
              </a:rPr>
              <a:t>&amp; complexity</a:t>
            </a:r>
          </a:p>
        </p:txBody>
      </p:sp>
    </p:spTree>
    <p:extLst>
      <p:ext uri="{BB962C8B-B14F-4D97-AF65-F5344CB8AC3E}">
        <p14:creationId xmlns:p14="http://schemas.microsoft.com/office/powerpoint/2010/main" val="188104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BE1D-E314-9FB3-BB4E-67D5C3059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0337E-4284-C338-A986-520E4A75285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Random IVs and the 2</a:t>
            </a:r>
            <a:r>
              <a:rPr lang="en-US" baseline="30000" dirty="0">
                <a:latin typeface="Arial" panose="020B0604020202020204" pitchFamily="34" charset="0"/>
                <a:cs typeface="Arial" panose="020B0604020202020204" pitchFamily="34" charset="0"/>
              </a:rPr>
              <a:t>32</a:t>
            </a:r>
            <a:r>
              <a:rPr lang="en-US" dirty="0">
                <a:latin typeface="Arial" panose="020B0604020202020204" pitchFamily="34" charset="0"/>
                <a:cs typeface="Arial" panose="020B0604020202020204" pitchFamily="34" charset="0"/>
              </a:rPr>
              <a:t> invocation limit</a:t>
            </a:r>
          </a:p>
        </p:txBody>
      </p:sp>
      <p:sp>
        <p:nvSpPr>
          <p:cNvPr id="4" name="Slide Number Placeholder 3">
            <a:extLst>
              <a:ext uri="{FF2B5EF4-FFF2-40B4-BE49-F238E27FC236}">
                <a16:creationId xmlns:a16="http://schemas.microsoft.com/office/drawing/2014/main" id="{72336245-2FE5-DBCF-9E0F-BCDDA5930AF6}"/>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5</a:t>
            </a:fld>
            <a:endParaRPr lang="en-US"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793154A2-96BE-677C-FEEB-FD04D9A5D883}"/>
              </a:ext>
            </a:extLst>
          </p:cNvPr>
          <p:cNvSpPr txBox="1">
            <a:spLocks/>
          </p:cNvSpPr>
          <p:nvPr/>
        </p:nvSpPr>
        <p:spPr>
          <a:xfrm>
            <a:off x="5791200" y="1765300"/>
            <a:ext cx="3716867" cy="2139047"/>
          </a:xfrm>
          <a:prstGeom prst="rect">
            <a:avLst/>
          </a:prstGeom>
        </p:spPr>
        <p:txBody>
          <a:bodyPr vert="horz" lIns="91440" tIns="45720" rIns="91440" bIns="45720" rtlCol="0" anchor="ctr"/>
          <a:lstStyle>
            <a:defPPr>
              <a:defRPr lang="en-US"/>
            </a:defPPr>
            <a:lvl1pPr marL="0" algn="l" defTabSz="914400" rtl="0" eaLnBrk="1" latinLnBrk="0" hangingPunct="1">
              <a:defRPr sz="900" b="0" i="0" kern="1200">
                <a:solidFill>
                  <a:schemeClr val="tx1">
                    <a:tint val="75000"/>
                  </a:schemeClr>
                </a:solidFill>
                <a:latin typeface="Amazon Ember Display" panose="020F06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89" name="Text Placeholder 31">
            <a:extLst>
              <a:ext uri="{FF2B5EF4-FFF2-40B4-BE49-F238E27FC236}">
                <a16:creationId xmlns:a16="http://schemas.microsoft.com/office/drawing/2014/main" id="{A4DC94F3-A9DD-91BF-F5DD-F206954544C7}"/>
              </a:ext>
            </a:extLst>
          </p:cNvPr>
          <p:cNvSpPr txBox="1">
            <a:spLocks/>
          </p:cNvSpPr>
          <p:nvPr/>
        </p:nvSpPr>
        <p:spPr>
          <a:xfrm>
            <a:off x="609599" y="1743647"/>
            <a:ext cx="5248656" cy="646331"/>
          </a:xfrm>
          <a:prstGeom prst="rect">
            <a:avLst/>
          </a:prstGeom>
        </p:spPr>
        <p:txBody>
          <a:bodyPr vert="horz" wrap="square" lIns="0" tIns="45720" rIns="0" bIns="45720" rtlCol="0" anchor="t">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2000" b="1" kern="1200" baseline="0">
                <a:solidFill>
                  <a:schemeClr val="accent1"/>
                </a:solidFill>
                <a:latin typeface="Amazon Ember Display" panose="020F0603020204020204" pitchFamily="34" charset="0"/>
                <a:ea typeface="+mn-ea"/>
                <a:cs typeface="+mn-cs"/>
              </a:defRPr>
            </a:lvl1pPr>
            <a:lvl2pPr marL="457200" indent="0" algn="l" defTabSz="914400" rtl="0" eaLnBrk="1" latinLnBrk="0" hangingPunct="1">
              <a:lnSpc>
                <a:spcPct val="90000"/>
              </a:lnSpc>
              <a:spcBef>
                <a:spcPts val="0"/>
              </a:spcBef>
              <a:spcAft>
                <a:spcPts val="1200"/>
              </a:spcAft>
              <a:buSzPct val="90000"/>
              <a:buFont typeface="Wingdings" panose="05000000000000000000" pitchFamily="2" charset="2"/>
              <a:buNone/>
              <a:defRPr sz="2000" b="1" kern="1200" baseline="0">
                <a:solidFill>
                  <a:schemeClr val="tx2"/>
                </a:solidFill>
                <a:latin typeface="Amazon Ember Display" panose="020F0603020204020204" pitchFamily="34" charset="0"/>
                <a:ea typeface="+mn-ea"/>
                <a:cs typeface="+mn-cs"/>
              </a:defRPr>
            </a:lvl2pPr>
            <a:lvl3pPr marL="914400" indent="0" algn="l" defTabSz="914400" rtl="0" eaLnBrk="1" latinLnBrk="0" hangingPunct="1">
              <a:lnSpc>
                <a:spcPct val="90000"/>
              </a:lnSpc>
              <a:spcBef>
                <a:spcPts val="0"/>
              </a:spcBef>
              <a:spcAft>
                <a:spcPts val="1200"/>
              </a:spcAft>
              <a:buFont typeface="Amazon Ember" panose="020B0603020204020204" pitchFamily="34" charset="0"/>
              <a:buNone/>
              <a:defRPr sz="1800" b="1" kern="1200" baseline="0">
                <a:solidFill>
                  <a:schemeClr val="tx2"/>
                </a:solidFill>
                <a:latin typeface="Amazon Ember Display" panose="020F0603020204020204" pitchFamily="34" charset="0"/>
                <a:ea typeface="+mn-ea"/>
                <a:cs typeface="+mn-cs"/>
              </a:defRPr>
            </a:lvl3pPr>
            <a:lvl4pPr marL="13716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4pPr>
            <a:lvl5pPr marL="18288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2000" b="1" i="0" u="none" strike="noStrike" kern="1200" cap="none" spc="0" normalizeH="0" baseline="0" noProof="0" dirty="0">
                <a:ln>
                  <a:noFill/>
                </a:ln>
                <a:solidFill>
                  <a:srgbClr val="2074D5"/>
                </a:solidFill>
                <a:effectLst/>
                <a:uLnTx/>
                <a:uFillTx/>
                <a:latin typeface="Arial" panose="020B0604020202020204" pitchFamily="34" charset="0"/>
                <a:cs typeface="Arial" panose="020B0604020202020204" pitchFamily="34" charset="0"/>
              </a:rPr>
              <a:t>High-volume Transport Encryption for virtualized networks</a:t>
            </a:r>
          </a:p>
        </p:txBody>
      </p:sp>
      <p:sp>
        <p:nvSpPr>
          <p:cNvPr id="90" name="Content Placeholder 5">
            <a:extLst>
              <a:ext uri="{FF2B5EF4-FFF2-40B4-BE49-F238E27FC236}">
                <a16:creationId xmlns:a16="http://schemas.microsoft.com/office/drawing/2014/main" id="{1F9041BA-DA35-1E19-0FC0-6B2DD51FBD30}"/>
              </a:ext>
            </a:extLst>
          </p:cNvPr>
          <p:cNvSpPr txBox="1">
            <a:spLocks/>
          </p:cNvSpPr>
          <p:nvPr/>
        </p:nvSpPr>
        <p:spPr>
          <a:xfrm>
            <a:off x="609598" y="2141553"/>
            <a:ext cx="5248656" cy="3816429"/>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1800" kern="1200" baseline="0">
                <a:solidFill>
                  <a:schemeClr val="tx2"/>
                </a:solidFill>
                <a:latin typeface="Amazon Ember Display" panose="020F0603020204020204" pitchFamily="34" charset="0"/>
                <a:ea typeface="+mn-ea"/>
                <a:cs typeface="+mn-cs"/>
              </a:defRPr>
            </a:lvl1pPr>
            <a:lvl2pPr marL="285750" indent="0" algn="l" defTabSz="914400" rtl="0" eaLnBrk="1" latinLnBrk="0" hangingPunct="1">
              <a:lnSpc>
                <a:spcPct val="90000"/>
              </a:lnSpc>
              <a:spcBef>
                <a:spcPts val="0"/>
              </a:spcBef>
              <a:spcAft>
                <a:spcPts val="1200"/>
              </a:spcAft>
              <a:buSzPct val="90000"/>
              <a:buFont typeface="Wingdings" panose="05000000000000000000" pitchFamily="2" charset="2"/>
              <a:buNone/>
              <a:defRPr sz="1600" kern="1200" baseline="0">
                <a:solidFill>
                  <a:schemeClr val="tx2"/>
                </a:solidFill>
                <a:latin typeface="Amazon Ember Display" panose="020F0603020204020204" pitchFamily="34" charset="0"/>
                <a:ea typeface="+mn-ea"/>
                <a:cs typeface="+mn-cs"/>
              </a:defRPr>
            </a:lvl2pPr>
            <a:lvl3pPr marL="628650" indent="0" algn="l" defTabSz="914400" rtl="0" eaLnBrk="1" latinLnBrk="0" hangingPunct="1">
              <a:lnSpc>
                <a:spcPct val="90000"/>
              </a:lnSpc>
              <a:spcBef>
                <a:spcPts val="0"/>
              </a:spcBef>
              <a:spcAft>
                <a:spcPts val="1200"/>
              </a:spcAft>
              <a:buFont typeface="Amazon Ember" panose="020B0603020204020204" pitchFamily="34" charset="0"/>
              <a:buNone/>
              <a:defRPr sz="1400" kern="1200" baseline="0">
                <a:solidFill>
                  <a:schemeClr val="tx2"/>
                </a:solidFill>
                <a:latin typeface="Amazon Ember Display" panose="020F0603020204020204" pitchFamily="34" charset="0"/>
                <a:ea typeface="+mn-ea"/>
                <a:cs typeface="+mn-cs"/>
              </a:defRPr>
            </a:lvl3pPr>
            <a:lvl4pPr marL="85883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4pPr>
            <a:lvl5pPr marL="103028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rPr>
              <a:t>Distributed transport encryption can collectively encrypt ~2</a:t>
            </a:r>
            <a:r>
              <a:rPr kumimoji="0" lang="en-US" sz="1800" b="0" i="0" u="none" strike="noStrike" kern="1200" cap="none" spc="0" normalizeH="0" baseline="30000" noProof="0" dirty="0">
                <a:ln>
                  <a:noFill/>
                </a:ln>
                <a:solidFill>
                  <a:srgbClr val="232F3E"/>
                </a:solidFill>
                <a:effectLst/>
                <a:uLnTx/>
                <a:uFillTx/>
                <a:latin typeface="Arial" panose="020B0604020202020204" pitchFamily="34" charset="0"/>
                <a:cs typeface="Arial" panose="020B0604020202020204" pitchFamily="34" charset="0"/>
              </a:rPr>
              <a:t>32</a:t>
            </a:r>
            <a:r>
              <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rPr>
              <a:t> messages in 2 seconds. </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rPr>
              <a:t>Re-keying every 2 seconds is not practical. </a:t>
            </a:r>
          </a:p>
        </p:txBody>
      </p:sp>
      <p:sp>
        <p:nvSpPr>
          <p:cNvPr id="91" name="Text Placeholder 32">
            <a:extLst>
              <a:ext uri="{FF2B5EF4-FFF2-40B4-BE49-F238E27FC236}">
                <a16:creationId xmlns:a16="http://schemas.microsoft.com/office/drawing/2014/main" id="{A8715C68-A86D-FDC1-FC2D-C1A8481EA010}"/>
              </a:ext>
            </a:extLst>
          </p:cNvPr>
          <p:cNvSpPr txBox="1">
            <a:spLocks/>
          </p:cNvSpPr>
          <p:nvPr/>
        </p:nvSpPr>
        <p:spPr>
          <a:xfrm>
            <a:off x="6334125" y="1743647"/>
            <a:ext cx="5248656" cy="369332"/>
          </a:xfrm>
          <a:prstGeom prst="rect">
            <a:avLst/>
          </a:prstGeom>
        </p:spPr>
        <p:txBody>
          <a:bodyPr vert="horz" wrap="square" lIns="0" tIns="45720" rIns="0" bIns="45720" rtlCol="0" anchor="t">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2000" b="1" kern="1200" baseline="0">
                <a:solidFill>
                  <a:schemeClr val="accent1"/>
                </a:solidFill>
                <a:latin typeface="Amazon Ember Display" panose="020F0603020204020204" pitchFamily="34" charset="0"/>
                <a:ea typeface="+mn-ea"/>
                <a:cs typeface="+mn-cs"/>
              </a:defRPr>
            </a:lvl1pPr>
            <a:lvl2pPr marL="457200" indent="0" algn="l" defTabSz="914400" rtl="0" eaLnBrk="1" latinLnBrk="0" hangingPunct="1">
              <a:lnSpc>
                <a:spcPct val="90000"/>
              </a:lnSpc>
              <a:spcBef>
                <a:spcPts val="0"/>
              </a:spcBef>
              <a:spcAft>
                <a:spcPts val="1200"/>
              </a:spcAft>
              <a:buSzPct val="90000"/>
              <a:buFont typeface="Wingdings" panose="05000000000000000000" pitchFamily="2" charset="2"/>
              <a:buNone/>
              <a:defRPr sz="2000" b="1" kern="1200" baseline="0">
                <a:solidFill>
                  <a:schemeClr val="tx2"/>
                </a:solidFill>
                <a:latin typeface="Amazon Ember Display" panose="020F0603020204020204" pitchFamily="34" charset="0"/>
                <a:ea typeface="+mn-ea"/>
                <a:cs typeface="+mn-cs"/>
              </a:defRPr>
            </a:lvl2pPr>
            <a:lvl3pPr marL="914400" indent="0" algn="l" defTabSz="914400" rtl="0" eaLnBrk="1" latinLnBrk="0" hangingPunct="1">
              <a:lnSpc>
                <a:spcPct val="90000"/>
              </a:lnSpc>
              <a:spcBef>
                <a:spcPts val="0"/>
              </a:spcBef>
              <a:spcAft>
                <a:spcPts val="1200"/>
              </a:spcAft>
              <a:buFont typeface="Amazon Ember" panose="020B0603020204020204" pitchFamily="34" charset="0"/>
              <a:buNone/>
              <a:defRPr sz="1800" b="1" kern="1200" baseline="0">
                <a:solidFill>
                  <a:schemeClr val="tx2"/>
                </a:solidFill>
                <a:latin typeface="Amazon Ember Display" panose="020F0603020204020204" pitchFamily="34" charset="0"/>
                <a:ea typeface="+mn-ea"/>
                <a:cs typeface="+mn-cs"/>
              </a:defRPr>
            </a:lvl3pPr>
            <a:lvl4pPr marL="13716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4pPr>
            <a:lvl5pPr marL="18288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2000" b="1" i="0" u="none" strike="noStrike" kern="1200" cap="none" spc="0" normalizeH="0" baseline="0" noProof="0">
                <a:ln>
                  <a:noFill/>
                </a:ln>
                <a:solidFill>
                  <a:srgbClr val="2074D5"/>
                </a:solidFill>
                <a:effectLst/>
                <a:uLnTx/>
                <a:uFillTx/>
                <a:latin typeface="Arial" panose="020B0604020202020204" pitchFamily="34" charset="0"/>
                <a:cs typeface="Arial" panose="020B0604020202020204" pitchFamily="34" charset="0"/>
              </a:rPr>
              <a:t>High-volume AWS KMS Encryption</a:t>
            </a:r>
            <a:endParaRPr kumimoji="0" lang="en-US" sz="2000" b="1" i="0" u="none" strike="noStrike" kern="1200" cap="none" spc="0" normalizeH="0" baseline="0" noProof="0" dirty="0">
              <a:ln>
                <a:noFill/>
              </a:ln>
              <a:solidFill>
                <a:srgbClr val="2074D5"/>
              </a:solidFill>
              <a:effectLst/>
              <a:uLnTx/>
              <a:uFillTx/>
              <a:latin typeface="Arial" panose="020B0604020202020204" pitchFamily="34" charset="0"/>
              <a:cs typeface="Arial" panose="020B0604020202020204" pitchFamily="34" charset="0"/>
            </a:endParaRPr>
          </a:p>
        </p:txBody>
      </p:sp>
      <p:sp>
        <p:nvSpPr>
          <p:cNvPr id="92" name="Content Placeholder 33">
            <a:extLst>
              <a:ext uri="{FF2B5EF4-FFF2-40B4-BE49-F238E27FC236}">
                <a16:creationId xmlns:a16="http://schemas.microsoft.com/office/drawing/2014/main" id="{DA31FE29-466E-8231-1852-836B1C239AA0}"/>
              </a:ext>
            </a:extLst>
          </p:cNvPr>
          <p:cNvSpPr txBox="1">
            <a:spLocks/>
          </p:cNvSpPr>
          <p:nvPr/>
        </p:nvSpPr>
        <p:spPr>
          <a:xfrm>
            <a:off x="6334125" y="2141554"/>
            <a:ext cx="5494630" cy="4065728"/>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1800" kern="1200" baseline="0">
                <a:solidFill>
                  <a:schemeClr val="tx2"/>
                </a:solidFill>
                <a:latin typeface="Amazon Ember Display" panose="020F0603020204020204" pitchFamily="34" charset="0"/>
                <a:ea typeface="+mn-ea"/>
                <a:cs typeface="+mn-cs"/>
              </a:defRPr>
            </a:lvl1pPr>
            <a:lvl2pPr marL="285750" indent="0" algn="l" defTabSz="914400" rtl="0" eaLnBrk="1" latinLnBrk="0" hangingPunct="1">
              <a:lnSpc>
                <a:spcPct val="90000"/>
              </a:lnSpc>
              <a:spcBef>
                <a:spcPts val="0"/>
              </a:spcBef>
              <a:spcAft>
                <a:spcPts val="1200"/>
              </a:spcAft>
              <a:buSzPct val="90000"/>
              <a:buFont typeface="Wingdings" panose="05000000000000000000" pitchFamily="2" charset="2"/>
              <a:buNone/>
              <a:defRPr sz="1600" kern="1200" baseline="0">
                <a:solidFill>
                  <a:schemeClr val="tx2"/>
                </a:solidFill>
                <a:latin typeface="Amazon Ember Display" panose="020F0603020204020204" pitchFamily="34" charset="0"/>
                <a:ea typeface="+mn-ea"/>
                <a:cs typeface="+mn-cs"/>
              </a:defRPr>
            </a:lvl2pPr>
            <a:lvl3pPr marL="628650" indent="0" algn="l" defTabSz="914400" rtl="0" eaLnBrk="1" latinLnBrk="0" hangingPunct="1">
              <a:lnSpc>
                <a:spcPct val="90000"/>
              </a:lnSpc>
              <a:spcBef>
                <a:spcPts val="0"/>
              </a:spcBef>
              <a:spcAft>
                <a:spcPts val="1200"/>
              </a:spcAft>
              <a:buFont typeface="Amazon Ember" panose="020B0603020204020204" pitchFamily="34" charset="0"/>
              <a:buNone/>
              <a:defRPr sz="1400" kern="1200" baseline="0">
                <a:solidFill>
                  <a:schemeClr val="tx2"/>
                </a:solidFill>
                <a:latin typeface="Amazon Ember Display" panose="020F0603020204020204" pitchFamily="34" charset="0"/>
                <a:ea typeface="+mn-ea"/>
                <a:cs typeface="+mn-cs"/>
              </a:defRPr>
            </a:lvl3pPr>
            <a:lvl4pPr marL="85883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4pPr>
            <a:lvl5pPr marL="103028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endPar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AWS Key Management Service (AWS KMS) key sometimes can encrypt 2</a:t>
            </a:r>
            <a:r>
              <a:rPr kumimoji="0" lang="en-US" sz="1800" b="0" i="0" u="none" strike="noStrike" kern="1200" cap="none" spc="0" normalizeH="0" baseline="30000" noProof="0">
                <a:ln>
                  <a:noFill/>
                </a:ln>
                <a:solidFill>
                  <a:srgbClr val="232F3E"/>
                </a:solidFill>
                <a:effectLst/>
                <a:uLnTx/>
                <a:uFillTx/>
                <a:latin typeface="Arial" panose="020B0604020202020204" pitchFamily="34" charset="0"/>
                <a:cs typeface="Arial" panose="020B0604020202020204" pitchFamily="34" charset="0"/>
              </a:rPr>
              <a:t>32</a:t>
            </a: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 plaintexts / week. </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Rekeying weekly and managing AWS keys for thousands of accounts annually adds overhead.</a:t>
            </a: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p:txBody>
      </p:sp>
      <p:sp>
        <p:nvSpPr>
          <p:cNvPr id="93" name="TextBox 17">
            <a:extLst>
              <a:ext uri="{FF2B5EF4-FFF2-40B4-BE49-F238E27FC236}">
                <a16:creationId xmlns:a16="http://schemas.microsoft.com/office/drawing/2014/main" id="{9D4DECA8-5392-D8EE-1C8D-1B150396536F}"/>
              </a:ext>
            </a:extLst>
          </p:cNvPr>
          <p:cNvSpPr txBox="1">
            <a:spLocks noChangeArrowheads="1"/>
          </p:cNvSpPr>
          <p:nvPr/>
        </p:nvSpPr>
        <p:spPr bwMode="auto">
          <a:xfrm>
            <a:off x="7673074" y="3341507"/>
            <a:ext cx="15065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solidFill>
                  <a:srgbClr val="000000"/>
                </a:solidFill>
                <a:latin typeface="Arial" panose="020B0604020202020204" pitchFamily="34" charset="0"/>
                <a:cs typeface="Arial" panose="020B0604020202020204" pitchFamily="34" charset="0"/>
              </a:rPr>
              <a:t>AWS KMS key</a:t>
            </a:r>
          </a:p>
        </p:txBody>
      </p:sp>
      <p:pic>
        <p:nvPicPr>
          <p:cNvPr id="94" name="Graphic 33">
            <a:extLst>
              <a:ext uri="{FF2B5EF4-FFF2-40B4-BE49-F238E27FC236}">
                <a16:creationId xmlns:a16="http://schemas.microsoft.com/office/drawing/2014/main" id="{738E54CE-4419-CC64-5C07-C3643D16714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092378" y="29712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 name="Group 94">
            <a:extLst>
              <a:ext uri="{FF2B5EF4-FFF2-40B4-BE49-F238E27FC236}">
                <a16:creationId xmlns:a16="http://schemas.microsoft.com/office/drawing/2014/main" id="{AC6F116D-864E-B96C-00D1-2A279560502A}"/>
              </a:ext>
            </a:extLst>
          </p:cNvPr>
          <p:cNvGrpSpPr/>
          <p:nvPr/>
        </p:nvGrpSpPr>
        <p:grpSpPr>
          <a:xfrm>
            <a:off x="6308028" y="2818813"/>
            <a:ext cx="2243137" cy="1040586"/>
            <a:chOff x="7427425" y="4104554"/>
            <a:chExt cx="2243137" cy="1040586"/>
          </a:xfrm>
        </p:grpSpPr>
        <p:pic>
          <p:nvPicPr>
            <p:cNvPr id="96" name="Graphic 7">
              <a:extLst>
                <a:ext uri="{FF2B5EF4-FFF2-40B4-BE49-F238E27FC236}">
                  <a16:creationId xmlns:a16="http://schemas.microsoft.com/office/drawing/2014/main" id="{F503DF5E-2DB7-1C5B-2345-B59CEA3C0F06}"/>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8167200" y="410455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96">
              <a:extLst>
                <a:ext uri="{FF2B5EF4-FFF2-40B4-BE49-F238E27FC236}">
                  <a16:creationId xmlns:a16="http://schemas.microsoft.com/office/drawing/2014/main" id="{1ADC5A15-6FB4-8543-DE18-584E160E32E3}"/>
                </a:ext>
              </a:extLst>
            </p:cNvPr>
            <p:cNvSpPr txBox="1">
              <a:spLocks noChangeArrowheads="1"/>
            </p:cNvSpPr>
            <p:nvPr/>
          </p:nvSpPr>
          <p:spPr bwMode="auto">
            <a:xfrm>
              <a:off x="7427425" y="4868141"/>
              <a:ext cx="2243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solidFill>
                    <a:srgbClr val="000000"/>
                  </a:solidFill>
                  <a:latin typeface="Arial" panose="020B0604020202020204" pitchFamily="34" charset="0"/>
                  <a:ea typeface="Amazon Ember" panose="020B0603020204020204" pitchFamily="34" charset="0"/>
                  <a:cs typeface="Arial" panose="020B0604020202020204" pitchFamily="34" charset="0"/>
                </a:rPr>
                <a:t>AWS KMS</a:t>
              </a:r>
            </a:p>
          </p:txBody>
        </p:sp>
      </p:grpSp>
      <p:pic>
        <p:nvPicPr>
          <p:cNvPr id="98" name="Graphic 97">
            <a:extLst>
              <a:ext uri="{FF2B5EF4-FFF2-40B4-BE49-F238E27FC236}">
                <a16:creationId xmlns:a16="http://schemas.microsoft.com/office/drawing/2014/main" id="{3AD34F73-75D8-757C-74C9-C882A954A5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08714" y="2544767"/>
            <a:ext cx="457200" cy="457200"/>
          </a:xfrm>
          <a:prstGeom prst="rect">
            <a:avLst/>
          </a:prstGeom>
        </p:spPr>
      </p:pic>
      <p:cxnSp>
        <p:nvCxnSpPr>
          <p:cNvPr id="99" name="Straight Connector 98">
            <a:extLst>
              <a:ext uri="{FF2B5EF4-FFF2-40B4-BE49-F238E27FC236}">
                <a16:creationId xmlns:a16="http://schemas.microsoft.com/office/drawing/2014/main" id="{386BDEBA-2442-F7C5-781F-EFD1892B2D8B}"/>
              </a:ext>
            </a:extLst>
          </p:cNvPr>
          <p:cNvCxnSpPr>
            <a:cxnSpLocks/>
          </p:cNvCxnSpPr>
          <p:nvPr/>
        </p:nvCxnSpPr>
        <p:spPr>
          <a:xfrm>
            <a:off x="8911770" y="3199813"/>
            <a:ext cx="864050" cy="0"/>
          </a:xfrm>
          <a:prstGeom prst="line">
            <a:avLst/>
          </a:prstGeom>
          <a:noFill/>
          <a:ln w="19050" cap="rnd" cmpd="sng" algn="ctr">
            <a:solidFill>
              <a:srgbClr val="000000"/>
            </a:solidFill>
            <a:prstDash val="solid"/>
            <a:round/>
          </a:ln>
          <a:effectLst/>
        </p:spPr>
      </p:cxnSp>
      <p:cxnSp>
        <p:nvCxnSpPr>
          <p:cNvPr id="100" name="Straight Connector 99">
            <a:extLst>
              <a:ext uri="{FF2B5EF4-FFF2-40B4-BE49-F238E27FC236}">
                <a16:creationId xmlns:a16="http://schemas.microsoft.com/office/drawing/2014/main" id="{E04E056F-CAC8-EB7C-BA7D-3AE7F4EECAB1}"/>
              </a:ext>
            </a:extLst>
          </p:cNvPr>
          <p:cNvCxnSpPr>
            <a:cxnSpLocks/>
          </p:cNvCxnSpPr>
          <p:nvPr/>
        </p:nvCxnSpPr>
        <p:spPr>
          <a:xfrm flipH="1" flipV="1">
            <a:off x="9289592" y="2798871"/>
            <a:ext cx="7708" cy="781942"/>
          </a:xfrm>
          <a:prstGeom prst="line">
            <a:avLst/>
          </a:prstGeom>
          <a:noFill/>
          <a:ln w="19050" cap="rnd" cmpd="sng" algn="ctr">
            <a:solidFill>
              <a:srgbClr val="000000"/>
            </a:solidFill>
            <a:prstDash val="solid"/>
            <a:round/>
          </a:ln>
          <a:effectLst/>
        </p:spPr>
      </p:cxnSp>
      <p:cxnSp>
        <p:nvCxnSpPr>
          <p:cNvPr id="101" name="Straight Connector 100">
            <a:extLst>
              <a:ext uri="{FF2B5EF4-FFF2-40B4-BE49-F238E27FC236}">
                <a16:creationId xmlns:a16="http://schemas.microsoft.com/office/drawing/2014/main" id="{417F6BC2-D5AC-B77A-5213-21EBE0F4BF6C}"/>
              </a:ext>
            </a:extLst>
          </p:cNvPr>
          <p:cNvCxnSpPr>
            <a:cxnSpLocks/>
          </p:cNvCxnSpPr>
          <p:nvPr/>
        </p:nvCxnSpPr>
        <p:spPr>
          <a:xfrm flipH="1">
            <a:off x="9289592" y="3580813"/>
            <a:ext cx="486228" cy="0"/>
          </a:xfrm>
          <a:prstGeom prst="line">
            <a:avLst/>
          </a:prstGeom>
          <a:noFill/>
          <a:ln w="19050" cap="rnd" cmpd="sng" algn="ctr">
            <a:solidFill>
              <a:srgbClr val="000000"/>
            </a:solidFill>
            <a:prstDash val="solid"/>
            <a:round/>
          </a:ln>
          <a:effectLst/>
        </p:spPr>
      </p:cxnSp>
      <p:cxnSp>
        <p:nvCxnSpPr>
          <p:cNvPr id="102" name="Straight Connector 101">
            <a:extLst>
              <a:ext uri="{FF2B5EF4-FFF2-40B4-BE49-F238E27FC236}">
                <a16:creationId xmlns:a16="http://schemas.microsoft.com/office/drawing/2014/main" id="{12D6A770-7AA7-2257-0582-AF44300AE92E}"/>
              </a:ext>
            </a:extLst>
          </p:cNvPr>
          <p:cNvCxnSpPr>
            <a:cxnSpLocks/>
          </p:cNvCxnSpPr>
          <p:nvPr/>
        </p:nvCxnSpPr>
        <p:spPr>
          <a:xfrm flipH="1">
            <a:off x="9297300" y="2807340"/>
            <a:ext cx="486228" cy="0"/>
          </a:xfrm>
          <a:prstGeom prst="line">
            <a:avLst/>
          </a:prstGeom>
          <a:noFill/>
          <a:ln w="19050" cap="rnd" cmpd="sng" algn="ctr">
            <a:solidFill>
              <a:srgbClr val="000000"/>
            </a:solidFill>
            <a:prstDash val="solid"/>
            <a:round/>
          </a:ln>
          <a:effectLst/>
        </p:spPr>
      </p:cxnSp>
      <p:pic>
        <p:nvPicPr>
          <p:cNvPr id="103" name="Graphic 102">
            <a:extLst>
              <a:ext uri="{FF2B5EF4-FFF2-40B4-BE49-F238E27FC236}">
                <a16:creationId xmlns:a16="http://schemas.microsoft.com/office/drawing/2014/main" id="{D6279295-A9C1-3DEF-6B4A-881A7551C8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0034" y="2981512"/>
            <a:ext cx="457200" cy="457200"/>
          </a:xfrm>
          <a:prstGeom prst="rect">
            <a:avLst/>
          </a:prstGeom>
        </p:spPr>
      </p:pic>
      <p:pic>
        <p:nvPicPr>
          <p:cNvPr id="104" name="Graphic 103">
            <a:extLst>
              <a:ext uri="{FF2B5EF4-FFF2-40B4-BE49-F238E27FC236}">
                <a16:creationId xmlns:a16="http://schemas.microsoft.com/office/drawing/2014/main" id="{D8FC1128-05BF-7E17-AF05-9BE1974747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4999" y="3453226"/>
            <a:ext cx="457200" cy="457200"/>
          </a:xfrm>
          <a:prstGeom prst="rect">
            <a:avLst/>
          </a:prstGeom>
        </p:spPr>
      </p:pic>
      <p:pic>
        <p:nvPicPr>
          <p:cNvPr id="105" name="Graphic 104">
            <a:extLst>
              <a:ext uri="{FF2B5EF4-FFF2-40B4-BE49-F238E27FC236}">
                <a16:creationId xmlns:a16="http://schemas.microsoft.com/office/drawing/2014/main" id="{D9B29F03-52EC-E200-C3FF-855769E5E2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182" y="4264156"/>
            <a:ext cx="457200" cy="457200"/>
          </a:xfrm>
          <a:prstGeom prst="rect">
            <a:avLst/>
          </a:prstGeom>
        </p:spPr>
      </p:pic>
      <p:sp>
        <p:nvSpPr>
          <p:cNvPr id="106" name="TextBox 105">
            <a:extLst>
              <a:ext uri="{FF2B5EF4-FFF2-40B4-BE49-F238E27FC236}">
                <a16:creationId xmlns:a16="http://schemas.microsoft.com/office/drawing/2014/main" id="{06599E22-B95A-E24D-423A-412D81430BC2}"/>
              </a:ext>
            </a:extLst>
          </p:cNvPr>
          <p:cNvSpPr txBox="1"/>
          <p:nvPr/>
        </p:nvSpPr>
        <p:spPr>
          <a:xfrm>
            <a:off x="9943218" y="3873239"/>
            <a:ext cx="230832" cy="369332"/>
          </a:xfrm>
          <a:prstGeom prst="rect">
            <a:avLst/>
          </a:prstGeom>
          <a:noFill/>
        </p:spPr>
        <p:txBody>
          <a:bodyPr wrap="none" lIns="0" rIns="0" rtlCol="0">
            <a:spAutoFit/>
          </a:bodyPr>
          <a:lstStyle/>
          <a:p>
            <a:r>
              <a:rPr lang="en-US" dirty="0">
                <a:solidFill>
                  <a:srgbClr val="000000"/>
                </a:solidFill>
                <a:latin typeface="Arial" panose="020B0604020202020204" pitchFamily="34" charset="0"/>
                <a:cs typeface="Arial" panose="020B0604020202020204" pitchFamily="34" charset="0"/>
              </a:rPr>
              <a:t>…</a:t>
            </a:r>
          </a:p>
        </p:txBody>
      </p:sp>
      <p:pic>
        <p:nvPicPr>
          <p:cNvPr id="107" name="Graphic 24">
            <a:extLst>
              <a:ext uri="{FF2B5EF4-FFF2-40B4-BE49-F238E27FC236}">
                <a16:creationId xmlns:a16="http://schemas.microsoft.com/office/drawing/2014/main" id="{733570CB-661B-65A2-E6EF-163EBB440A4C}"/>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6433666" y="2509237"/>
            <a:ext cx="45720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Graphic 24">
            <a:extLst>
              <a:ext uri="{FF2B5EF4-FFF2-40B4-BE49-F238E27FC236}">
                <a16:creationId xmlns:a16="http://schemas.microsoft.com/office/drawing/2014/main" id="{B68D5130-2E4B-EAF2-2C56-6608731E602A}"/>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6457010" y="3037954"/>
            <a:ext cx="45720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Graphic 24">
            <a:extLst>
              <a:ext uri="{FF2B5EF4-FFF2-40B4-BE49-F238E27FC236}">
                <a16:creationId xmlns:a16="http://schemas.microsoft.com/office/drawing/2014/main" id="{ADC95154-0459-2DC7-4AEE-82BF3C4A68F1}"/>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6454624" y="3577811"/>
            <a:ext cx="45720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Box 109">
            <a:extLst>
              <a:ext uri="{FF2B5EF4-FFF2-40B4-BE49-F238E27FC236}">
                <a16:creationId xmlns:a16="http://schemas.microsoft.com/office/drawing/2014/main" id="{407BAA90-A812-CDE9-9E7F-BE6AEA3ED7A1}"/>
              </a:ext>
            </a:extLst>
          </p:cNvPr>
          <p:cNvSpPr txBox="1">
            <a:spLocks noChangeArrowheads="1"/>
          </p:cNvSpPr>
          <p:nvPr/>
        </p:nvSpPr>
        <p:spPr bwMode="auto">
          <a:xfrm>
            <a:off x="5686169" y="4050499"/>
            <a:ext cx="2243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solidFill>
                  <a:srgbClr val="000000"/>
                </a:solidFill>
                <a:latin typeface="Arial" panose="020B0604020202020204" pitchFamily="34" charset="0"/>
                <a:ea typeface="Amazon Ember" panose="020B0603020204020204" pitchFamily="34" charset="0"/>
                <a:cs typeface="Arial" panose="020B0604020202020204" pitchFamily="34" charset="0"/>
              </a:rPr>
              <a:t>Fleet of HSMs</a:t>
            </a:r>
          </a:p>
        </p:txBody>
      </p:sp>
      <p:sp>
        <p:nvSpPr>
          <p:cNvPr id="111" name="Right Brace 110">
            <a:extLst>
              <a:ext uri="{FF2B5EF4-FFF2-40B4-BE49-F238E27FC236}">
                <a16:creationId xmlns:a16="http://schemas.microsoft.com/office/drawing/2014/main" id="{E9A50DB8-4801-A03B-CEFB-A13781064F66}"/>
              </a:ext>
            </a:extLst>
          </p:cNvPr>
          <p:cNvSpPr/>
          <p:nvPr/>
        </p:nvSpPr>
        <p:spPr>
          <a:xfrm>
            <a:off x="10334697" y="2528629"/>
            <a:ext cx="375495" cy="2178817"/>
          </a:xfrm>
          <a:prstGeom prst="rightBrace">
            <a:avLst/>
          </a:prstGeom>
          <a:noFill/>
          <a:ln w="19050" cap="rnd" cmpd="sng" algn="ctr">
            <a:solidFill>
              <a:srgbClr val="000000"/>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3B6DF50C-745A-2148-70C5-5EFE21C2B7FE}"/>
              </a:ext>
            </a:extLst>
          </p:cNvPr>
          <p:cNvSpPr txBox="1"/>
          <p:nvPr/>
        </p:nvSpPr>
        <p:spPr>
          <a:xfrm>
            <a:off x="10784189" y="3340165"/>
            <a:ext cx="1472053" cy="523220"/>
          </a:xfrm>
          <a:prstGeom prst="rect">
            <a:avLst/>
          </a:prstGeom>
          <a:noFill/>
        </p:spPr>
        <p:txBody>
          <a:bodyPr wrap="square" lIns="0" rIns="0" rtlCol="0">
            <a:spAutoFit/>
          </a:bodyPr>
          <a:lstStyle/>
          <a:p>
            <a:r>
              <a:rPr lang="en-US" sz="1400" dirty="0">
                <a:solidFill>
                  <a:srgbClr val="000000"/>
                </a:solidFill>
                <a:latin typeface="Arial" panose="020B0604020202020204" pitchFamily="34" charset="0"/>
                <a:cs typeface="Arial" panose="020B0604020202020204" pitchFamily="34" charset="0"/>
              </a:rPr>
              <a:t>&gt;&gt;2</a:t>
            </a:r>
            <a:r>
              <a:rPr lang="en-US" sz="1400" baseline="30000" dirty="0">
                <a:solidFill>
                  <a:srgbClr val="000000"/>
                </a:solidFill>
                <a:latin typeface="Arial" panose="020B0604020202020204" pitchFamily="34" charset="0"/>
                <a:cs typeface="Arial" panose="020B0604020202020204" pitchFamily="34" charset="0"/>
              </a:rPr>
              <a:t>32</a:t>
            </a:r>
            <a:r>
              <a:rPr lang="en-US" sz="1400" dirty="0">
                <a:solidFill>
                  <a:srgbClr val="000000"/>
                </a:solidFill>
                <a:latin typeface="Arial" panose="020B0604020202020204" pitchFamily="34" charset="0"/>
                <a:cs typeface="Arial" panose="020B0604020202020204" pitchFamily="34" charset="0"/>
              </a:rPr>
              <a:t> / week (in some cases)</a:t>
            </a:r>
          </a:p>
        </p:txBody>
      </p:sp>
      <p:pic>
        <p:nvPicPr>
          <p:cNvPr id="113" name="Graphic 112">
            <a:extLst>
              <a:ext uri="{FF2B5EF4-FFF2-40B4-BE49-F238E27FC236}">
                <a16:creationId xmlns:a16="http://schemas.microsoft.com/office/drawing/2014/main" id="{E9A30115-B913-82C9-60EF-F18E476945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98089" y="2503921"/>
            <a:ext cx="614472" cy="614472"/>
          </a:xfrm>
          <a:prstGeom prst="rect">
            <a:avLst/>
          </a:prstGeom>
        </p:spPr>
      </p:pic>
      <p:grpSp>
        <p:nvGrpSpPr>
          <p:cNvPr id="114" name="Group 113">
            <a:extLst>
              <a:ext uri="{FF2B5EF4-FFF2-40B4-BE49-F238E27FC236}">
                <a16:creationId xmlns:a16="http://schemas.microsoft.com/office/drawing/2014/main" id="{E9158D4F-1859-823E-5448-E1495F4725DB}"/>
              </a:ext>
            </a:extLst>
          </p:cNvPr>
          <p:cNvGrpSpPr/>
          <p:nvPr/>
        </p:nvGrpSpPr>
        <p:grpSpPr>
          <a:xfrm>
            <a:off x="1520212" y="3192681"/>
            <a:ext cx="2947649" cy="390459"/>
            <a:chOff x="1642325" y="4333125"/>
            <a:chExt cx="2947649" cy="390459"/>
          </a:xfrm>
        </p:grpSpPr>
        <p:sp>
          <p:nvSpPr>
            <p:cNvPr id="115" name="Oval 114">
              <a:extLst>
                <a:ext uri="{FF2B5EF4-FFF2-40B4-BE49-F238E27FC236}">
                  <a16:creationId xmlns:a16="http://schemas.microsoft.com/office/drawing/2014/main" id="{562F574E-C306-FEBE-EE58-BE098C0B361D}"/>
                </a:ext>
              </a:extLst>
            </p:cNvPr>
            <p:cNvSpPr/>
            <p:nvPr/>
          </p:nvSpPr>
          <p:spPr>
            <a:xfrm>
              <a:off x="4405582" y="4333125"/>
              <a:ext cx="184392" cy="390459"/>
            </a:xfrm>
            <a:prstGeom prst="ellipse">
              <a:avLst/>
            </a:prstGeom>
            <a:noFill/>
            <a:ln w="12700" cap="flat" cmpd="sng" algn="ctr">
              <a:solidFill>
                <a:srgbClr val="7C59ED">
                  <a:lumMod val="75000"/>
                </a:srgbClr>
              </a:solidFill>
              <a:prstDash val="solid"/>
              <a:miter lim="800000"/>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
          <p:nvSpPr>
            <p:cNvPr id="116" name="Oval 115">
              <a:extLst>
                <a:ext uri="{FF2B5EF4-FFF2-40B4-BE49-F238E27FC236}">
                  <a16:creationId xmlns:a16="http://schemas.microsoft.com/office/drawing/2014/main" id="{F9227678-0ECE-1ABC-973F-F5F1BB26BB9F}"/>
                </a:ext>
              </a:extLst>
            </p:cNvPr>
            <p:cNvSpPr/>
            <p:nvPr/>
          </p:nvSpPr>
          <p:spPr>
            <a:xfrm>
              <a:off x="1642325" y="4333125"/>
              <a:ext cx="184392" cy="390459"/>
            </a:xfrm>
            <a:prstGeom prst="ellipse">
              <a:avLst/>
            </a:prstGeom>
            <a:noFill/>
            <a:ln w="12700" cap="flat" cmpd="sng" algn="ctr">
              <a:solidFill>
                <a:srgbClr val="7C59ED">
                  <a:lumMod val="75000"/>
                </a:srgbClr>
              </a:solidFill>
              <a:prstDash val="solid"/>
              <a:miter lim="800000"/>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cxnSp>
          <p:nvCxnSpPr>
            <p:cNvPr id="117" name="Straight Connector 116">
              <a:extLst>
                <a:ext uri="{FF2B5EF4-FFF2-40B4-BE49-F238E27FC236}">
                  <a16:creationId xmlns:a16="http://schemas.microsoft.com/office/drawing/2014/main" id="{78474B55-6529-3AE8-A8C1-D529F7B06E08}"/>
                </a:ext>
              </a:extLst>
            </p:cNvPr>
            <p:cNvCxnSpPr>
              <a:cxnSpLocks/>
              <a:stCxn id="116" idx="0"/>
              <a:endCxn id="115" idx="0"/>
            </p:cNvCxnSpPr>
            <p:nvPr/>
          </p:nvCxnSpPr>
          <p:spPr>
            <a:xfrm>
              <a:off x="1734521" y="4333125"/>
              <a:ext cx="2763257" cy="0"/>
            </a:xfrm>
            <a:prstGeom prst="line">
              <a:avLst/>
            </a:prstGeom>
            <a:noFill/>
            <a:ln w="19050" cap="rnd" cmpd="sng" algn="ctr">
              <a:solidFill>
                <a:srgbClr val="7C59ED">
                  <a:lumMod val="75000"/>
                </a:srgbClr>
              </a:solidFill>
              <a:prstDash val="solid"/>
              <a:round/>
            </a:ln>
            <a:effectLst/>
          </p:spPr>
        </p:cxnSp>
        <p:cxnSp>
          <p:nvCxnSpPr>
            <p:cNvPr id="118" name="Straight Connector 117">
              <a:extLst>
                <a:ext uri="{FF2B5EF4-FFF2-40B4-BE49-F238E27FC236}">
                  <a16:creationId xmlns:a16="http://schemas.microsoft.com/office/drawing/2014/main" id="{E269DE29-4764-347B-19D3-CA125F78843D}"/>
                </a:ext>
              </a:extLst>
            </p:cNvPr>
            <p:cNvCxnSpPr>
              <a:cxnSpLocks/>
            </p:cNvCxnSpPr>
            <p:nvPr/>
          </p:nvCxnSpPr>
          <p:spPr>
            <a:xfrm>
              <a:off x="1751679" y="4723584"/>
              <a:ext cx="2763257" cy="0"/>
            </a:xfrm>
            <a:prstGeom prst="line">
              <a:avLst/>
            </a:prstGeom>
            <a:noFill/>
            <a:ln w="19050" cap="rnd" cmpd="sng" algn="ctr">
              <a:solidFill>
                <a:srgbClr val="7C59ED">
                  <a:lumMod val="75000"/>
                </a:srgbClr>
              </a:solidFill>
              <a:prstDash val="solid"/>
              <a:round/>
            </a:ln>
            <a:effectLst/>
          </p:spPr>
        </p:cxnSp>
        <p:pic>
          <p:nvPicPr>
            <p:cNvPr id="119" name="Graphic 118">
              <a:extLst>
                <a:ext uri="{FF2B5EF4-FFF2-40B4-BE49-F238E27FC236}">
                  <a16:creationId xmlns:a16="http://schemas.microsoft.com/office/drawing/2014/main" id="{60EF6973-F88C-D29B-33B0-88955C78F9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45351" y="4374540"/>
              <a:ext cx="321288" cy="321288"/>
            </a:xfrm>
            <a:prstGeom prst="rect">
              <a:avLst/>
            </a:prstGeom>
          </p:spPr>
        </p:pic>
      </p:grpSp>
      <p:pic>
        <p:nvPicPr>
          <p:cNvPr id="120" name="Graphic 119">
            <a:extLst>
              <a:ext uri="{FF2B5EF4-FFF2-40B4-BE49-F238E27FC236}">
                <a16:creationId xmlns:a16="http://schemas.microsoft.com/office/drawing/2014/main" id="{1C277CFE-DA4B-142E-8376-5B1240F880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05797" y="3093822"/>
            <a:ext cx="614472" cy="614472"/>
          </a:xfrm>
          <a:prstGeom prst="rect">
            <a:avLst/>
          </a:prstGeom>
        </p:spPr>
      </p:pic>
      <p:pic>
        <p:nvPicPr>
          <p:cNvPr id="121" name="Graphic 120">
            <a:extLst>
              <a:ext uri="{FF2B5EF4-FFF2-40B4-BE49-F238E27FC236}">
                <a16:creationId xmlns:a16="http://schemas.microsoft.com/office/drawing/2014/main" id="{C5EAB6A3-5E43-5A6B-F75E-3AF07E0285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33458" y="3664263"/>
            <a:ext cx="614472" cy="614472"/>
          </a:xfrm>
          <a:prstGeom prst="rect">
            <a:avLst/>
          </a:prstGeom>
        </p:spPr>
      </p:pic>
      <p:pic>
        <p:nvPicPr>
          <p:cNvPr id="122" name="Graphic 121">
            <a:extLst>
              <a:ext uri="{FF2B5EF4-FFF2-40B4-BE49-F238E27FC236}">
                <a16:creationId xmlns:a16="http://schemas.microsoft.com/office/drawing/2014/main" id="{1F56840E-74AD-7FBD-6FD4-CC5A767C2D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0134" y="2541787"/>
            <a:ext cx="614472" cy="614472"/>
          </a:xfrm>
          <a:prstGeom prst="rect">
            <a:avLst/>
          </a:prstGeom>
        </p:spPr>
      </p:pic>
      <p:pic>
        <p:nvPicPr>
          <p:cNvPr id="123" name="Graphic 122">
            <a:extLst>
              <a:ext uri="{FF2B5EF4-FFF2-40B4-BE49-F238E27FC236}">
                <a16:creationId xmlns:a16="http://schemas.microsoft.com/office/drawing/2014/main" id="{984E513B-BDEE-FECE-4FAE-1A38BA3E1B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2716" y="3117578"/>
            <a:ext cx="614472" cy="614472"/>
          </a:xfrm>
          <a:prstGeom prst="rect">
            <a:avLst/>
          </a:prstGeom>
        </p:spPr>
      </p:pic>
      <p:pic>
        <p:nvPicPr>
          <p:cNvPr id="124" name="Graphic 123">
            <a:extLst>
              <a:ext uri="{FF2B5EF4-FFF2-40B4-BE49-F238E27FC236}">
                <a16:creationId xmlns:a16="http://schemas.microsoft.com/office/drawing/2014/main" id="{3A05FDE9-37BE-4784-B9B9-0EDF687B0E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2716" y="3689484"/>
            <a:ext cx="614472" cy="614472"/>
          </a:xfrm>
          <a:prstGeom prst="rect">
            <a:avLst/>
          </a:prstGeom>
        </p:spPr>
      </p:pic>
      <p:sp>
        <p:nvSpPr>
          <p:cNvPr id="125" name="TextBox 124">
            <a:extLst>
              <a:ext uri="{FF2B5EF4-FFF2-40B4-BE49-F238E27FC236}">
                <a16:creationId xmlns:a16="http://schemas.microsoft.com/office/drawing/2014/main" id="{94186BED-843B-DEEF-DFAE-82014019FFB2}"/>
              </a:ext>
            </a:extLst>
          </p:cNvPr>
          <p:cNvSpPr txBox="1">
            <a:spLocks noChangeArrowheads="1"/>
          </p:cNvSpPr>
          <p:nvPr/>
        </p:nvSpPr>
        <p:spPr bwMode="auto">
          <a:xfrm>
            <a:off x="4265445" y="4268732"/>
            <a:ext cx="1409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solidFill>
                  <a:srgbClr val="000000"/>
                </a:solidFill>
                <a:latin typeface="Arial" panose="020B0604020202020204" pitchFamily="34" charset="0"/>
                <a:ea typeface="Amazon Ember" panose="020B0603020204020204" pitchFamily="34" charset="0"/>
                <a:cs typeface="Arial" panose="020B0604020202020204" pitchFamily="34" charset="0"/>
              </a:rPr>
              <a:t>Fleet of devices</a:t>
            </a:r>
          </a:p>
        </p:txBody>
      </p:sp>
      <p:sp>
        <p:nvSpPr>
          <p:cNvPr id="126" name="TextBox 125">
            <a:extLst>
              <a:ext uri="{FF2B5EF4-FFF2-40B4-BE49-F238E27FC236}">
                <a16:creationId xmlns:a16="http://schemas.microsoft.com/office/drawing/2014/main" id="{2AD16E43-3349-03AE-6E5D-8260409736EC}"/>
              </a:ext>
            </a:extLst>
          </p:cNvPr>
          <p:cNvSpPr txBox="1">
            <a:spLocks noChangeArrowheads="1"/>
          </p:cNvSpPr>
          <p:nvPr/>
        </p:nvSpPr>
        <p:spPr bwMode="auto">
          <a:xfrm>
            <a:off x="2040793" y="3624555"/>
            <a:ext cx="1873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dirty="0">
                <a:solidFill>
                  <a:srgbClr val="000000"/>
                </a:solidFill>
                <a:latin typeface="Arial" panose="020B0604020202020204" pitchFamily="34" charset="0"/>
                <a:ea typeface="Amazon Ember" panose="020B0603020204020204" pitchFamily="34" charset="0"/>
                <a:cs typeface="Arial" panose="020B0604020202020204" pitchFamily="34" charset="0"/>
              </a:rPr>
              <a:t>Encrypted Transport Traffic</a:t>
            </a:r>
          </a:p>
        </p:txBody>
      </p:sp>
    </p:spTree>
    <p:extLst>
      <p:ext uri="{BB962C8B-B14F-4D97-AF65-F5344CB8AC3E}">
        <p14:creationId xmlns:p14="http://schemas.microsoft.com/office/powerpoint/2010/main" val="48003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1">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uild="p"/>
      <p:bldP spid="90" grpId="0" uiExpand="1" build="p"/>
      <p:bldP spid="91" grpId="0" build="p"/>
      <p:bldP spid="92" grpId="0" uiExpand="1" build="p"/>
      <p:bldP spid="93" grpId="0"/>
      <p:bldP spid="106" grpId="0"/>
      <p:bldP spid="110" grpId="0"/>
      <p:bldP spid="111" grpId="0" animBg="1"/>
      <p:bldP spid="112" grpId="0"/>
      <p:bldP spid="125" grpId="0"/>
      <p:bldP spid="1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63E25-A94F-FDB0-FC9D-B805361211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A05BA0-626A-4250-95AA-90CCC5DBD8E2}"/>
              </a:ext>
            </a:extLst>
          </p:cNvPr>
          <p:cNvSpPr>
            <a:spLocks noGrp="1"/>
          </p:cNvSpPr>
          <p:nvPr>
            <p:ph type="sldNum" sz="quarter" idx="12"/>
          </p:nvPr>
        </p:nvSpPr>
        <p:spPr/>
        <p:txBody>
          <a:bodyPr/>
          <a:lstStyle/>
          <a:p>
            <a:fld id="{EB4B8DE2-A4E8-46E4-8BBF-D75455EFF32C}" type="slidenum">
              <a:rPr lang="en-US" sz="700" smtClean="0">
                <a:latin typeface="Arial" panose="020B0604020202020204" pitchFamily="34" charset="0"/>
                <a:cs typeface="Arial" panose="020B0604020202020204" pitchFamily="34" charset="0"/>
              </a:rPr>
              <a:pPr/>
              <a:t>6</a:t>
            </a:fld>
            <a:endParaRPr lang="en-US" sz="7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36E2CE9-D562-8B99-BD27-05FED1F24377}"/>
              </a:ext>
            </a:extLst>
          </p:cNvPr>
          <p:cNvSpPr txBox="1">
            <a:spLocks/>
          </p:cNvSpPr>
          <p:nvPr/>
        </p:nvSpPr>
        <p:spPr>
          <a:xfrm>
            <a:off x="554205" y="899288"/>
            <a:ext cx="10972800" cy="535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latin typeface="Arial" panose="020B0604020202020204" pitchFamily="34" charset="0"/>
                <a:cs typeface="Arial" panose="020B0604020202020204" pitchFamily="34" charset="0"/>
              </a:rPr>
              <a:t>Deterministic 96-bit IVs</a:t>
            </a:r>
          </a:p>
        </p:txBody>
      </p:sp>
      <p:sp>
        <p:nvSpPr>
          <p:cNvPr id="78" name="Text Placeholder 4">
            <a:extLst>
              <a:ext uri="{FF2B5EF4-FFF2-40B4-BE49-F238E27FC236}">
                <a16:creationId xmlns:a16="http://schemas.microsoft.com/office/drawing/2014/main" id="{D8C37624-470F-6E30-2846-3F03DE1BCC4A}"/>
              </a:ext>
            </a:extLst>
          </p:cNvPr>
          <p:cNvSpPr txBox="1">
            <a:spLocks/>
          </p:cNvSpPr>
          <p:nvPr/>
        </p:nvSpPr>
        <p:spPr>
          <a:xfrm>
            <a:off x="1679864" y="1642049"/>
            <a:ext cx="3483864" cy="646331"/>
          </a:xfrm>
          <a:prstGeom prst="rect">
            <a:avLst/>
          </a:prstGeom>
        </p:spPr>
        <p:txBody>
          <a:bodyPr vert="horz" wrap="square" lIns="0" tIns="45720" rIns="0" bIns="45720" rtlCol="0" anchor="t">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2000" b="1" kern="1200" baseline="0">
                <a:solidFill>
                  <a:schemeClr val="accent1"/>
                </a:solidFill>
                <a:latin typeface="Amazon Ember Display" panose="020F0603020204020204" pitchFamily="34" charset="0"/>
                <a:ea typeface="+mn-ea"/>
                <a:cs typeface="+mn-cs"/>
              </a:defRPr>
            </a:lvl1pPr>
            <a:lvl2pPr marL="457200" indent="0" algn="l" defTabSz="914400" rtl="0" eaLnBrk="1" latinLnBrk="0" hangingPunct="1">
              <a:lnSpc>
                <a:spcPct val="90000"/>
              </a:lnSpc>
              <a:spcBef>
                <a:spcPts val="0"/>
              </a:spcBef>
              <a:spcAft>
                <a:spcPts val="1200"/>
              </a:spcAft>
              <a:buSzPct val="90000"/>
              <a:buFont typeface="Wingdings" panose="05000000000000000000" pitchFamily="2" charset="2"/>
              <a:buNone/>
              <a:defRPr sz="2000" b="1" kern="1200" baseline="0">
                <a:solidFill>
                  <a:schemeClr val="tx2"/>
                </a:solidFill>
                <a:latin typeface="Amazon Ember Display" panose="020F0603020204020204" pitchFamily="34" charset="0"/>
                <a:ea typeface="+mn-ea"/>
                <a:cs typeface="+mn-cs"/>
              </a:defRPr>
            </a:lvl2pPr>
            <a:lvl3pPr marL="914400" indent="0" algn="l" defTabSz="914400" rtl="0" eaLnBrk="1" latinLnBrk="0" hangingPunct="1">
              <a:lnSpc>
                <a:spcPct val="90000"/>
              </a:lnSpc>
              <a:spcBef>
                <a:spcPts val="0"/>
              </a:spcBef>
              <a:spcAft>
                <a:spcPts val="1200"/>
              </a:spcAft>
              <a:buFont typeface="Amazon Ember" panose="020B0603020204020204" pitchFamily="34" charset="0"/>
              <a:buNone/>
              <a:defRPr sz="1800" b="1" kern="1200" baseline="0">
                <a:solidFill>
                  <a:schemeClr val="tx2"/>
                </a:solidFill>
                <a:latin typeface="Amazon Ember Display" panose="020F0603020204020204" pitchFamily="34" charset="0"/>
                <a:ea typeface="+mn-ea"/>
                <a:cs typeface="+mn-cs"/>
              </a:defRPr>
            </a:lvl3pPr>
            <a:lvl4pPr marL="13716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4pPr>
            <a:lvl5pPr marL="18288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2000" b="1" i="0" u="none" strike="noStrike" kern="1200" cap="none" spc="0" normalizeH="0" baseline="0" noProof="0">
                <a:ln>
                  <a:noFill/>
                </a:ln>
                <a:solidFill>
                  <a:srgbClr val="2074D5"/>
                </a:solidFill>
                <a:effectLst/>
                <a:uLnTx/>
                <a:uFillTx/>
                <a:latin typeface="Arial" panose="020B0604020202020204" pitchFamily="34" charset="0"/>
                <a:cs typeface="Arial" panose="020B0604020202020204" pitchFamily="34" charset="0"/>
              </a:rPr>
              <a:t>Transport Encryption deterministic IV challenges</a:t>
            </a:r>
            <a:endParaRPr kumimoji="0" lang="en-US" sz="2000" b="1" i="0" u="none" strike="noStrike" kern="1200" cap="none" spc="0" normalizeH="0" baseline="0" noProof="0" dirty="0">
              <a:ln>
                <a:noFill/>
              </a:ln>
              <a:solidFill>
                <a:srgbClr val="2074D5"/>
              </a:solidFill>
              <a:effectLst/>
              <a:uLnTx/>
              <a:uFillTx/>
              <a:latin typeface="Arial" panose="020B0604020202020204" pitchFamily="34" charset="0"/>
              <a:cs typeface="Arial" panose="020B0604020202020204" pitchFamily="34" charset="0"/>
            </a:endParaRPr>
          </a:p>
        </p:txBody>
      </p:sp>
      <p:sp>
        <p:nvSpPr>
          <p:cNvPr id="79" name="Content Placeholder 2">
            <a:extLst>
              <a:ext uri="{FF2B5EF4-FFF2-40B4-BE49-F238E27FC236}">
                <a16:creationId xmlns:a16="http://schemas.microsoft.com/office/drawing/2014/main" id="{A01B23D9-6524-B2AD-2E41-36FBAA67B55F}"/>
              </a:ext>
            </a:extLst>
          </p:cNvPr>
          <p:cNvSpPr txBox="1">
            <a:spLocks/>
          </p:cNvSpPr>
          <p:nvPr/>
        </p:nvSpPr>
        <p:spPr>
          <a:xfrm>
            <a:off x="1630832" y="4051281"/>
            <a:ext cx="3483864" cy="1895904"/>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1800" kern="1200" baseline="0">
                <a:solidFill>
                  <a:schemeClr val="tx2"/>
                </a:solidFill>
                <a:latin typeface="Amazon Ember Display" panose="020F0603020204020204" pitchFamily="34" charset="0"/>
                <a:ea typeface="+mn-ea"/>
                <a:cs typeface="+mn-cs"/>
              </a:defRPr>
            </a:lvl1pPr>
            <a:lvl2pPr marL="285750" indent="0" algn="l" defTabSz="914400" rtl="0" eaLnBrk="1" latinLnBrk="0" hangingPunct="1">
              <a:lnSpc>
                <a:spcPct val="90000"/>
              </a:lnSpc>
              <a:spcBef>
                <a:spcPts val="0"/>
              </a:spcBef>
              <a:spcAft>
                <a:spcPts val="1200"/>
              </a:spcAft>
              <a:buSzPct val="90000"/>
              <a:buFont typeface="Wingdings" panose="05000000000000000000" pitchFamily="2" charset="2"/>
              <a:buNone/>
              <a:defRPr sz="1600" kern="1200" baseline="0">
                <a:solidFill>
                  <a:schemeClr val="tx2"/>
                </a:solidFill>
                <a:latin typeface="Amazon Ember Display" panose="020F0603020204020204" pitchFamily="34" charset="0"/>
                <a:ea typeface="+mn-ea"/>
                <a:cs typeface="+mn-cs"/>
              </a:defRPr>
            </a:lvl2pPr>
            <a:lvl3pPr marL="628650" indent="0" algn="l" defTabSz="914400" rtl="0" eaLnBrk="1" latinLnBrk="0" hangingPunct="1">
              <a:lnSpc>
                <a:spcPct val="90000"/>
              </a:lnSpc>
              <a:spcBef>
                <a:spcPts val="0"/>
              </a:spcBef>
              <a:spcAft>
                <a:spcPts val="1200"/>
              </a:spcAft>
              <a:buFont typeface="Amazon Ember" panose="020B0603020204020204" pitchFamily="34" charset="0"/>
              <a:buNone/>
              <a:defRPr sz="1400" kern="1200" baseline="0">
                <a:solidFill>
                  <a:schemeClr val="tx2"/>
                </a:solidFill>
                <a:latin typeface="Amazon Ember Display" panose="020F0603020204020204" pitchFamily="34" charset="0"/>
                <a:ea typeface="+mn-ea"/>
                <a:cs typeface="+mn-cs"/>
              </a:defRPr>
            </a:lvl3pPr>
            <a:lvl4pPr marL="85883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4pPr>
            <a:lvl5pPr marL="103028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Support for large # of identifiers  limits the counter size which means less messages per key.</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Unique identifiers in distributed systems add complexity.</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232F3E"/>
                </a:solidFill>
                <a:effectLst/>
                <a:uLnTx/>
                <a:uFillTx/>
                <a:latin typeface="Arial" panose="020B0604020202020204" pitchFamily="34" charset="0"/>
                <a:cs typeface="Arial" panose="020B0604020202020204" pitchFamily="34" charset="0"/>
              </a:rPr>
              <a:t>We prefer random IVs.</a:t>
            </a:r>
            <a:endPar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endParaRPr>
          </a:p>
        </p:txBody>
      </p:sp>
      <p:sp>
        <p:nvSpPr>
          <p:cNvPr id="80" name="Text Placeholder 5">
            <a:extLst>
              <a:ext uri="{FF2B5EF4-FFF2-40B4-BE49-F238E27FC236}">
                <a16:creationId xmlns:a16="http://schemas.microsoft.com/office/drawing/2014/main" id="{E35A20E5-17EA-3F50-E4EB-C8284CEEF712}"/>
              </a:ext>
            </a:extLst>
          </p:cNvPr>
          <p:cNvSpPr txBox="1">
            <a:spLocks/>
          </p:cNvSpPr>
          <p:nvPr/>
        </p:nvSpPr>
        <p:spPr>
          <a:xfrm>
            <a:off x="6937213" y="1642049"/>
            <a:ext cx="2934699" cy="646331"/>
          </a:xfrm>
          <a:prstGeom prst="rect">
            <a:avLst/>
          </a:prstGeom>
        </p:spPr>
        <p:txBody>
          <a:bodyPr vert="horz" wrap="square" lIns="0" tIns="45720" rIns="0" bIns="45720" rtlCol="0" anchor="t">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2000" b="1" kern="1200" baseline="0">
                <a:solidFill>
                  <a:schemeClr val="accent1"/>
                </a:solidFill>
                <a:latin typeface="Amazon Ember Display" panose="020F0603020204020204" pitchFamily="34" charset="0"/>
                <a:ea typeface="+mn-ea"/>
                <a:cs typeface="+mn-cs"/>
              </a:defRPr>
            </a:lvl1pPr>
            <a:lvl2pPr marL="457200" indent="0" algn="l" defTabSz="914400" rtl="0" eaLnBrk="1" latinLnBrk="0" hangingPunct="1">
              <a:lnSpc>
                <a:spcPct val="90000"/>
              </a:lnSpc>
              <a:spcBef>
                <a:spcPts val="0"/>
              </a:spcBef>
              <a:spcAft>
                <a:spcPts val="1200"/>
              </a:spcAft>
              <a:buSzPct val="90000"/>
              <a:buFont typeface="Wingdings" panose="05000000000000000000" pitchFamily="2" charset="2"/>
              <a:buNone/>
              <a:defRPr sz="2000" b="1" kern="1200" baseline="0">
                <a:solidFill>
                  <a:schemeClr val="tx2"/>
                </a:solidFill>
                <a:latin typeface="Amazon Ember Display" panose="020F0603020204020204" pitchFamily="34" charset="0"/>
                <a:ea typeface="+mn-ea"/>
                <a:cs typeface="+mn-cs"/>
              </a:defRPr>
            </a:lvl2pPr>
            <a:lvl3pPr marL="914400" indent="0" algn="l" defTabSz="914400" rtl="0" eaLnBrk="1" latinLnBrk="0" hangingPunct="1">
              <a:lnSpc>
                <a:spcPct val="90000"/>
              </a:lnSpc>
              <a:spcBef>
                <a:spcPts val="0"/>
              </a:spcBef>
              <a:spcAft>
                <a:spcPts val="1200"/>
              </a:spcAft>
              <a:buFont typeface="Amazon Ember" panose="020B0603020204020204" pitchFamily="34" charset="0"/>
              <a:buNone/>
              <a:defRPr sz="1800" b="1" kern="1200" baseline="0">
                <a:solidFill>
                  <a:schemeClr val="tx2"/>
                </a:solidFill>
                <a:latin typeface="Amazon Ember Display" panose="020F0603020204020204" pitchFamily="34" charset="0"/>
                <a:ea typeface="+mn-ea"/>
                <a:cs typeface="+mn-cs"/>
              </a:defRPr>
            </a:lvl3pPr>
            <a:lvl4pPr marL="13716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4pPr>
            <a:lvl5pPr marL="1828800" indent="0" algn="l" defTabSz="914400" rtl="0" eaLnBrk="1" latinLnBrk="0" hangingPunct="1">
              <a:lnSpc>
                <a:spcPct val="90000"/>
              </a:lnSpc>
              <a:spcBef>
                <a:spcPts val="0"/>
              </a:spcBef>
              <a:spcAft>
                <a:spcPts val="1200"/>
              </a:spcAft>
              <a:buFont typeface="Arial" panose="020B0604020202020204" pitchFamily="34" charset="0"/>
              <a:buNone/>
              <a:defRPr sz="1600" b="1" kern="1200" baseline="0">
                <a:solidFill>
                  <a:schemeClr val="tx2"/>
                </a:solidFill>
                <a:latin typeface="Amazon Ember Display" panose="020F06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2000" b="1" i="0" u="none" strike="noStrike" kern="1200" cap="none" spc="0" normalizeH="0" baseline="0" noProof="0">
                <a:ln>
                  <a:noFill/>
                </a:ln>
                <a:solidFill>
                  <a:srgbClr val="2074D5"/>
                </a:solidFill>
                <a:effectLst/>
                <a:uLnTx/>
                <a:uFillTx/>
                <a:latin typeface="Arial" panose="020B0604020202020204" pitchFamily="34" charset="0"/>
                <a:cs typeface="Arial" panose="020B0604020202020204" pitchFamily="34" charset="0"/>
              </a:rPr>
              <a:t>Transport Encryption FIPS challenges</a:t>
            </a:r>
            <a:endParaRPr kumimoji="0" lang="en-US" sz="2000" b="1" i="0" u="none" strike="noStrike" kern="1200" cap="none" spc="0" normalizeH="0" baseline="0" noProof="0" dirty="0">
              <a:ln>
                <a:noFill/>
              </a:ln>
              <a:solidFill>
                <a:srgbClr val="2074D5"/>
              </a:solidFill>
              <a:effectLst/>
              <a:uLnTx/>
              <a:uFillTx/>
              <a:latin typeface="Arial" panose="020B0604020202020204" pitchFamily="34" charset="0"/>
              <a:cs typeface="Arial" panose="020B0604020202020204" pitchFamily="34" charset="0"/>
            </a:endParaRPr>
          </a:p>
        </p:txBody>
      </p:sp>
      <p:sp>
        <p:nvSpPr>
          <p:cNvPr id="81" name="Content Placeholder 6">
            <a:extLst>
              <a:ext uri="{FF2B5EF4-FFF2-40B4-BE49-F238E27FC236}">
                <a16:creationId xmlns:a16="http://schemas.microsoft.com/office/drawing/2014/main" id="{430BB2C3-3923-E980-6D6F-312CF3B97D84}"/>
              </a:ext>
            </a:extLst>
          </p:cNvPr>
          <p:cNvSpPr txBox="1">
            <a:spLocks/>
          </p:cNvSpPr>
          <p:nvPr/>
        </p:nvSpPr>
        <p:spPr>
          <a:xfrm>
            <a:off x="6866084" y="4240828"/>
            <a:ext cx="3873888" cy="1646605"/>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SzPct val="90000"/>
              <a:buFont typeface="Arial" panose="020B0604020202020204" pitchFamily="34" charset="0"/>
              <a:buNone/>
              <a:defRPr sz="1800" kern="1200" baseline="0">
                <a:solidFill>
                  <a:schemeClr val="tx2"/>
                </a:solidFill>
                <a:latin typeface="Amazon Ember Display" panose="020F0603020204020204" pitchFamily="34" charset="0"/>
                <a:ea typeface="+mn-ea"/>
                <a:cs typeface="+mn-cs"/>
              </a:defRPr>
            </a:lvl1pPr>
            <a:lvl2pPr marL="285750" indent="0" algn="l" defTabSz="914400" rtl="0" eaLnBrk="1" latinLnBrk="0" hangingPunct="1">
              <a:lnSpc>
                <a:spcPct val="90000"/>
              </a:lnSpc>
              <a:spcBef>
                <a:spcPts val="0"/>
              </a:spcBef>
              <a:spcAft>
                <a:spcPts val="1200"/>
              </a:spcAft>
              <a:buSzPct val="90000"/>
              <a:buFont typeface="Wingdings" panose="05000000000000000000" pitchFamily="2" charset="2"/>
              <a:buNone/>
              <a:defRPr sz="1600" kern="1200" baseline="0">
                <a:solidFill>
                  <a:schemeClr val="tx2"/>
                </a:solidFill>
                <a:latin typeface="Amazon Ember Display" panose="020F0603020204020204" pitchFamily="34" charset="0"/>
                <a:ea typeface="+mn-ea"/>
                <a:cs typeface="+mn-cs"/>
              </a:defRPr>
            </a:lvl2pPr>
            <a:lvl3pPr marL="628650" indent="0" algn="l" defTabSz="914400" rtl="0" eaLnBrk="1" latinLnBrk="0" hangingPunct="1">
              <a:lnSpc>
                <a:spcPct val="90000"/>
              </a:lnSpc>
              <a:spcBef>
                <a:spcPts val="0"/>
              </a:spcBef>
              <a:spcAft>
                <a:spcPts val="1200"/>
              </a:spcAft>
              <a:buFont typeface="Amazon Ember" panose="020B0603020204020204" pitchFamily="34" charset="0"/>
              <a:buNone/>
              <a:defRPr sz="1400" kern="1200" baseline="0">
                <a:solidFill>
                  <a:schemeClr val="tx2"/>
                </a:solidFill>
                <a:latin typeface="Amazon Ember Display" panose="020F0603020204020204" pitchFamily="34" charset="0"/>
                <a:ea typeface="+mn-ea"/>
                <a:cs typeface="+mn-cs"/>
              </a:defRPr>
            </a:lvl3pPr>
            <a:lvl4pPr marL="85883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4pPr>
            <a:lvl5pPr marL="1030288" indent="0" algn="l" defTabSz="914400" rtl="0" eaLnBrk="1" latinLnBrk="0" hangingPunct="1">
              <a:lnSpc>
                <a:spcPct val="90000"/>
              </a:lnSpc>
              <a:spcBef>
                <a:spcPts val="0"/>
              </a:spcBef>
              <a:spcAft>
                <a:spcPts val="1200"/>
              </a:spcAft>
              <a:buFont typeface="Arial" panose="020B0604020202020204" pitchFamily="34" charset="0"/>
              <a:buNone/>
              <a:defRPr sz="12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rPr>
              <a:t>Proving IV uniqueness is hard when there are many devices to manage.</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rPr>
              <a:t>Efficient counter management adds complexity.</a:t>
            </a:r>
          </a:p>
          <a:p>
            <a:pPr marL="0" marR="0" lvl="0" indent="0" algn="l" defTabSz="914400" rtl="0" eaLnBrk="1" fontAlgn="auto" latinLnBrk="0" hangingPunct="1">
              <a:lnSpc>
                <a:spcPct val="90000"/>
              </a:lnSpc>
              <a:spcBef>
                <a:spcPts val="0"/>
              </a:spcBef>
              <a:spcAft>
                <a:spcPts val="1200"/>
              </a:spcAft>
              <a:buClrTx/>
              <a:buSzPct val="90000"/>
              <a:buFont typeface="Arial" panose="020B0604020202020204" pitchFamily="34" charset="0"/>
              <a:buNone/>
              <a:tabLst/>
              <a:defRPr/>
            </a:pPr>
            <a:r>
              <a:rPr kumimoji="0" lang="en-US" sz="1800" b="0" i="0" u="none" strike="noStrike" kern="1200" cap="none" spc="0" normalizeH="0" baseline="0" noProof="0" dirty="0">
                <a:ln>
                  <a:noFill/>
                </a:ln>
                <a:solidFill>
                  <a:srgbClr val="232F3E"/>
                </a:solidFill>
                <a:effectLst/>
                <a:uLnTx/>
                <a:uFillTx/>
                <a:latin typeface="Arial" panose="020B0604020202020204" pitchFamily="34" charset="0"/>
                <a:cs typeface="Arial" panose="020B0604020202020204" pitchFamily="34" charset="0"/>
              </a:rPr>
              <a:t>We prefer random IVs.</a:t>
            </a:r>
          </a:p>
        </p:txBody>
      </p:sp>
      <p:grpSp>
        <p:nvGrpSpPr>
          <p:cNvPr id="84" name="Group 83">
            <a:extLst>
              <a:ext uri="{FF2B5EF4-FFF2-40B4-BE49-F238E27FC236}">
                <a16:creationId xmlns:a16="http://schemas.microsoft.com/office/drawing/2014/main" id="{23FDDFB5-A45B-A5AA-256A-949CD431388C}"/>
              </a:ext>
            </a:extLst>
          </p:cNvPr>
          <p:cNvGrpSpPr/>
          <p:nvPr/>
        </p:nvGrpSpPr>
        <p:grpSpPr>
          <a:xfrm>
            <a:off x="7119616" y="2587265"/>
            <a:ext cx="558046" cy="1525670"/>
            <a:chOff x="6993472" y="3157065"/>
            <a:chExt cx="633368" cy="1809236"/>
          </a:xfrm>
        </p:grpSpPr>
        <p:pic>
          <p:nvPicPr>
            <p:cNvPr id="85" name="Graphic 84">
              <a:extLst>
                <a:ext uri="{FF2B5EF4-FFF2-40B4-BE49-F238E27FC236}">
                  <a16:creationId xmlns:a16="http://schemas.microsoft.com/office/drawing/2014/main" id="{96A2CA29-EA4D-9A7D-72DD-864D12222A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3472" y="3157065"/>
              <a:ext cx="614472" cy="614472"/>
            </a:xfrm>
            <a:prstGeom prst="rect">
              <a:avLst/>
            </a:prstGeom>
          </p:spPr>
        </p:pic>
        <p:pic>
          <p:nvPicPr>
            <p:cNvPr id="86" name="Graphic 85">
              <a:extLst>
                <a:ext uri="{FF2B5EF4-FFF2-40B4-BE49-F238E27FC236}">
                  <a16:creationId xmlns:a16="http://schemas.microsoft.com/office/drawing/2014/main" id="{05703AB8-187B-C55F-30F1-F99EAE1D2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1180" y="3746966"/>
              <a:ext cx="614472" cy="614472"/>
            </a:xfrm>
            <a:prstGeom prst="rect">
              <a:avLst/>
            </a:prstGeom>
          </p:spPr>
        </p:pic>
        <p:pic>
          <p:nvPicPr>
            <p:cNvPr id="87" name="Graphic 86">
              <a:extLst>
                <a:ext uri="{FF2B5EF4-FFF2-40B4-BE49-F238E27FC236}">
                  <a16:creationId xmlns:a16="http://schemas.microsoft.com/office/drawing/2014/main" id="{C965C9C9-BD32-FFFC-927E-54B1BB54A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368" y="4351830"/>
              <a:ext cx="614472" cy="614471"/>
            </a:xfrm>
            <a:prstGeom prst="rect">
              <a:avLst/>
            </a:prstGeom>
          </p:spPr>
        </p:pic>
      </p:grpSp>
      <p:sp>
        <p:nvSpPr>
          <p:cNvPr id="88" name="Rectangle 87">
            <a:extLst>
              <a:ext uri="{FF2B5EF4-FFF2-40B4-BE49-F238E27FC236}">
                <a16:creationId xmlns:a16="http://schemas.microsoft.com/office/drawing/2014/main" id="{8997CC64-3ADD-A9D0-44FF-853D09A63593}"/>
              </a:ext>
            </a:extLst>
          </p:cNvPr>
          <p:cNvSpPr/>
          <p:nvPr/>
        </p:nvSpPr>
        <p:spPr>
          <a:xfrm>
            <a:off x="1624471" y="2669228"/>
            <a:ext cx="3483864" cy="478971"/>
          </a:xfrm>
          <a:prstGeom prst="rect">
            <a:avLst/>
          </a:prstGeom>
          <a:solidFill>
            <a:srgbClr val="7C59ED">
              <a:lumMod val="75000"/>
            </a:srgbClr>
          </a:solidFill>
          <a:ln w="12700" cap="flat" cmpd="sng" algn="ctr">
            <a:noFill/>
            <a:prstDash val="solid"/>
            <a:miter lim="800000"/>
          </a:ln>
          <a:effectLst/>
        </p:spPr>
        <p:txBody>
          <a:bodyPr lIns="45720" t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4CB00845-59EB-A583-ABF4-BA5CA27E2A83}"/>
              </a:ext>
            </a:extLst>
          </p:cNvPr>
          <p:cNvSpPr txBox="1"/>
          <p:nvPr/>
        </p:nvSpPr>
        <p:spPr>
          <a:xfrm>
            <a:off x="3154796" y="2353223"/>
            <a:ext cx="218008" cy="369332"/>
          </a:xfrm>
          <a:prstGeom prst="rect">
            <a:avLst/>
          </a:prstGeom>
          <a:noFill/>
        </p:spPr>
        <p:txBody>
          <a:bodyPr wrap="none" lIns="0" rIns="0" rtlCol="0">
            <a:spAutoFit/>
          </a:bodyPr>
          <a:lstStyle/>
          <a:p>
            <a:r>
              <a:rPr lang="en-US" dirty="0">
                <a:solidFill>
                  <a:srgbClr val="000000"/>
                </a:solidFill>
                <a:latin typeface="Arial" panose="020B0604020202020204" pitchFamily="34" charset="0"/>
                <a:cs typeface="Arial" panose="020B0604020202020204" pitchFamily="34" charset="0"/>
              </a:rPr>
              <a:t>IV</a:t>
            </a:r>
          </a:p>
        </p:txBody>
      </p:sp>
      <p:sp>
        <p:nvSpPr>
          <p:cNvPr id="128" name="TextBox 127">
            <a:extLst>
              <a:ext uri="{FF2B5EF4-FFF2-40B4-BE49-F238E27FC236}">
                <a16:creationId xmlns:a16="http://schemas.microsoft.com/office/drawing/2014/main" id="{77484A68-8F67-BDEE-E841-7B1A82E92912}"/>
              </a:ext>
            </a:extLst>
          </p:cNvPr>
          <p:cNvSpPr txBox="1"/>
          <p:nvPr/>
        </p:nvSpPr>
        <p:spPr>
          <a:xfrm>
            <a:off x="1707698" y="2724047"/>
            <a:ext cx="974626" cy="369332"/>
          </a:xfrm>
          <a:prstGeom prst="rect">
            <a:avLst/>
          </a:prstGeom>
          <a:noFill/>
        </p:spPr>
        <p:txBody>
          <a:bodyPr wrap="none" lIns="0" rIns="0" rtlCol="0">
            <a:spAutoFit/>
          </a:bodyPr>
          <a:lstStyle/>
          <a:p>
            <a:r>
              <a:rPr lang="en-US" b="1" dirty="0">
                <a:solidFill>
                  <a:srgbClr val="FFFFFF"/>
                </a:solidFill>
                <a:latin typeface="Arial" panose="020B0604020202020204" pitchFamily="34" charset="0"/>
                <a:cs typeface="Arial" panose="020B0604020202020204" pitchFamily="34" charset="0"/>
              </a:rPr>
              <a:t>Identifier</a:t>
            </a:r>
          </a:p>
        </p:txBody>
      </p:sp>
      <p:sp>
        <p:nvSpPr>
          <p:cNvPr id="129" name="TextBox 128">
            <a:extLst>
              <a:ext uri="{FF2B5EF4-FFF2-40B4-BE49-F238E27FC236}">
                <a16:creationId xmlns:a16="http://schemas.microsoft.com/office/drawing/2014/main" id="{E9CFFC12-BF38-A353-2BDA-D1B13CBFE327}"/>
              </a:ext>
            </a:extLst>
          </p:cNvPr>
          <p:cNvSpPr txBox="1"/>
          <p:nvPr/>
        </p:nvSpPr>
        <p:spPr>
          <a:xfrm>
            <a:off x="3844638" y="2743078"/>
            <a:ext cx="884858" cy="369332"/>
          </a:xfrm>
          <a:prstGeom prst="rect">
            <a:avLst/>
          </a:prstGeom>
          <a:noFill/>
        </p:spPr>
        <p:txBody>
          <a:bodyPr wrap="none" lIns="0" rIns="0" rtlCol="0">
            <a:spAutoFit/>
          </a:bodyPr>
          <a:lstStyle/>
          <a:p>
            <a:r>
              <a:rPr lang="en-US" b="1" dirty="0">
                <a:solidFill>
                  <a:srgbClr val="FFFFFF"/>
                </a:solidFill>
                <a:latin typeface="Arial" panose="020B0604020202020204" pitchFamily="34" charset="0"/>
                <a:cs typeface="Arial" panose="020B0604020202020204" pitchFamily="34" charset="0"/>
              </a:rPr>
              <a:t>Counter</a:t>
            </a:r>
          </a:p>
        </p:txBody>
      </p:sp>
      <p:cxnSp>
        <p:nvCxnSpPr>
          <p:cNvPr id="130" name="Straight Connector 129">
            <a:extLst>
              <a:ext uri="{FF2B5EF4-FFF2-40B4-BE49-F238E27FC236}">
                <a16:creationId xmlns:a16="http://schemas.microsoft.com/office/drawing/2014/main" id="{24A32D2B-3926-FCB3-B9B8-7EB9D6EC32F9}"/>
              </a:ext>
            </a:extLst>
          </p:cNvPr>
          <p:cNvCxnSpPr>
            <a:stCxn id="88" idx="2"/>
            <a:endCxn id="88" idx="0"/>
          </p:cNvCxnSpPr>
          <p:nvPr/>
        </p:nvCxnSpPr>
        <p:spPr>
          <a:xfrm flipV="1">
            <a:off x="3366403" y="2669228"/>
            <a:ext cx="0" cy="478971"/>
          </a:xfrm>
          <a:prstGeom prst="line">
            <a:avLst/>
          </a:prstGeom>
          <a:noFill/>
          <a:ln w="19050" cap="rnd" cmpd="sng" algn="ctr">
            <a:solidFill>
              <a:srgbClr val="FFFFFF"/>
            </a:solidFill>
            <a:prstDash val="solid"/>
            <a:round/>
          </a:ln>
          <a:effectLst/>
        </p:spPr>
      </p:cxnSp>
      <p:sp>
        <p:nvSpPr>
          <p:cNvPr id="131" name="Right Brace 130">
            <a:extLst>
              <a:ext uri="{FF2B5EF4-FFF2-40B4-BE49-F238E27FC236}">
                <a16:creationId xmlns:a16="http://schemas.microsoft.com/office/drawing/2014/main" id="{4869150A-203E-186D-3BEC-90C865566A37}"/>
              </a:ext>
            </a:extLst>
          </p:cNvPr>
          <p:cNvSpPr/>
          <p:nvPr/>
        </p:nvSpPr>
        <p:spPr>
          <a:xfrm rot="5400000">
            <a:off x="2342552" y="2484936"/>
            <a:ext cx="305758" cy="1741922"/>
          </a:xfrm>
          <a:prstGeom prst="rightBrace">
            <a:avLst/>
          </a:prstGeom>
          <a:noFill/>
          <a:ln w="19050" cap="rnd" cmpd="sng" algn="ctr">
            <a:solidFill>
              <a:srgbClr val="000000"/>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2" name="Right Brace 131">
            <a:extLst>
              <a:ext uri="{FF2B5EF4-FFF2-40B4-BE49-F238E27FC236}">
                <a16:creationId xmlns:a16="http://schemas.microsoft.com/office/drawing/2014/main" id="{CEE0727E-C0B6-E07C-3DBB-1517EA445893}"/>
              </a:ext>
            </a:extLst>
          </p:cNvPr>
          <p:cNvSpPr/>
          <p:nvPr/>
        </p:nvSpPr>
        <p:spPr>
          <a:xfrm rot="5400000">
            <a:off x="4084495" y="2484832"/>
            <a:ext cx="305758" cy="1741922"/>
          </a:xfrm>
          <a:prstGeom prst="rightBrace">
            <a:avLst/>
          </a:prstGeom>
          <a:noFill/>
          <a:ln w="19050" cap="rnd" cmpd="sng" algn="ctr">
            <a:solidFill>
              <a:srgbClr val="000000"/>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C25DC89E-34F1-9AA5-98CE-62A9A9E174DB}"/>
              </a:ext>
            </a:extLst>
          </p:cNvPr>
          <p:cNvSpPr txBox="1"/>
          <p:nvPr/>
        </p:nvSpPr>
        <p:spPr>
          <a:xfrm>
            <a:off x="1825906" y="3508672"/>
            <a:ext cx="1296830" cy="338554"/>
          </a:xfrm>
          <a:prstGeom prst="rect">
            <a:avLst/>
          </a:prstGeom>
          <a:noFill/>
        </p:spPr>
        <p:txBody>
          <a:bodyPr wrap="none" lIns="0" rIns="0" rtlCol="0">
            <a:spAutoFit/>
          </a:bodyPr>
          <a:lstStyle/>
          <a:p>
            <a:r>
              <a:rPr lang="en-US" sz="1600" dirty="0">
                <a:solidFill>
                  <a:srgbClr val="000000"/>
                </a:solidFill>
                <a:latin typeface="Arial" panose="020B0604020202020204" pitchFamily="34" charset="0"/>
                <a:cs typeface="Arial" panose="020B0604020202020204" pitchFamily="34" charset="0"/>
              </a:rPr>
              <a:t>Need &gt;32 bits</a:t>
            </a:r>
          </a:p>
        </p:txBody>
      </p:sp>
      <p:sp>
        <p:nvSpPr>
          <p:cNvPr id="134" name="TextBox 133">
            <a:extLst>
              <a:ext uri="{FF2B5EF4-FFF2-40B4-BE49-F238E27FC236}">
                <a16:creationId xmlns:a16="http://schemas.microsoft.com/office/drawing/2014/main" id="{461DE757-8D35-736B-3FA1-18319D22132C}"/>
              </a:ext>
            </a:extLst>
          </p:cNvPr>
          <p:cNvSpPr txBox="1"/>
          <p:nvPr/>
        </p:nvSpPr>
        <p:spPr>
          <a:xfrm>
            <a:off x="3588959" y="3536274"/>
            <a:ext cx="1320874" cy="338554"/>
          </a:xfrm>
          <a:prstGeom prst="rect">
            <a:avLst/>
          </a:prstGeom>
          <a:noFill/>
        </p:spPr>
        <p:txBody>
          <a:bodyPr wrap="none" lIns="0" rIns="0" rtlCol="0">
            <a:spAutoFit/>
          </a:bodyPr>
          <a:lstStyle/>
          <a:p>
            <a:r>
              <a:rPr lang="en-US" sz="1600" dirty="0">
                <a:solidFill>
                  <a:srgbClr val="000000"/>
                </a:solidFill>
                <a:latin typeface="Arial" panose="020B0604020202020204" pitchFamily="34" charset="0"/>
                <a:cs typeface="Arial" panose="020B0604020202020204" pitchFamily="34" charset="0"/>
              </a:rPr>
              <a:t>Need ≥ </a:t>
            </a:r>
            <a:r>
              <a:rPr lang="el-GR" sz="1600" dirty="0">
                <a:solidFill>
                  <a:srgbClr val="000000"/>
                </a:solidFill>
                <a:latin typeface="Arial" panose="020B0604020202020204" pitchFamily="34" charset="0"/>
                <a:cs typeface="Arial" panose="020B0604020202020204" pitchFamily="34" charset="0"/>
              </a:rPr>
              <a:t>64</a:t>
            </a:r>
            <a:r>
              <a:rPr lang="en-US" sz="1600" dirty="0">
                <a:solidFill>
                  <a:srgbClr val="000000"/>
                </a:solidFill>
                <a:latin typeface="Arial" panose="020B0604020202020204" pitchFamily="34" charset="0"/>
                <a:cs typeface="Arial" panose="020B0604020202020204" pitchFamily="34" charset="0"/>
              </a:rPr>
              <a:t> bits</a:t>
            </a:r>
          </a:p>
        </p:txBody>
      </p:sp>
      <p:sp>
        <p:nvSpPr>
          <p:cNvPr id="135" name="TextBox 134">
            <a:extLst>
              <a:ext uri="{FF2B5EF4-FFF2-40B4-BE49-F238E27FC236}">
                <a16:creationId xmlns:a16="http://schemas.microsoft.com/office/drawing/2014/main" id="{56C90E3C-A2BF-2674-1C47-03E7FB9DE8BA}"/>
              </a:ext>
            </a:extLst>
          </p:cNvPr>
          <p:cNvSpPr txBox="1"/>
          <p:nvPr/>
        </p:nvSpPr>
        <p:spPr>
          <a:xfrm>
            <a:off x="7836766" y="3140386"/>
            <a:ext cx="230832" cy="369332"/>
          </a:xfrm>
          <a:prstGeom prst="rect">
            <a:avLst/>
          </a:prstGeom>
          <a:noFill/>
        </p:spPr>
        <p:txBody>
          <a:bodyPr wrap="none" lIns="0" rIns="0" rtlCol="0">
            <a:spAutoFit/>
          </a:bodyPr>
          <a:lstStyle/>
          <a:p>
            <a:r>
              <a:rPr lang="en-US" dirty="0">
                <a:solidFill>
                  <a:srgbClr val="000000"/>
                </a:solidFill>
                <a:latin typeface="Arial" panose="020B0604020202020204" pitchFamily="34" charset="0"/>
                <a:cs typeface="Arial" panose="020B0604020202020204" pitchFamily="34" charset="0"/>
              </a:rPr>
              <a:t>…</a:t>
            </a:r>
          </a:p>
        </p:txBody>
      </p:sp>
      <p:sp>
        <p:nvSpPr>
          <p:cNvPr id="136" name="TextBox 135">
            <a:extLst>
              <a:ext uri="{FF2B5EF4-FFF2-40B4-BE49-F238E27FC236}">
                <a16:creationId xmlns:a16="http://schemas.microsoft.com/office/drawing/2014/main" id="{EDF970D2-5AA1-87F5-AE68-9F09EBEF7F7E}"/>
              </a:ext>
            </a:extLst>
          </p:cNvPr>
          <p:cNvSpPr txBox="1"/>
          <p:nvPr/>
        </p:nvSpPr>
        <p:spPr>
          <a:xfrm>
            <a:off x="8853170" y="3140386"/>
            <a:ext cx="230832" cy="369332"/>
          </a:xfrm>
          <a:prstGeom prst="rect">
            <a:avLst/>
          </a:prstGeom>
          <a:noFill/>
        </p:spPr>
        <p:txBody>
          <a:bodyPr wrap="none" lIns="0" rIns="0" rtlCol="0">
            <a:spAutoFit/>
          </a:bodyPr>
          <a:lstStyle/>
          <a:p>
            <a:r>
              <a:rPr lang="en-US" dirty="0">
                <a:solidFill>
                  <a:srgbClr val="000000"/>
                </a:solidFill>
                <a:latin typeface="Arial" panose="020B0604020202020204" pitchFamily="34" charset="0"/>
                <a:cs typeface="Arial" panose="020B0604020202020204" pitchFamily="34" charset="0"/>
              </a:rPr>
              <a:t>…</a:t>
            </a:r>
          </a:p>
        </p:txBody>
      </p:sp>
      <p:grpSp>
        <p:nvGrpSpPr>
          <p:cNvPr id="137" name="Group 136">
            <a:extLst>
              <a:ext uri="{FF2B5EF4-FFF2-40B4-BE49-F238E27FC236}">
                <a16:creationId xmlns:a16="http://schemas.microsoft.com/office/drawing/2014/main" id="{28D8859F-E78B-FAE1-C711-B441B557C2D4}"/>
              </a:ext>
            </a:extLst>
          </p:cNvPr>
          <p:cNvGrpSpPr/>
          <p:nvPr/>
        </p:nvGrpSpPr>
        <p:grpSpPr>
          <a:xfrm>
            <a:off x="8208652" y="2609057"/>
            <a:ext cx="558046" cy="1525670"/>
            <a:chOff x="6993472" y="3157065"/>
            <a:chExt cx="633368" cy="1809236"/>
          </a:xfrm>
        </p:grpSpPr>
        <p:pic>
          <p:nvPicPr>
            <p:cNvPr id="138" name="Graphic 137">
              <a:extLst>
                <a:ext uri="{FF2B5EF4-FFF2-40B4-BE49-F238E27FC236}">
                  <a16:creationId xmlns:a16="http://schemas.microsoft.com/office/drawing/2014/main" id="{C6DDC582-D493-145D-8B71-8087EF8703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3472" y="3157065"/>
              <a:ext cx="614472" cy="614472"/>
            </a:xfrm>
            <a:prstGeom prst="rect">
              <a:avLst/>
            </a:prstGeom>
          </p:spPr>
        </p:pic>
        <p:pic>
          <p:nvPicPr>
            <p:cNvPr id="139" name="Graphic 138">
              <a:extLst>
                <a:ext uri="{FF2B5EF4-FFF2-40B4-BE49-F238E27FC236}">
                  <a16:creationId xmlns:a16="http://schemas.microsoft.com/office/drawing/2014/main" id="{BBB27B65-BED4-0E20-D2AA-FC4EDE362D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1180" y="3746966"/>
              <a:ext cx="614472" cy="614472"/>
            </a:xfrm>
            <a:prstGeom prst="rect">
              <a:avLst/>
            </a:prstGeom>
          </p:spPr>
        </p:pic>
        <p:pic>
          <p:nvPicPr>
            <p:cNvPr id="140" name="Graphic 139">
              <a:extLst>
                <a:ext uri="{FF2B5EF4-FFF2-40B4-BE49-F238E27FC236}">
                  <a16:creationId xmlns:a16="http://schemas.microsoft.com/office/drawing/2014/main" id="{DFF05F6E-4905-EFA1-F172-FB71C3B983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368" y="4351830"/>
              <a:ext cx="614472" cy="614471"/>
            </a:xfrm>
            <a:prstGeom prst="rect">
              <a:avLst/>
            </a:prstGeom>
          </p:spPr>
        </p:pic>
      </p:grpSp>
      <p:grpSp>
        <p:nvGrpSpPr>
          <p:cNvPr id="141" name="Group 140">
            <a:extLst>
              <a:ext uri="{FF2B5EF4-FFF2-40B4-BE49-F238E27FC236}">
                <a16:creationId xmlns:a16="http://schemas.microsoft.com/office/drawing/2014/main" id="{5F59DBD9-E2E6-154D-61C1-0B30949963F2}"/>
              </a:ext>
            </a:extLst>
          </p:cNvPr>
          <p:cNvGrpSpPr/>
          <p:nvPr/>
        </p:nvGrpSpPr>
        <p:grpSpPr>
          <a:xfrm>
            <a:off x="9290720" y="2587265"/>
            <a:ext cx="558046" cy="1525670"/>
            <a:chOff x="6993472" y="3157065"/>
            <a:chExt cx="633368" cy="1809236"/>
          </a:xfrm>
        </p:grpSpPr>
        <p:pic>
          <p:nvPicPr>
            <p:cNvPr id="142" name="Graphic 141">
              <a:extLst>
                <a:ext uri="{FF2B5EF4-FFF2-40B4-BE49-F238E27FC236}">
                  <a16:creationId xmlns:a16="http://schemas.microsoft.com/office/drawing/2014/main" id="{A03A04DF-BC15-FE48-B7A4-D3992A2ED0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3472" y="3157065"/>
              <a:ext cx="614472" cy="614472"/>
            </a:xfrm>
            <a:prstGeom prst="rect">
              <a:avLst/>
            </a:prstGeom>
          </p:spPr>
        </p:pic>
        <p:pic>
          <p:nvPicPr>
            <p:cNvPr id="143" name="Graphic 142">
              <a:extLst>
                <a:ext uri="{FF2B5EF4-FFF2-40B4-BE49-F238E27FC236}">
                  <a16:creationId xmlns:a16="http://schemas.microsoft.com/office/drawing/2014/main" id="{5BDEB15A-8AF9-1E1C-0907-F01E097F6B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1180" y="3746966"/>
              <a:ext cx="614472" cy="614472"/>
            </a:xfrm>
            <a:prstGeom prst="rect">
              <a:avLst/>
            </a:prstGeom>
          </p:spPr>
        </p:pic>
        <p:pic>
          <p:nvPicPr>
            <p:cNvPr id="144" name="Graphic 143">
              <a:extLst>
                <a:ext uri="{FF2B5EF4-FFF2-40B4-BE49-F238E27FC236}">
                  <a16:creationId xmlns:a16="http://schemas.microsoft.com/office/drawing/2014/main" id="{6F0921E7-C891-0596-C6F6-3820258253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368" y="4351830"/>
              <a:ext cx="614472" cy="614471"/>
            </a:xfrm>
            <a:prstGeom prst="rect">
              <a:avLst/>
            </a:prstGeom>
          </p:spPr>
        </p:pic>
      </p:grpSp>
    </p:spTree>
    <p:extLst>
      <p:ext uri="{BB962C8B-B14F-4D97-AF65-F5344CB8AC3E}">
        <p14:creationId xmlns:p14="http://schemas.microsoft.com/office/powerpoint/2010/main" val="278750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build="p"/>
      <p:bldP spid="79" grpId="0" uiExpand="1" build="p"/>
      <p:bldP spid="80" grpId="0" build="p"/>
      <p:bldP spid="81" grpId="0" uiExpand="1" build="p"/>
      <p:bldP spid="88" grpId="0" animBg="1"/>
      <p:bldP spid="127" grpId="0"/>
      <p:bldP spid="128" grpId="0"/>
      <p:bldP spid="129" grpId="0"/>
      <p:bldP spid="131" grpId="0" animBg="1"/>
      <p:bldP spid="132" grpId="0" animBg="1"/>
      <p:bldP spid="133" grpId="0"/>
      <p:bldP spid="134" grpId="0"/>
      <p:bldP spid="135" grpId="0"/>
      <p:bldP spid="1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ED11-21D7-04F8-65EF-11FF2957DAF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Nonce-Derived Schemes</a:t>
            </a:r>
          </a:p>
        </p:txBody>
      </p:sp>
      <p:sp>
        <p:nvSpPr>
          <p:cNvPr id="4" name="Slide Number Placeholder 3">
            <a:extLst>
              <a:ext uri="{FF2B5EF4-FFF2-40B4-BE49-F238E27FC236}">
                <a16:creationId xmlns:a16="http://schemas.microsoft.com/office/drawing/2014/main" id="{D64AB7CE-DAB2-A13C-CB72-E4029EDD4D6A}"/>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7</a:t>
            </a:fld>
            <a:endParaRPr lang="en-US" dirty="0">
              <a:latin typeface="Arial" panose="020B0604020202020204" pitchFamily="34" charset="0"/>
              <a:cs typeface="Arial" panose="020B0604020202020204" pitchFamily="34" charset="0"/>
            </a:endParaRPr>
          </a:p>
        </p:txBody>
      </p:sp>
      <p:sp>
        <p:nvSpPr>
          <p:cNvPr id="36" name="Content Placeholder 2">
            <a:extLst>
              <a:ext uri="{FF2B5EF4-FFF2-40B4-BE49-F238E27FC236}">
                <a16:creationId xmlns:a16="http://schemas.microsoft.com/office/drawing/2014/main" id="{E4340E64-560F-E7F4-803C-415695EB8FA2}"/>
              </a:ext>
            </a:extLst>
          </p:cNvPr>
          <p:cNvSpPr>
            <a:spLocks noGrp="1"/>
          </p:cNvSpPr>
          <p:nvPr>
            <p:ph idx="1"/>
          </p:nvPr>
        </p:nvSpPr>
        <p:spPr>
          <a:xfrm>
            <a:off x="609600" y="4788800"/>
            <a:ext cx="10972800" cy="1098762"/>
          </a:xfrm>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A new key, K</a:t>
            </a:r>
            <a:r>
              <a:rPr lang="en-US" baseline="-25000" dirty="0">
                <a:latin typeface="Arial" panose="020B0604020202020204" pitchFamily="34" charset="0"/>
                <a:cs typeface="Arial" panose="020B0604020202020204" pitchFamily="34" charset="0"/>
              </a:rPr>
              <a:t>U</a:t>
            </a:r>
            <a:r>
              <a:rPr lang="en-US" dirty="0">
                <a:latin typeface="Arial" panose="020B0604020202020204" pitchFamily="34" charset="0"/>
                <a:cs typeface="Arial" panose="020B0604020202020204" pitchFamily="34" charset="0"/>
              </a:rPr>
              <a:t>, is derived for each invocation on a new message.</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Reduces (K</a:t>
            </a:r>
            <a:r>
              <a:rPr lang="en-US" baseline="-25000" dirty="0">
                <a:latin typeface="Arial" panose="020B0604020202020204" pitchFamily="34" charset="0"/>
                <a:cs typeface="Arial" panose="020B0604020202020204" pitchFamily="34" charset="0"/>
              </a:rPr>
              <a:t>U</a:t>
            </a:r>
            <a:r>
              <a:rPr lang="en-US" dirty="0">
                <a:latin typeface="Arial" panose="020B0604020202020204" pitchFamily="34" charset="0"/>
                <a:cs typeface="Arial" panose="020B0604020202020204" pitchFamily="34" charset="0"/>
              </a:rPr>
              <a:t>, IV) collision probability.</a:t>
            </a:r>
          </a:p>
        </p:txBody>
      </p:sp>
      <p:sp>
        <p:nvSpPr>
          <p:cNvPr id="5" name="Rectangle 4">
            <a:extLst>
              <a:ext uri="{FF2B5EF4-FFF2-40B4-BE49-F238E27FC236}">
                <a16:creationId xmlns:a16="http://schemas.microsoft.com/office/drawing/2014/main" id="{6AE1B67B-2A98-5C02-C47B-6A1C24E236FC}"/>
              </a:ext>
            </a:extLst>
          </p:cNvPr>
          <p:cNvSpPr/>
          <p:nvPr/>
        </p:nvSpPr>
        <p:spPr>
          <a:xfrm>
            <a:off x="1157468" y="3311518"/>
            <a:ext cx="1922457" cy="53553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K</a:t>
            </a:r>
          </a:p>
        </p:txBody>
      </p:sp>
      <p:sp>
        <p:nvSpPr>
          <p:cNvPr id="6" name="Rectangle 5">
            <a:extLst>
              <a:ext uri="{FF2B5EF4-FFF2-40B4-BE49-F238E27FC236}">
                <a16:creationId xmlns:a16="http://schemas.microsoft.com/office/drawing/2014/main" id="{B638E8C4-E2C8-188F-7B7A-532F8A0A5D46}"/>
              </a:ext>
            </a:extLst>
          </p:cNvPr>
          <p:cNvSpPr/>
          <p:nvPr/>
        </p:nvSpPr>
        <p:spPr>
          <a:xfrm>
            <a:off x="3358509" y="1967163"/>
            <a:ext cx="2548067" cy="53553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U = Nonce1</a:t>
            </a:r>
          </a:p>
        </p:txBody>
      </p:sp>
      <p:sp>
        <p:nvSpPr>
          <p:cNvPr id="7" name="Rectangle 6">
            <a:extLst>
              <a:ext uri="{FF2B5EF4-FFF2-40B4-BE49-F238E27FC236}">
                <a16:creationId xmlns:a16="http://schemas.microsoft.com/office/drawing/2014/main" id="{34A1ACBF-35C4-E2E3-AAA5-9A8ABF77F93A}"/>
              </a:ext>
            </a:extLst>
          </p:cNvPr>
          <p:cNvSpPr/>
          <p:nvPr/>
        </p:nvSpPr>
        <p:spPr>
          <a:xfrm>
            <a:off x="3928780" y="3087604"/>
            <a:ext cx="1407524" cy="98531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KDF</a:t>
            </a:r>
          </a:p>
        </p:txBody>
      </p:sp>
      <p:cxnSp>
        <p:nvCxnSpPr>
          <p:cNvPr id="9" name="Elbow Connector 8">
            <a:extLst>
              <a:ext uri="{FF2B5EF4-FFF2-40B4-BE49-F238E27FC236}">
                <a16:creationId xmlns:a16="http://schemas.microsoft.com/office/drawing/2014/main" id="{B240A9B7-86DA-E6CD-1542-B5EFA9500CF4}"/>
              </a:ext>
            </a:extLst>
          </p:cNvPr>
          <p:cNvCxnSpPr>
            <a:cxnSpLocks/>
            <a:stCxn id="5" idx="3"/>
            <a:endCxn id="7" idx="1"/>
          </p:cNvCxnSpPr>
          <p:nvPr/>
        </p:nvCxnSpPr>
        <p:spPr>
          <a:xfrm>
            <a:off x="3079925" y="3579284"/>
            <a:ext cx="848855" cy="980"/>
          </a:xfrm>
          <a:prstGeom prst="bentConnector3">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9B05D6B0-DE2A-3ACC-FC83-F14F70A3DCD2}"/>
              </a:ext>
            </a:extLst>
          </p:cNvPr>
          <p:cNvCxnSpPr>
            <a:cxnSpLocks/>
            <a:stCxn id="6" idx="2"/>
            <a:endCxn id="7" idx="0"/>
          </p:cNvCxnSpPr>
          <p:nvPr/>
        </p:nvCxnSpPr>
        <p:spPr>
          <a:xfrm rot="5400000">
            <a:off x="4340088" y="2795149"/>
            <a:ext cx="584910" cy="1"/>
          </a:xfrm>
          <a:prstGeom prst="bentConnector3">
            <a:avLst>
              <a:gd name="adj1" fmla="val 50000"/>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F7651E8-9B45-0899-D4D6-0DE9CFFB2601}"/>
              </a:ext>
            </a:extLst>
          </p:cNvPr>
          <p:cNvSpPr/>
          <p:nvPr/>
        </p:nvSpPr>
        <p:spPr>
          <a:xfrm>
            <a:off x="6568741" y="3089074"/>
            <a:ext cx="1407524" cy="98531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AES-GCM</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Encrypt</a:t>
            </a:r>
          </a:p>
        </p:txBody>
      </p:sp>
      <p:cxnSp>
        <p:nvCxnSpPr>
          <p:cNvPr id="12" name="Elbow Connector 11">
            <a:extLst>
              <a:ext uri="{FF2B5EF4-FFF2-40B4-BE49-F238E27FC236}">
                <a16:creationId xmlns:a16="http://schemas.microsoft.com/office/drawing/2014/main" id="{04C7F71E-365D-9E81-7CC9-7D70CD297B6F}"/>
              </a:ext>
            </a:extLst>
          </p:cNvPr>
          <p:cNvCxnSpPr>
            <a:cxnSpLocks/>
            <a:stCxn id="7" idx="3"/>
            <a:endCxn id="11" idx="1"/>
          </p:cNvCxnSpPr>
          <p:nvPr/>
        </p:nvCxnSpPr>
        <p:spPr>
          <a:xfrm>
            <a:off x="5336304" y="3580264"/>
            <a:ext cx="1232437" cy="1470"/>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77AFDF7-BA99-527F-14ED-C434D92C1F7B}"/>
              </a:ext>
            </a:extLst>
          </p:cNvPr>
          <p:cNvSpPr/>
          <p:nvPr/>
        </p:nvSpPr>
        <p:spPr>
          <a:xfrm>
            <a:off x="8825120" y="3311518"/>
            <a:ext cx="2548067" cy="53553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IV = Nonce2</a:t>
            </a:r>
          </a:p>
        </p:txBody>
      </p:sp>
      <p:cxnSp>
        <p:nvCxnSpPr>
          <p:cNvPr id="16" name="Elbow Connector 15">
            <a:extLst>
              <a:ext uri="{FF2B5EF4-FFF2-40B4-BE49-F238E27FC236}">
                <a16:creationId xmlns:a16="http://schemas.microsoft.com/office/drawing/2014/main" id="{D5BF108E-ED5F-0504-6EFB-67466BEBE72C}"/>
              </a:ext>
            </a:extLst>
          </p:cNvPr>
          <p:cNvCxnSpPr>
            <a:cxnSpLocks/>
            <a:stCxn id="15" idx="1"/>
            <a:endCxn id="11" idx="3"/>
          </p:cNvCxnSpPr>
          <p:nvPr/>
        </p:nvCxnSpPr>
        <p:spPr>
          <a:xfrm rot="10800000" flipV="1">
            <a:off x="7976266" y="3579284"/>
            <a:ext cx="848855" cy="2450"/>
          </a:xfrm>
          <a:prstGeom prst="bentConnector3">
            <a:avLst>
              <a:gd name="adj1" fmla="val 50000"/>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218DC9C-1C2C-A563-B848-C3CE8AA82F74}"/>
              </a:ext>
            </a:extLst>
          </p:cNvPr>
          <p:cNvSpPr/>
          <p:nvPr/>
        </p:nvSpPr>
        <p:spPr>
          <a:xfrm>
            <a:off x="5719886" y="3224490"/>
            <a:ext cx="420308"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K</a:t>
            </a:r>
            <a:r>
              <a:rPr lang="en-US" sz="1600" baseline="-25000" dirty="0">
                <a:latin typeface="Arial" panose="020B0604020202020204" pitchFamily="34" charset="0"/>
                <a:cs typeface="Arial" panose="020B0604020202020204" pitchFamily="34" charset="0"/>
              </a:rPr>
              <a:t>U</a:t>
            </a:r>
            <a:endParaRPr lang="en-US" sz="1600" dirty="0">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71BC1A38-5C55-A73B-BFAB-A54D0E171E88}"/>
              </a:ext>
            </a:extLst>
          </p:cNvPr>
          <p:cNvCxnSpPr>
            <a:cxnSpLocks/>
          </p:cNvCxnSpPr>
          <p:nvPr/>
        </p:nvCxnSpPr>
        <p:spPr>
          <a:xfrm>
            <a:off x="6967702" y="2710695"/>
            <a:ext cx="0" cy="378379"/>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6E29461-7F01-DAE2-0795-4BF09B6D9574}"/>
              </a:ext>
            </a:extLst>
          </p:cNvPr>
          <p:cNvSpPr/>
          <p:nvPr/>
        </p:nvSpPr>
        <p:spPr>
          <a:xfrm>
            <a:off x="6804275" y="2335997"/>
            <a:ext cx="320922"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A</a:t>
            </a:r>
          </a:p>
        </p:txBody>
      </p:sp>
      <p:cxnSp>
        <p:nvCxnSpPr>
          <p:cNvPr id="22" name="Straight Arrow Connector 21">
            <a:extLst>
              <a:ext uri="{FF2B5EF4-FFF2-40B4-BE49-F238E27FC236}">
                <a16:creationId xmlns:a16="http://schemas.microsoft.com/office/drawing/2014/main" id="{2F7A069E-5AF9-73E6-EC1A-E1DA0708B1D7}"/>
              </a:ext>
            </a:extLst>
          </p:cNvPr>
          <p:cNvCxnSpPr>
            <a:cxnSpLocks/>
          </p:cNvCxnSpPr>
          <p:nvPr/>
        </p:nvCxnSpPr>
        <p:spPr>
          <a:xfrm>
            <a:off x="7589724" y="2715282"/>
            <a:ext cx="0" cy="378379"/>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FB191A9-6C42-94EF-AB22-3DC836268CD8}"/>
              </a:ext>
            </a:extLst>
          </p:cNvPr>
          <p:cNvSpPr/>
          <p:nvPr/>
        </p:nvSpPr>
        <p:spPr>
          <a:xfrm>
            <a:off x="7408928" y="2334025"/>
            <a:ext cx="320922"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P</a:t>
            </a:r>
          </a:p>
        </p:txBody>
      </p:sp>
      <p:cxnSp>
        <p:nvCxnSpPr>
          <p:cNvPr id="34" name="Elbow Connector 33">
            <a:extLst>
              <a:ext uri="{FF2B5EF4-FFF2-40B4-BE49-F238E27FC236}">
                <a16:creationId xmlns:a16="http://schemas.microsoft.com/office/drawing/2014/main" id="{E39FE626-C661-7FC5-79E4-79C3329989F8}"/>
              </a:ext>
            </a:extLst>
          </p:cNvPr>
          <p:cNvCxnSpPr>
            <a:cxnSpLocks/>
            <a:stCxn id="11" idx="2"/>
          </p:cNvCxnSpPr>
          <p:nvPr/>
        </p:nvCxnSpPr>
        <p:spPr>
          <a:xfrm rot="16200000" flipH="1">
            <a:off x="8307137" y="3039759"/>
            <a:ext cx="352987" cy="2422254"/>
          </a:xfrm>
          <a:prstGeom prst="bentConnector2">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C78634C-705A-33D9-9AA7-73394126599A}"/>
              </a:ext>
            </a:extLst>
          </p:cNvPr>
          <p:cNvSpPr/>
          <p:nvPr/>
        </p:nvSpPr>
        <p:spPr>
          <a:xfrm>
            <a:off x="9731356" y="4248987"/>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C</a:t>
            </a:r>
          </a:p>
        </p:txBody>
      </p:sp>
      <p:sp>
        <p:nvSpPr>
          <p:cNvPr id="30" name="Rectangle 29">
            <a:extLst>
              <a:ext uri="{FF2B5EF4-FFF2-40B4-BE49-F238E27FC236}">
                <a16:creationId xmlns:a16="http://schemas.microsoft.com/office/drawing/2014/main" id="{59738BB4-E5EE-6721-56E3-E2102F2DA411}"/>
              </a:ext>
            </a:extLst>
          </p:cNvPr>
          <p:cNvSpPr/>
          <p:nvPr/>
        </p:nvSpPr>
        <p:spPr>
          <a:xfrm>
            <a:off x="10278060" y="4248987"/>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T</a:t>
            </a:r>
          </a:p>
        </p:txBody>
      </p:sp>
    </p:spTree>
    <p:extLst>
      <p:ext uri="{BB962C8B-B14F-4D97-AF65-F5344CB8AC3E}">
        <p14:creationId xmlns:p14="http://schemas.microsoft.com/office/powerpoint/2010/main" val="264930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F1382-20FE-A1D0-1706-564A6E547E4A}"/>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9D52DB3F-29B4-C613-09EF-3D58A7074B28}"/>
              </a:ext>
            </a:extLst>
          </p:cNvPr>
          <p:cNvSpPr/>
          <p:nvPr/>
        </p:nvSpPr>
        <p:spPr>
          <a:xfrm>
            <a:off x="6096000" y="1783566"/>
            <a:ext cx="4383322" cy="5248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     U=N[:12]</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IV=N[12:]</a:t>
            </a:r>
          </a:p>
        </p:txBody>
      </p:sp>
      <p:sp>
        <p:nvSpPr>
          <p:cNvPr id="52" name="Rectangle 51">
            <a:extLst>
              <a:ext uri="{FF2B5EF4-FFF2-40B4-BE49-F238E27FC236}">
                <a16:creationId xmlns:a16="http://schemas.microsoft.com/office/drawing/2014/main" id="{C5FF15FE-1363-169D-0949-C51F804E8B37}"/>
              </a:ext>
            </a:extLst>
          </p:cNvPr>
          <p:cNvSpPr/>
          <p:nvPr/>
        </p:nvSpPr>
        <p:spPr>
          <a:xfrm>
            <a:off x="535409" y="3001891"/>
            <a:ext cx="6415784" cy="2534650"/>
          </a:xfrm>
          <a:prstGeom prst="rect">
            <a:avLst/>
          </a:prstGeom>
          <a:solidFill>
            <a:schemeClr val="bg1">
              <a:lumMod val="50000"/>
              <a:alpha val="11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r>
              <a:rPr lang="en-US" sz="1200" dirty="0">
                <a:solidFill>
                  <a:schemeClr val="bg1">
                    <a:lumMod val="50000"/>
                  </a:schemeClr>
                </a:solidFill>
                <a:latin typeface="Arial" panose="020B0604020202020204" pitchFamily="34" charset="0"/>
                <a:cs typeface="Arial" panose="020B0604020202020204" pitchFamily="34" charset="0"/>
              </a:rPr>
              <a:t>NIST SP800-108 KDF-CTR with CMAC </a:t>
            </a:r>
          </a:p>
        </p:txBody>
      </p:sp>
      <p:sp>
        <p:nvSpPr>
          <p:cNvPr id="2" name="Title 1">
            <a:extLst>
              <a:ext uri="{FF2B5EF4-FFF2-40B4-BE49-F238E27FC236}">
                <a16:creationId xmlns:a16="http://schemas.microsoft.com/office/drawing/2014/main" id="{C675D338-E100-AE94-4F3C-7CC702D20FAF}"/>
              </a:ext>
            </a:extLst>
          </p:cNvPr>
          <p:cNvSpPr>
            <a:spLocks noGrp="1"/>
          </p:cNvSpPr>
          <p:nvPr>
            <p:ph type="title"/>
          </p:nvPr>
        </p:nvSpPr>
        <p:spPr>
          <a:xfrm>
            <a:off x="456135" y="386197"/>
            <a:ext cx="10972800" cy="535531"/>
          </a:xfrm>
        </p:spPr>
        <p:txBody>
          <a:bodyPr/>
          <a:lstStyle/>
          <a:p>
            <a:r>
              <a:rPr lang="en-US" sz="3600" dirty="0">
                <a:latin typeface="Arial" panose="020B0604020202020204" pitchFamily="34" charset="0"/>
                <a:ea typeface="Amazon Ember" panose="020B0603020204020204" pitchFamily="34" charset="0"/>
                <a:cs typeface="Arial" panose="020B0604020202020204" pitchFamily="34" charset="0"/>
              </a:rPr>
              <a:t>XAES-256-GCM</a:t>
            </a:r>
          </a:p>
        </p:txBody>
      </p:sp>
      <p:sp>
        <p:nvSpPr>
          <p:cNvPr id="4" name="Slide Number Placeholder 3">
            <a:extLst>
              <a:ext uri="{FF2B5EF4-FFF2-40B4-BE49-F238E27FC236}">
                <a16:creationId xmlns:a16="http://schemas.microsoft.com/office/drawing/2014/main" id="{9B21F71A-AD84-88AB-E504-95FF5B0C99DC}"/>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8</a:t>
            </a:fld>
            <a:endParaRPr lang="en-US"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AE676BE-EAA3-D0AC-F4F1-68193EB24259}"/>
              </a:ext>
            </a:extLst>
          </p:cNvPr>
          <p:cNvSpPr/>
          <p:nvPr/>
        </p:nvSpPr>
        <p:spPr>
          <a:xfrm>
            <a:off x="704537" y="3674856"/>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0x0001 </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A01BAF4-FDB2-81EC-11AC-23B762A3FF5F}"/>
              </a:ext>
            </a:extLst>
          </p:cNvPr>
          <p:cNvSpPr/>
          <p:nvPr/>
        </p:nvSpPr>
        <p:spPr>
          <a:xfrm>
            <a:off x="1534940" y="4236268"/>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ECF0164-3D1C-9671-9A34-648F2379F0B0}"/>
              </a:ext>
            </a:extLst>
          </p:cNvPr>
          <p:cNvSpPr/>
          <p:nvPr/>
        </p:nvSpPr>
        <p:spPr>
          <a:xfrm>
            <a:off x="3926811" y="3672713"/>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rgbClr val="0070C0"/>
                </a:solidFill>
                <a:effectLst/>
                <a:uLnTx/>
                <a:uFillTx/>
                <a:latin typeface="Arial" panose="020B0604020202020204" pitchFamily="34" charset="0"/>
                <a:ea typeface="Amazon Ember" panose="020B0603020204020204" pitchFamily="34" charset="0"/>
                <a:cs typeface="Arial" panose="020B0604020202020204" pitchFamily="34" charset="0"/>
              </a:rPr>
              <a:t>0x0002</a:t>
            </a:r>
            <a:r>
              <a:rPr kumimoji="0" lang="pt-BR"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 || “X” || 0x00 || </a:t>
            </a:r>
            <a:r>
              <a:rPr kumimoji="0" lang="pt-BR"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srgbClr val="70AD47"/>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C940296-4D84-2DFE-51A4-8646C3AC9A84}"/>
              </a:ext>
            </a:extLst>
          </p:cNvPr>
          <p:cNvSpPr/>
          <p:nvPr/>
        </p:nvSpPr>
        <p:spPr>
          <a:xfrm>
            <a:off x="557368" y="1810337"/>
            <a:ext cx="4158395" cy="52828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p>
        </p:txBody>
      </p:sp>
      <p:sp>
        <p:nvSpPr>
          <p:cNvPr id="24" name="Rectangle 23">
            <a:extLst>
              <a:ext uri="{FF2B5EF4-FFF2-40B4-BE49-F238E27FC236}">
                <a16:creationId xmlns:a16="http://schemas.microsoft.com/office/drawing/2014/main" id="{5C89571A-75B9-F817-A052-DEB80378DB70}"/>
              </a:ext>
            </a:extLst>
          </p:cNvPr>
          <p:cNvSpPr/>
          <p:nvPr/>
        </p:nvSpPr>
        <p:spPr>
          <a:xfrm>
            <a:off x="9636312" y="4879769"/>
            <a:ext cx="11384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IV= </a:t>
            </a:r>
            <a:r>
              <a:rPr kumimoji="0" lang="en-US" sz="1600" i="0" u="none" strike="noStrike" kern="1200" cap="none" spc="0" normalizeH="0" baseline="0" noProof="0" dirty="0">
                <a:ln>
                  <a:noFill/>
                </a:ln>
                <a:solidFill>
                  <a:srgbClr val="ED7D31"/>
                </a:solidFill>
                <a:effectLst/>
                <a:uLnTx/>
                <a:uFillTx/>
                <a:latin typeface="Arial" panose="020B0604020202020204" pitchFamily="34" charset="0"/>
                <a:ea typeface="Amazon Ember" panose="020B0603020204020204" pitchFamily="34" charset="0"/>
                <a:cs typeface="Arial" panose="020B0604020202020204" pitchFamily="34" charset="0"/>
              </a:rPr>
              <a:t>N[12:]</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5728BB1-AB38-8194-85C7-0DB4422F5548}"/>
              </a:ext>
            </a:extLst>
          </p:cNvPr>
          <p:cNvSpPr/>
          <p:nvPr/>
        </p:nvSpPr>
        <p:spPr>
          <a:xfrm>
            <a:off x="8223426" y="4275309"/>
            <a:ext cx="58381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 P</a:t>
            </a:r>
          </a:p>
        </p:txBody>
      </p:sp>
      <p:sp>
        <p:nvSpPr>
          <p:cNvPr id="26" name="Rectangle 25">
            <a:extLst>
              <a:ext uri="{FF2B5EF4-FFF2-40B4-BE49-F238E27FC236}">
                <a16:creationId xmlns:a16="http://schemas.microsoft.com/office/drawing/2014/main" id="{AB135209-7C2E-17AB-53DC-1803440417A6}"/>
              </a:ext>
            </a:extLst>
          </p:cNvPr>
          <p:cNvSpPr/>
          <p:nvPr/>
        </p:nvSpPr>
        <p:spPr>
          <a:xfrm>
            <a:off x="704537" y="317949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CED21BB-8D5D-AD0B-AD8D-7A626A75F314}"/>
              </a:ext>
            </a:extLst>
          </p:cNvPr>
          <p:cNvSpPr/>
          <p:nvPr/>
        </p:nvSpPr>
        <p:spPr>
          <a:xfrm>
            <a:off x="3926811" y="3179492"/>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1</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28" name="Flowchart: Or 15">
            <a:extLst>
              <a:ext uri="{FF2B5EF4-FFF2-40B4-BE49-F238E27FC236}">
                <a16:creationId xmlns:a16="http://schemas.microsoft.com/office/drawing/2014/main" id="{786605CB-9023-15FD-87CB-EE1966B1FC68}"/>
              </a:ext>
            </a:extLst>
          </p:cNvPr>
          <p:cNvSpPr/>
          <p:nvPr/>
        </p:nvSpPr>
        <p:spPr>
          <a:xfrm>
            <a:off x="2076054" y="346574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1" name="Flowchart: Or 69">
            <a:extLst>
              <a:ext uri="{FF2B5EF4-FFF2-40B4-BE49-F238E27FC236}">
                <a16:creationId xmlns:a16="http://schemas.microsoft.com/office/drawing/2014/main" id="{D5A08122-4757-4DDB-601D-AE62BD221AB9}"/>
              </a:ext>
            </a:extLst>
          </p:cNvPr>
          <p:cNvSpPr/>
          <p:nvPr/>
        </p:nvSpPr>
        <p:spPr>
          <a:xfrm>
            <a:off x="5298328" y="3465741"/>
            <a:ext cx="183047" cy="185939"/>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white"/>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5E441DA-707F-2BFF-9752-F873FEAE53E8}"/>
              </a:ext>
            </a:extLst>
          </p:cNvPr>
          <p:cNvSpPr txBox="1"/>
          <p:nvPr/>
        </p:nvSpPr>
        <p:spPr>
          <a:xfrm>
            <a:off x="320186" y="968506"/>
            <a:ext cx="5942718" cy="830997"/>
          </a:xfrm>
          <a:prstGeom prst="rect">
            <a:avLst/>
          </a:prstGeom>
          <a:noFill/>
        </p:spPr>
        <p:txBody>
          <a:bodyPr wrap="square" rtlCol="0">
            <a:spAutoFit/>
          </a:bodyPr>
          <a:lstStyle/>
          <a:p>
            <a:r>
              <a:rPr lang="en-US" sz="1600" dirty="0">
                <a:latin typeface="Arial" panose="020B0604020202020204" pitchFamily="34" charset="0"/>
                <a:ea typeface="Amazon Ember" panose="020B0603020204020204" pitchFamily="34" charset="0"/>
                <a:cs typeface="Arial" panose="020B0604020202020204" pitchFamily="34" charset="0"/>
              </a:rPr>
              <a:t>Filippo </a:t>
            </a:r>
            <a:r>
              <a:rPr lang="en-US" sz="1600" dirty="0" err="1">
                <a:latin typeface="Arial" panose="020B0604020202020204" pitchFamily="34" charset="0"/>
                <a:ea typeface="Amazon Ember" panose="020B0603020204020204" pitchFamily="34" charset="0"/>
                <a:cs typeface="Arial" panose="020B0604020202020204" pitchFamily="34" charset="0"/>
              </a:rPr>
              <a:t>Valsorda</a:t>
            </a:r>
            <a:r>
              <a:rPr lang="en-US" sz="1600" dirty="0">
                <a:latin typeface="Arial" panose="020B0604020202020204" pitchFamily="34" charset="0"/>
                <a:ea typeface="Amazon Ember" panose="020B0603020204020204" pitchFamily="34" charset="0"/>
                <a:cs typeface="Arial" panose="020B0604020202020204" pitchFamily="34" charset="0"/>
              </a:rPr>
              <a:t> </a:t>
            </a:r>
            <a:br>
              <a:rPr lang="en-US" sz="1600" dirty="0">
                <a:latin typeface="Arial" panose="020B0604020202020204" pitchFamily="34" charset="0"/>
                <a:ea typeface="Amazon Ember" panose="020B0603020204020204" pitchFamily="34" charset="0"/>
                <a:cs typeface="Arial" panose="020B0604020202020204" pitchFamily="34" charset="0"/>
              </a:rPr>
            </a:br>
            <a:r>
              <a:rPr lang="en-CA" sz="1600" dirty="0">
                <a:latin typeface="Arial" panose="020B0604020202020204" pitchFamily="34" charset="0"/>
                <a:ea typeface="Amazon Ember" panose="020B0603020204020204" pitchFamily="34" charset="0"/>
                <a:cs typeface="Arial" panose="020B0604020202020204" pitchFamily="34" charset="0"/>
                <a:hlinkClick r:id="rId3"/>
              </a:rPr>
              <a:t>https://</a:t>
            </a:r>
            <a:r>
              <a:rPr lang="en-CA" sz="1600" dirty="0" err="1">
                <a:latin typeface="Arial" panose="020B0604020202020204" pitchFamily="34" charset="0"/>
                <a:ea typeface="Amazon Ember" panose="020B0603020204020204" pitchFamily="34" charset="0"/>
                <a:cs typeface="Arial" panose="020B0604020202020204" pitchFamily="34" charset="0"/>
                <a:hlinkClick r:id="rId3"/>
              </a:rPr>
              <a:t>github.com</a:t>
            </a:r>
            <a:r>
              <a:rPr lang="en-CA" sz="1600" dirty="0">
                <a:latin typeface="Arial" panose="020B0604020202020204" pitchFamily="34" charset="0"/>
                <a:ea typeface="Amazon Ember" panose="020B0603020204020204" pitchFamily="34" charset="0"/>
                <a:cs typeface="Arial" panose="020B0604020202020204" pitchFamily="34" charset="0"/>
                <a:hlinkClick r:id="rId3"/>
              </a:rPr>
              <a:t>/C2SP/C2SP/blob/main/XAES-256-GCM.md</a:t>
            </a:r>
            <a:endParaRPr lang="en-US" sz="1600" dirty="0">
              <a:latin typeface="Arial" panose="020B0604020202020204" pitchFamily="34" charset="0"/>
              <a:ea typeface="Amazon Ember" panose="020B0603020204020204" pitchFamily="34" charset="0"/>
              <a:cs typeface="Arial" panose="020B0604020202020204" pitchFamily="34" charset="0"/>
            </a:endParaRPr>
          </a:p>
          <a:p>
            <a:endParaRPr lang="en-US" sz="1600" dirty="0">
              <a:latin typeface="Arial" panose="020B0604020202020204" pitchFamily="34" charset="0"/>
              <a:ea typeface="Amazon Ember" panose="020B0603020204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830F2AD7-57A7-09D4-1390-B0FD79D579D0}"/>
              </a:ext>
            </a:extLst>
          </p:cNvPr>
          <p:cNvSpPr/>
          <p:nvPr/>
        </p:nvSpPr>
        <p:spPr>
          <a:xfrm>
            <a:off x="4757214" y="4236268"/>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AES256</a:t>
            </a:r>
            <a:r>
              <a:rPr kumimoji="0" lang="en-US" sz="160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endPar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D8694E2B-D255-0CDC-8112-C58993ACDA2A}"/>
              </a:ext>
            </a:extLst>
          </p:cNvPr>
          <p:cNvSpPr/>
          <p:nvPr/>
        </p:nvSpPr>
        <p:spPr>
          <a:xfrm>
            <a:off x="704537" y="4916514"/>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[0:16]</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556AE46D-1B46-15D2-1A25-96F4F217C8B2}"/>
              </a:ext>
            </a:extLst>
          </p:cNvPr>
          <p:cNvSpPr/>
          <p:nvPr/>
        </p:nvSpPr>
        <p:spPr>
          <a:xfrm>
            <a:off x="3926811" y="4916514"/>
            <a:ext cx="2926080" cy="2743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i="0" u="none" strike="noStrike" kern="1200" cap="none" spc="0" normalizeH="0" baseline="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pt-BR"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U</a:t>
            </a:r>
            <a:r>
              <a:rPr kumimoji="0" lang="pt-BR" sz="1600" i="0" u="none" strike="noStrike" kern="1200" cap="none" spc="0" normalizeH="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rPr>
              <a:t> [16:32]</a:t>
            </a:r>
            <a:endParaRPr kumimoji="0" lang="en-US" sz="1600" i="0" u="none" strike="noStrike" kern="1200" cap="none" spc="0" normalizeH="0" baseline="-25000" noProof="0" dirty="0">
              <a:ln>
                <a:noFill/>
              </a:ln>
              <a:solidFill>
                <a:schemeClr val="tx1"/>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1021CCD8-A3AC-4BC9-5355-428C7DA999F5}"/>
              </a:ext>
            </a:extLst>
          </p:cNvPr>
          <p:cNvSpPr/>
          <p:nvPr/>
        </p:nvSpPr>
        <p:spPr>
          <a:xfrm>
            <a:off x="7879897" y="4869008"/>
            <a:ext cx="126527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AES-GCM</a:t>
            </a:r>
          </a:p>
        </p:txBody>
      </p:sp>
      <p:cxnSp>
        <p:nvCxnSpPr>
          <p:cNvPr id="41" name="Elbow Connector 41">
            <a:extLst>
              <a:ext uri="{FF2B5EF4-FFF2-40B4-BE49-F238E27FC236}">
                <a16:creationId xmlns:a16="http://schemas.microsoft.com/office/drawing/2014/main" id="{C739FB30-91E6-7B85-3B73-94CD0B931D63}"/>
              </a:ext>
            </a:extLst>
          </p:cNvPr>
          <p:cNvCxnSpPr>
            <a:stCxn id="24" idx="1"/>
            <a:endCxn id="40" idx="3"/>
          </p:cNvCxnSpPr>
          <p:nvPr/>
        </p:nvCxnSpPr>
        <p:spPr>
          <a:xfrm flipH="1">
            <a:off x="9145171" y="5049046"/>
            <a:ext cx="491141" cy="4628"/>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321F344-F719-58DA-F652-196AECD187B9}"/>
              </a:ext>
            </a:extLst>
          </p:cNvPr>
          <p:cNvSpPr/>
          <p:nvPr/>
        </p:nvSpPr>
        <p:spPr>
          <a:xfrm>
            <a:off x="7953580" y="5626657"/>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C</a:t>
            </a:r>
          </a:p>
        </p:txBody>
      </p:sp>
      <p:sp>
        <p:nvSpPr>
          <p:cNvPr id="43" name="Rectangle 42">
            <a:extLst>
              <a:ext uri="{FF2B5EF4-FFF2-40B4-BE49-F238E27FC236}">
                <a16:creationId xmlns:a16="http://schemas.microsoft.com/office/drawing/2014/main" id="{C22A6C29-3BE2-8ECA-DE75-E49B43390364}"/>
              </a:ext>
            </a:extLst>
          </p:cNvPr>
          <p:cNvSpPr/>
          <p:nvPr/>
        </p:nvSpPr>
        <p:spPr>
          <a:xfrm>
            <a:off x="8500284" y="5626657"/>
            <a:ext cx="545944" cy="3693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T</a:t>
            </a:r>
          </a:p>
        </p:txBody>
      </p:sp>
      <p:cxnSp>
        <p:nvCxnSpPr>
          <p:cNvPr id="44" name="Straight Arrow Connector 43">
            <a:extLst>
              <a:ext uri="{FF2B5EF4-FFF2-40B4-BE49-F238E27FC236}">
                <a16:creationId xmlns:a16="http://schemas.microsoft.com/office/drawing/2014/main" id="{DD36F0E4-F563-BCF4-F851-BA446CB4FF2C}"/>
              </a:ext>
            </a:extLst>
          </p:cNvPr>
          <p:cNvCxnSpPr>
            <a:stCxn id="39" idx="3"/>
            <a:endCxn id="40" idx="1"/>
          </p:cNvCxnSpPr>
          <p:nvPr/>
        </p:nvCxnSpPr>
        <p:spPr>
          <a:xfrm>
            <a:off x="6852891" y="5053674"/>
            <a:ext cx="1027006" cy="0"/>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CEBF32B-F624-33A1-DBC6-37CE94A2923D}"/>
              </a:ext>
            </a:extLst>
          </p:cNvPr>
          <p:cNvCxnSpPr>
            <a:stCxn id="17" idx="2"/>
            <a:endCxn id="37" idx="0"/>
          </p:cNvCxnSpPr>
          <p:nvPr/>
        </p:nvCxnSpPr>
        <p:spPr>
          <a:xfrm>
            <a:off x="5389851" y="3947033"/>
            <a:ext cx="0" cy="289235"/>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353FEB6-50AA-F6CE-864E-32BD3E5B8FB3}"/>
              </a:ext>
            </a:extLst>
          </p:cNvPr>
          <p:cNvCxnSpPr>
            <a:stCxn id="13" idx="2"/>
            <a:endCxn id="14" idx="0"/>
          </p:cNvCxnSpPr>
          <p:nvPr/>
        </p:nvCxnSpPr>
        <p:spPr>
          <a:xfrm>
            <a:off x="2167577" y="3949176"/>
            <a:ext cx="0" cy="287092"/>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1F14E8-1C89-A729-9D03-93DEA13DD95D}"/>
              </a:ext>
            </a:extLst>
          </p:cNvPr>
          <p:cNvCxnSpPr>
            <a:stCxn id="14" idx="2"/>
            <a:endCxn id="38" idx="0"/>
          </p:cNvCxnSpPr>
          <p:nvPr/>
        </p:nvCxnSpPr>
        <p:spPr>
          <a:xfrm>
            <a:off x="2167577" y="4605600"/>
            <a:ext cx="0" cy="310914"/>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953165A-E560-34E8-176C-2A71F38F36AC}"/>
              </a:ext>
            </a:extLst>
          </p:cNvPr>
          <p:cNvCxnSpPr>
            <a:stCxn id="37" idx="2"/>
            <a:endCxn id="39" idx="0"/>
          </p:cNvCxnSpPr>
          <p:nvPr/>
        </p:nvCxnSpPr>
        <p:spPr>
          <a:xfrm>
            <a:off x="5389851" y="4605600"/>
            <a:ext cx="0" cy="310914"/>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D517E3A-EB0E-1E38-CA14-CE90128996FA}"/>
              </a:ext>
            </a:extLst>
          </p:cNvPr>
          <p:cNvCxnSpPr>
            <a:cxnSpLocks/>
            <a:stCxn id="25" idx="2"/>
            <a:endCxn id="40" idx="0"/>
          </p:cNvCxnSpPr>
          <p:nvPr/>
        </p:nvCxnSpPr>
        <p:spPr>
          <a:xfrm flipH="1">
            <a:off x="8512534" y="4613863"/>
            <a:ext cx="2799" cy="255145"/>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EA0D9A-F723-5DCA-9130-5BF636A5FBC9}"/>
              </a:ext>
            </a:extLst>
          </p:cNvPr>
          <p:cNvCxnSpPr>
            <a:cxnSpLocks/>
            <a:stCxn id="40" idx="2"/>
          </p:cNvCxnSpPr>
          <p:nvPr/>
        </p:nvCxnSpPr>
        <p:spPr>
          <a:xfrm>
            <a:off x="8512534" y="5238340"/>
            <a:ext cx="0" cy="388317"/>
          </a:xfrm>
          <a:prstGeom prst="straightConnector1">
            <a:avLst/>
          </a:prstGeom>
          <a:ln w="127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62C0BC5-6251-E8DE-9A22-6F1F76A79E93}"/>
                  </a:ext>
                </a:extLst>
              </p:cNvPr>
              <p:cNvSpPr txBox="1"/>
              <p:nvPr/>
            </p:nvSpPr>
            <p:spPr>
              <a:xfrm>
                <a:off x="320186" y="2495174"/>
                <a:ext cx="6102626" cy="338554"/>
              </a:xfrm>
              <a:prstGeom prst="rect">
                <a:avLst/>
              </a:prstGeom>
              <a:noFill/>
            </p:spPr>
            <p:txBody>
              <a:bodyPr wrap="square">
                <a:spAutoFit/>
              </a:bodyPr>
              <a:lstStyle/>
              <a:p>
                <a:r>
                  <a:rPr lang="en-US" sz="1600" b="1" dirty="0">
                    <a:latin typeface="Arial" panose="020B0604020202020204" pitchFamily="34" charset="0"/>
                    <a:ea typeface="Amazon Ember" panose="020B0603020204020204" pitchFamily="34" charset="0"/>
                    <a:cs typeface="Arial" panose="020B0604020202020204" pitchFamily="34" charset="0"/>
                  </a:rPr>
                  <a:t>Init: </a:t>
                </a:r>
                <a:r>
                  <a:rPr lang="en-US" sz="1600" dirty="0">
                    <a:latin typeface="Arial" panose="020B0604020202020204" pitchFamily="34" charset="0"/>
                    <a:ea typeface="Amazon Ember" panose="020B0603020204020204" pitchFamily="34" charset="0"/>
                    <a:cs typeface="Arial" panose="020B0604020202020204" pitchFamily="34" charset="0"/>
                  </a:rPr>
                  <a:t>K1 := </a:t>
                </a:r>
                <a14:m>
                  <m:oMath xmlns:m="http://schemas.openxmlformats.org/officeDocument/2006/math">
                    <m:r>
                      <a:rPr lang="en-CA" sz="1600" i="1">
                        <a:latin typeface="Cambria Math" panose="02040503050406030204" pitchFamily="18" charset="0"/>
                      </a:rPr>
                      <m:t>𝑋</m:t>
                    </m:r>
                    <m:r>
                      <a:rPr lang="en-CA" sz="1600" i="1">
                        <a:latin typeface="Cambria Math" panose="02040503050406030204" pitchFamily="18" charset="0"/>
                      </a:rPr>
                      <m:t> ×</m:t>
                    </m:r>
                  </m:oMath>
                </a14:m>
                <a:r>
                  <a:rPr lang="en-US" sz="1600" dirty="0">
                    <a:latin typeface="Arial" panose="020B0604020202020204" pitchFamily="34" charset="0"/>
                    <a:ea typeface="Amazon Ember" panose="020B0603020204020204" pitchFamily="34" charset="0"/>
                    <a:cs typeface="Arial" panose="020B0604020202020204" pitchFamily="34" charset="0"/>
                  </a:rPr>
                  <a:t> </a:t>
                </a:r>
                <a:r>
                  <a:rPr lang="en-US" sz="1600" b="1" dirty="0">
                    <a:latin typeface="Arial" panose="020B0604020202020204" pitchFamily="34" charset="0"/>
                    <a:ea typeface="Amazon Ember" panose="020B0603020204020204" pitchFamily="34" charset="0"/>
                    <a:cs typeface="Arial" panose="020B0604020202020204" pitchFamily="34" charset="0"/>
                  </a:rPr>
                  <a:t>AES256</a:t>
                </a:r>
                <a:r>
                  <a:rPr lang="en-US" sz="1600" b="1" baseline="-25000" dirty="0">
                    <a:latin typeface="Arial" panose="020B0604020202020204" pitchFamily="34" charset="0"/>
                    <a:ea typeface="Amazon Ember" panose="020B0603020204020204" pitchFamily="34" charset="0"/>
                    <a:cs typeface="Arial" panose="020B0604020202020204" pitchFamily="34" charset="0"/>
                  </a:rPr>
                  <a:t>K</a:t>
                </a:r>
                <a:r>
                  <a:rPr lang="en-US" sz="1600" dirty="0">
                    <a:latin typeface="Arial" panose="020B0604020202020204" pitchFamily="34" charset="0"/>
                    <a:ea typeface="Amazon Ember" panose="020B0603020204020204" pitchFamily="34" charset="0"/>
                    <a:cs typeface="Arial" panose="020B0604020202020204" pitchFamily="34" charset="0"/>
                  </a:rPr>
                  <a:t>(0)  // </a:t>
                </a:r>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multiplication by </a:t>
                </a:r>
                <a14:m>
                  <m:oMath xmlns:m="http://schemas.openxmlformats.org/officeDocument/2006/math">
                    <m:r>
                      <a:rPr lang="en-CA" sz="1600" b="0" i="1" smtClean="0">
                        <a:latin typeface="Cambria Math" panose="02040503050406030204" pitchFamily="18" charset="0"/>
                      </a:rPr>
                      <m:t>𝑋</m:t>
                    </m:r>
                  </m:oMath>
                </a14:m>
                <a:r>
                  <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rPr>
                  <a:t> in </a:t>
                </a:r>
                <a14:m>
                  <m:oMath xmlns:m="http://schemas.openxmlformats.org/officeDocument/2006/math">
                    <m:r>
                      <m:rPr>
                        <m:nor/>
                      </m:rPr>
                      <a:rPr lang="en-CA" sz="1600" b="0" i="0" smtClean="0">
                        <a:latin typeface="Cambria Math" panose="02040503050406030204" pitchFamily="18" charset="0"/>
                      </a:rPr>
                      <m:t>GF</m:t>
                    </m:r>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2</m:t>
                        </m:r>
                      </m:e>
                      <m:sup>
                        <m:r>
                          <a:rPr lang="en-CA" sz="1600" b="0" i="1" smtClean="0">
                            <a:latin typeface="Cambria Math" panose="02040503050406030204" pitchFamily="18" charset="0"/>
                          </a:rPr>
                          <m:t>𝑛</m:t>
                        </m:r>
                      </m:sup>
                    </m:sSup>
                    <m:r>
                      <a:rPr lang="en-CA" sz="1600" b="0" i="1" smtClean="0">
                        <a:latin typeface="Cambria Math" panose="02040503050406030204" pitchFamily="18" charset="0"/>
                      </a:rPr>
                      <m:t>)</m:t>
                    </m:r>
                  </m:oMath>
                </a14:m>
                <a:endParaRPr lang="en-CA" sz="1600" dirty="0">
                  <a:solidFill>
                    <a:srgbClr val="000000"/>
                  </a:solidFill>
                  <a:effectLst/>
                  <a:latin typeface="Arial" panose="020B0604020202020204" pitchFamily="34" charset="0"/>
                  <a:ea typeface="Amazon Ember" panose="020B0603020204020204" pitchFamily="34" charset="0"/>
                  <a:cs typeface="Arial" panose="020B0604020202020204" pitchFamily="34" charset="0"/>
                </a:endParaRPr>
              </a:p>
            </p:txBody>
          </p:sp>
        </mc:Choice>
        <mc:Fallback xmlns="">
          <p:sp>
            <p:nvSpPr>
              <p:cNvPr id="51" name="TextBox 50">
                <a:extLst>
                  <a:ext uri="{FF2B5EF4-FFF2-40B4-BE49-F238E27FC236}">
                    <a16:creationId xmlns:a16="http://schemas.microsoft.com/office/drawing/2014/main" id="{C62C0BC5-6251-E8DE-9A22-6F1F76A79E93}"/>
                  </a:ext>
                </a:extLst>
              </p:cNvPr>
              <p:cNvSpPr txBox="1">
                <a:spLocks noRot="1" noChangeAspect="1" noMove="1" noResize="1" noEditPoints="1" noAdjustHandles="1" noChangeArrowheads="1" noChangeShapeType="1" noTextEdit="1"/>
              </p:cNvSpPr>
              <p:nvPr/>
            </p:nvSpPr>
            <p:spPr>
              <a:xfrm>
                <a:off x="320186" y="2495174"/>
                <a:ext cx="6102626" cy="338554"/>
              </a:xfrm>
              <a:prstGeom prst="rect">
                <a:avLst/>
              </a:prstGeom>
              <a:blipFill>
                <a:blip r:embed="rId4"/>
                <a:stretch>
                  <a:fillRect l="-624" t="-7143" b="-21429"/>
                </a:stretch>
              </a:blipFill>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0DB97BB5-B4C1-6404-9DBA-E417CDB683A6}"/>
              </a:ext>
            </a:extLst>
          </p:cNvPr>
          <p:cNvCxnSpPr>
            <a:cxnSpLocks/>
          </p:cNvCxnSpPr>
          <p:nvPr/>
        </p:nvCxnSpPr>
        <p:spPr>
          <a:xfrm flipV="1">
            <a:off x="8325047" y="1768393"/>
            <a:ext cx="0" cy="55208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F711C9D-1A48-DC44-2E47-1C51D3B3DCD8}"/>
              </a:ext>
            </a:extLst>
          </p:cNvPr>
          <p:cNvSpPr txBox="1"/>
          <p:nvPr/>
        </p:nvSpPr>
        <p:spPr>
          <a:xfrm>
            <a:off x="10589550" y="1781253"/>
            <a:ext cx="947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ea typeface="Amazon Ember" panose="020B0603020204020204" pitchFamily="34" charset="0"/>
                <a:cs typeface="Arial" panose="020B0604020202020204" pitchFamily="34" charset="0"/>
              </a:rPr>
              <a:t>24</a:t>
            </a: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-byte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nonce N</a:t>
            </a:r>
          </a:p>
        </p:txBody>
      </p:sp>
      <p:sp>
        <p:nvSpPr>
          <p:cNvPr id="63" name="Rectangle 62">
            <a:extLst>
              <a:ext uri="{FF2B5EF4-FFF2-40B4-BE49-F238E27FC236}">
                <a16:creationId xmlns:a16="http://schemas.microsoft.com/office/drawing/2014/main" id="{C5968EE6-D5AE-B02E-5A3F-E5E7B802B14E}"/>
              </a:ext>
            </a:extLst>
          </p:cNvPr>
          <p:cNvSpPr/>
          <p:nvPr/>
        </p:nvSpPr>
        <p:spPr>
          <a:xfrm>
            <a:off x="7247387" y="4677317"/>
            <a:ext cx="3914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K</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rPr>
              <a:t>U</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mazon Ember" panose="020B0603020204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53CAB046-CE45-ED16-06E2-CB265529372A}"/>
              </a:ext>
            </a:extLst>
          </p:cNvPr>
          <p:cNvSpPr txBox="1"/>
          <p:nvPr/>
        </p:nvSpPr>
        <p:spPr>
          <a:xfrm>
            <a:off x="557368" y="5858343"/>
            <a:ext cx="3643160" cy="276999"/>
          </a:xfrm>
          <a:prstGeom prst="rect">
            <a:avLst/>
          </a:prstGeom>
          <a:noFill/>
        </p:spPr>
        <p:txBody>
          <a:bodyPr wrap="square">
            <a:spAutoFit/>
          </a:bodyPr>
          <a:lstStyle/>
          <a:p>
            <a:r>
              <a:rPr lang="en-CA" sz="1200" dirty="0">
                <a:solidFill>
                  <a:schemeClr val="accent3">
                    <a:lumMod val="50000"/>
                  </a:schemeClr>
                </a:solidFill>
              </a:rPr>
              <a:t>CMAC_AES256</a:t>
            </a:r>
            <a:r>
              <a:rPr lang="en-CA" sz="1200" baseline="-25000" dirty="0">
                <a:solidFill>
                  <a:schemeClr val="accent3">
                    <a:lumMod val="50000"/>
                  </a:schemeClr>
                </a:solidFill>
              </a:rPr>
              <a:t>K</a:t>
            </a:r>
            <a:r>
              <a:rPr lang="en-CA" sz="1200" dirty="0">
                <a:solidFill>
                  <a:schemeClr val="accent3">
                    <a:lumMod val="50000"/>
                  </a:schemeClr>
                </a:solidFill>
              </a:rPr>
              <a:t>(0x0001 || “X” || 0x00 || N[:12])</a:t>
            </a:r>
          </a:p>
        </p:txBody>
      </p:sp>
      <p:sp>
        <p:nvSpPr>
          <p:cNvPr id="66" name="TextBox 65">
            <a:extLst>
              <a:ext uri="{FF2B5EF4-FFF2-40B4-BE49-F238E27FC236}">
                <a16:creationId xmlns:a16="http://schemas.microsoft.com/office/drawing/2014/main" id="{D4024E42-E634-8EDE-48B2-79AECAA6CD26}"/>
              </a:ext>
            </a:extLst>
          </p:cNvPr>
          <p:cNvSpPr txBox="1"/>
          <p:nvPr/>
        </p:nvSpPr>
        <p:spPr>
          <a:xfrm>
            <a:off x="4114800" y="5856438"/>
            <a:ext cx="3729268" cy="276999"/>
          </a:xfrm>
          <a:prstGeom prst="rect">
            <a:avLst/>
          </a:prstGeom>
          <a:noFill/>
        </p:spPr>
        <p:txBody>
          <a:bodyPr wrap="square">
            <a:spAutoFit/>
          </a:bodyPr>
          <a:lstStyle/>
          <a:p>
            <a:r>
              <a:rPr lang="en-CA" sz="1200" dirty="0">
                <a:solidFill>
                  <a:schemeClr val="accent3">
                    <a:lumMod val="50000"/>
                  </a:schemeClr>
                </a:solidFill>
              </a:rPr>
              <a:t>||    CMAC_AES256</a:t>
            </a:r>
            <a:r>
              <a:rPr lang="en-CA" sz="1200" baseline="-25000" dirty="0">
                <a:solidFill>
                  <a:schemeClr val="accent3">
                    <a:lumMod val="50000"/>
                  </a:schemeClr>
                </a:solidFill>
              </a:rPr>
              <a:t>K</a:t>
            </a:r>
            <a:r>
              <a:rPr lang="en-CA" sz="1200" dirty="0">
                <a:solidFill>
                  <a:schemeClr val="accent3">
                    <a:lumMod val="50000"/>
                  </a:schemeClr>
                </a:solidFill>
              </a:rPr>
              <a:t>(0x0002 || “X” || 0x00 || N[:12])</a:t>
            </a:r>
          </a:p>
        </p:txBody>
      </p:sp>
      <p:cxnSp>
        <p:nvCxnSpPr>
          <p:cNvPr id="68" name="Straight Arrow Connector 67">
            <a:extLst>
              <a:ext uri="{FF2B5EF4-FFF2-40B4-BE49-F238E27FC236}">
                <a16:creationId xmlns:a16="http://schemas.microsoft.com/office/drawing/2014/main" id="{8DEA0FC3-7E7F-92BD-847A-31D28F95F6B9}"/>
              </a:ext>
            </a:extLst>
          </p:cNvPr>
          <p:cNvCxnSpPr>
            <a:cxnSpLocks/>
          </p:cNvCxnSpPr>
          <p:nvPr/>
        </p:nvCxnSpPr>
        <p:spPr>
          <a:xfrm flipV="1">
            <a:off x="1935126" y="5432498"/>
            <a:ext cx="180754" cy="322944"/>
          </a:xfrm>
          <a:prstGeom prst="straightConnector1">
            <a:avLst/>
          </a:prstGeom>
          <a:ln w="19050" cap="rnd">
            <a:solidFill>
              <a:schemeClr val="accent3">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73A457B-220A-F666-BB89-3688D15766E9}"/>
              </a:ext>
            </a:extLst>
          </p:cNvPr>
          <p:cNvCxnSpPr>
            <a:cxnSpLocks/>
          </p:cNvCxnSpPr>
          <p:nvPr/>
        </p:nvCxnSpPr>
        <p:spPr>
          <a:xfrm flipH="1" flipV="1">
            <a:off x="5566435" y="5426324"/>
            <a:ext cx="79212" cy="329118"/>
          </a:xfrm>
          <a:prstGeom prst="straightConnector1">
            <a:avLst/>
          </a:prstGeom>
          <a:ln w="19050" cap="rnd">
            <a:solidFill>
              <a:schemeClr val="accent3">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22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12C-B2D0-E213-18BC-DF87C47AE26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Why Key Commitment?</a:t>
            </a:r>
          </a:p>
        </p:txBody>
      </p:sp>
      <p:sp>
        <p:nvSpPr>
          <p:cNvPr id="4" name="Slide Number Placeholder 3">
            <a:extLst>
              <a:ext uri="{FF2B5EF4-FFF2-40B4-BE49-F238E27FC236}">
                <a16:creationId xmlns:a16="http://schemas.microsoft.com/office/drawing/2014/main" id="{10540362-FFF0-ADC5-707A-19D599F14C76}"/>
              </a:ext>
            </a:extLst>
          </p:cNvPr>
          <p:cNvSpPr>
            <a:spLocks noGrp="1"/>
          </p:cNvSpPr>
          <p:nvPr>
            <p:ph type="sldNum" sz="quarter" idx="12"/>
          </p:nvPr>
        </p:nvSpPr>
        <p:spPr/>
        <p:txBody>
          <a:bodyPr/>
          <a:lstStyle/>
          <a:p>
            <a:fld id="{EB4B8DE2-A4E8-46E4-8BBF-D75455EFF32C}" type="slidenum">
              <a:rPr lang="en-US" smtClean="0">
                <a:latin typeface="Arial" panose="020B0604020202020204" pitchFamily="34" charset="0"/>
                <a:cs typeface="Arial" panose="020B0604020202020204" pitchFamily="34" charset="0"/>
              </a:rPr>
              <a:pPr/>
              <a:t>9</a:t>
            </a:fld>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8D88A4A-BE7E-7D6B-3AEA-B012E8BC5A70}"/>
              </a:ext>
            </a:extLst>
          </p:cNvPr>
          <p:cNvSpPr/>
          <p:nvPr/>
        </p:nvSpPr>
        <p:spPr>
          <a:xfrm>
            <a:off x="3584146" y="2568352"/>
            <a:ext cx="1407524" cy="98531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AES-GCM</a:t>
            </a:r>
            <a:br>
              <a:rPr lang="en-US"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Decrypt</a:t>
            </a:r>
            <a:endParaRPr lang="en-US"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1572055-67BB-17C6-EE48-A443867E455D}"/>
              </a:ext>
            </a:extLst>
          </p:cNvPr>
          <p:cNvSpPr/>
          <p:nvPr/>
        </p:nvSpPr>
        <p:spPr>
          <a:xfrm>
            <a:off x="6496570" y="2601353"/>
            <a:ext cx="1407524" cy="98531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AES-GCM</a:t>
            </a:r>
            <a:br>
              <a:rPr lang="en-US"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Decrypt</a:t>
            </a:r>
            <a:endParaRPr lang="en-US" dirty="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182879F-3587-592B-655F-638998474223}"/>
              </a:ext>
            </a:extLst>
          </p:cNvPr>
          <p:cNvGrpSpPr/>
          <p:nvPr/>
        </p:nvGrpSpPr>
        <p:grpSpPr>
          <a:xfrm>
            <a:off x="5309456" y="1632833"/>
            <a:ext cx="914368" cy="369332"/>
            <a:chOff x="1725955" y="3278381"/>
            <a:chExt cx="914368" cy="369332"/>
          </a:xfrm>
        </p:grpSpPr>
        <p:sp>
          <p:nvSpPr>
            <p:cNvPr id="9" name="Rectangle 8">
              <a:extLst>
                <a:ext uri="{FF2B5EF4-FFF2-40B4-BE49-F238E27FC236}">
                  <a16:creationId xmlns:a16="http://schemas.microsoft.com/office/drawing/2014/main" id="{C4496DB7-7EC5-F263-B91E-BD13E5FCC2C1}"/>
                </a:ext>
              </a:extLst>
            </p:cNvPr>
            <p:cNvSpPr/>
            <p:nvPr/>
          </p:nvSpPr>
          <p:spPr>
            <a:xfrm>
              <a:off x="1725955" y="3278381"/>
              <a:ext cx="91436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 C    T</a:t>
              </a:r>
            </a:p>
          </p:txBody>
        </p:sp>
        <p:sp>
          <p:nvSpPr>
            <p:cNvPr id="10" name="Rectangle 9">
              <a:extLst>
                <a:ext uri="{FF2B5EF4-FFF2-40B4-BE49-F238E27FC236}">
                  <a16:creationId xmlns:a16="http://schemas.microsoft.com/office/drawing/2014/main" id="{0AD9B9F9-2B52-7435-DAAC-1736C70DC5CC}"/>
                </a:ext>
              </a:extLst>
            </p:cNvPr>
            <p:cNvSpPr/>
            <p:nvPr/>
          </p:nvSpPr>
          <p:spPr>
            <a:xfrm>
              <a:off x="1778742" y="3293121"/>
              <a:ext cx="384481" cy="3192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3669B69-6B21-DC32-B78C-952B1CEB1CA9}"/>
                </a:ext>
              </a:extLst>
            </p:cNvPr>
            <p:cNvSpPr/>
            <p:nvPr/>
          </p:nvSpPr>
          <p:spPr>
            <a:xfrm>
              <a:off x="2163224" y="3293120"/>
              <a:ext cx="296546" cy="3192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rial" panose="020B0604020202020204" pitchFamily="34" charset="0"/>
                <a:cs typeface="Arial" panose="020B0604020202020204" pitchFamily="34" charset="0"/>
              </a:endParaRPr>
            </a:p>
          </p:txBody>
        </p:sp>
      </p:grpSp>
      <p:cxnSp>
        <p:nvCxnSpPr>
          <p:cNvPr id="15" name="Elbow Connector 14">
            <a:extLst>
              <a:ext uri="{FF2B5EF4-FFF2-40B4-BE49-F238E27FC236}">
                <a16:creationId xmlns:a16="http://schemas.microsoft.com/office/drawing/2014/main" id="{04C53443-C715-B208-95E0-698CB5411C8A}"/>
              </a:ext>
            </a:extLst>
          </p:cNvPr>
          <p:cNvCxnSpPr>
            <a:cxnSpLocks/>
            <a:stCxn id="9" idx="2"/>
          </p:cNvCxnSpPr>
          <p:nvPr/>
        </p:nvCxnSpPr>
        <p:spPr>
          <a:xfrm rot="5400000">
            <a:off x="4822840" y="1624551"/>
            <a:ext cx="566187" cy="1321415"/>
          </a:xfrm>
          <a:prstGeom prst="bentConnector3">
            <a:avLst>
              <a:gd name="adj1" fmla="val 50000"/>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DC4BD26E-3768-865D-0C39-62B8D27EB84D}"/>
              </a:ext>
            </a:extLst>
          </p:cNvPr>
          <p:cNvCxnSpPr>
            <a:cxnSpLocks/>
            <a:endCxn id="6" idx="0"/>
          </p:cNvCxnSpPr>
          <p:nvPr/>
        </p:nvCxnSpPr>
        <p:spPr>
          <a:xfrm>
            <a:off x="5746724" y="2285258"/>
            <a:ext cx="1453608" cy="316095"/>
          </a:xfrm>
          <a:prstGeom prst="bentConnector2">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6E40D62-7F61-A965-C81D-5CD21BF5485A}"/>
              </a:ext>
            </a:extLst>
          </p:cNvPr>
          <p:cNvSpPr/>
          <p:nvPr/>
        </p:nvSpPr>
        <p:spPr>
          <a:xfrm>
            <a:off x="2826957" y="2584575"/>
            <a:ext cx="42351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4A9C9FAB-0C6A-D0BA-AF07-6783D1FEEB08}"/>
              </a:ext>
            </a:extLst>
          </p:cNvPr>
          <p:cNvCxnSpPr>
            <a:cxnSpLocks/>
          </p:cNvCxnSpPr>
          <p:nvPr/>
        </p:nvCxnSpPr>
        <p:spPr>
          <a:xfrm>
            <a:off x="3096575" y="2992188"/>
            <a:ext cx="487571" cy="0"/>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7851DBA6-8A4B-0BF0-6F56-D4CEAA4C0F2F}"/>
              </a:ext>
            </a:extLst>
          </p:cNvPr>
          <p:cNvSpPr/>
          <p:nvPr/>
        </p:nvSpPr>
        <p:spPr>
          <a:xfrm>
            <a:off x="5752056" y="2618984"/>
            <a:ext cx="42351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3699AC72-2913-2376-57C7-B13E11279CE6}"/>
              </a:ext>
            </a:extLst>
          </p:cNvPr>
          <p:cNvCxnSpPr>
            <a:cxnSpLocks/>
          </p:cNvCxnSpPr>
          <p:nvPr/>
        </p:nvCxnSpPr>
        <p:spPr>
          <a:xfrm>
            <a:off x="6021674" y="3026597"/>
            <a:ext cx="487571" cy="0"/>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1F04DEB-547B-96CF-DD4B-3E7F973AAB9E}"/>
              </a:ext>
            </a:extLst>
          </p:cNvPr>
          <p:cNvSpPr/>
          <p:nvPr/>
        </p:nvSpPr>
        <p:spPr>
          <a:xfrm>
            <a:off x="2554142" y="3053760"/>
            <a:ext cx="84830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Nonce</a:t>
            </a:r>
          </a:p>
        </p:txBody>
      </p:sp>
      <p:cxnSp>
        <p:nvCxnSpPr>
          <p:cNvPr id="41" name="Straight Arrow Connector 40">
            <a:extLst>
              <a:ext uri="{FF2B5EF4-FFF2-40B4-BE49-F238E27FC236}">
                <a16:creationId xmlns:a16="http://schemas.microsoft.com/office/drawing/2014/main" id="{63519DEB-113E-25C2-0110-0373ED7C978B}"/>
              </a:ext>
            </a:extLst>
          </p:cNvPr>
          <p:cNvCxnSpPr>
            <a:cxnSpLocks/>
          </p:cNvCxnSpPr>
          <p:nvPr/>
        </p:nvCxnSpPr>
        <p:spPr>
          <a:xfrm>
            <a:off x="3096575" y="3375645"/>
            <a:ext cx="487571" cy="0"/>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B6838B7-D619-1B1E-7B01-8BD41AE0CCFA}"/>
              </a:ext>
            </a:extLst>
          </p:cNvPr>
          <p:cNvSpPr/>
          <p:nvPr/>
        </p:nvSpPr>
        <p:spPr>
          <a:xfrm>
            <a:off x="5479241" y="3087028"/>
            <a:ext cx="84830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Nonce</a:t>
            </a:r>
          </a:p>
        </p:txBody>
      </p:sp>
      <p:cxnSp>
        <p:nvCxnSpPr>
          <p:cNvPr id="43" name="Straight Arrow Connector 42">
            <a:extLst>
              <a:ext uri="{FF2B5EF4-FFF2-40B4-BE49-F238E27FC236}">
                <a16:creationId xmlns:a16="http://schemas.microsoft.com/office/drawing/2014/main" id="{AD3D5BF3-304C-98E9-A17B-CC98EB424594}"/>
              </a:ext>
            </a:extLst>
          </p:cNvPr>
          <p:cNvCxnSpPr>
            <a:cxnSpLocks/>
          </p:cNvCxnSpPr>
          <p:nvPr/>
        </p:nvCxnSpPr>
        <p:spPr>
          <a:xfrm>
            <a:off x="6021674" y="3408913"/>
            <a:ext cx="487571" cy="0"/>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61696F5-2B2E-66E3-58BC-62DB7A55EC24}"/>
              </a:ext>
            </a:extLst>
          </p:cNvPr>
          <p:cNvCxnSpPr>
            <a:cxnSpLocks/>
            <a:stCxn id="5" idx="2"/>
          </p:cNvCxnSpPr>
          <p:nvPr/>
        </p:nvCxnSpPr>
        <p:spPr>
          <a:xfrm>
            <a:off x="4287908" y="3553671"/>
            <a:ext cx="0" cy="561834"/>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DFA8BDF-E5B8-C2A7-FDFD-A0F76C499FC0}"/>
              </a:ext>
            </a:extLst>
          </p:cNvPr>
          <p:cNvCxnSpPr>
            <a:cxnSpLocks/>
          </p:cNvCxnSpPr>
          <p:nvPr/>
        </p:nvCxnSpPr>
        <p:spPr>
          <a:xfrm>
            <a:off x="7222837" y="3586672"/>
            <a:ext cx="0" cy="561834"/>
          </a:xfrm>
          <a:prstGeom prst="straightConnector1">
            <a:avLst/>
          </a:prstGeom>
          <a:ln w="190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8FFF2485-182A-C3AA-4B62-7DA7140C6848}"/>
              </a:ext>
            </a:extLst>
          </p:cNvPr>
          <p:cNvSpPr/>
          <p:nvPr/>
        </p:nvSpPr>
        <p:spPr>
          <a:xfrm>
            <a:off x="3727966" y="3879051"/>
            <a:ext cx="42351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a:t>
            </a:r>
            <a:r>
              <a:rPr lang="en-US" baseline="-25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5B12F195-CF8F-8963-25A5-47F05520203C}"/>
              </a:ext>
            </a:extLst>
          </p:cNvPr>
          <p:cNvSpPr/>
          <p:nvPr/>
        </p:nvSpPr>
        <p:spPr>
          <a:xfrm>
            <a:off x="6662894" y="3874086"/>
            <a:ext cx="42351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a:t>
            </a:r>
            <a:r>
              <a:rPr lang="en-US" baseline="-25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2" name="Content Placeholder 61">
            <a:extLst>
              <a:ext uri="{FF2B5EF4-FFF2-40B4-BE49-F238E27FC236}">
                <a16:creationId xmlns:a16="http://schemas.microsoft.com/office/drawing/2014/main" id="{AF1D568A-0582-1BAB-C903-6B39FAB6F086}"/>
              </a:ext>
            </a:extLst>
          </p:cNvPr>
          <p:cNvSpPr>
            <a:spLocks noGrp="1"/>
          </p:cNvSpPr>
          <p:nvPr>
            <p:ph idx="1"/>
          </p:nvPr>
        </p:nvSpPr>
        <p:spPr>
          <a:xfrm>
            <a:off x="689170" y="4812787"/>
            <a:ext cx="10972800" cy="1154162"/>
          </a:xfrm>
        </p:spPr>
        <p:txBody>
          <a:bodyPr/>
          <a:lstStyle/>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AES-GCM has no protection against a ciphertext decrypting to </a:t>
            </a:r>
            <a:r>
              <a:rPr lang="en-US" sz="2000" b="1" dirty="0">
                <a:latin typeface="Arial" panose="020B0604020202020204" pitchFamily="34" charset="0"/>
                <a:cs typeface="Arial" panose="020B0604020202020204" pitchFamily="34" charset="0"/>
              </a:rPr>
              <a:t>two valid plaintexts under two different keys</a:t>
            </a:r>
            <a:r>
              <a:rPr lang="en-US" sz="20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Solution: Bind the Key to inputs such as the Nonce and put a “stamp” on it.</a:t>
            </a:r>
          </a:p>
        </p:txBody>
      </p:sp>
      <p:sp>
        <p:nvSpPr>
          <p:cNvPr id="64" name="Not Equal 63">
            <a:extLst>
              <a:ext uri="{FF2B5EF4-FFF2-40B4-BE49-F238E27FC236}">
                <a16:creationId xmlns:a16="http://schemas.microsoft.com/office/drawing/2014/main" id="{D32A9EBB-ECEB-D506-4ACF-36EC2F50FC02}"/>
              </a:ext>
            </a:extLst>
          </p:cNvPr>
          <p:cNvSpPr/>
          <p:nvPr/>
        </p:nvSpPr>
        <p:spPr>
          <a:xfrm>
            <a:off x="5388561" y="4027271"/>
            <a:ext cx="415757" cy="327944"/>
          </a:xfrm>
          <a:prstGeom prst="mathNotEqua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7BE5EF4-20F7-B3D4-05D0-CC179ECADB84}"/>
              </a:ext>
            </a:extLst>
          </p:cNvPr>
          <p:cNvPicPr>
            <a:picLocks noChangeAspect="1"/>
          </p:cNvPicPr>
          <p:nvPr/>
        </p:nvPicPr>
        <p:blipFill>
          <a:blip r:embed="rId3"/>
          <a:stretch>
            <a:fillRect/>
          </a:stretch>
        </p:blipFill>
        <p:spPr>
          <a:xfrm>
            <a:off x="3438759" y="1445728"/>
            <a:ext cx="983745" cy="983745"/>
          </a:xfrm>
          <a:prstGeom prst="rect">
            <a:avLst/>
          </a:prstGeom>
        </p:spPr>
      </p:pic>
      <p:pic>
        <p:nvPicPr>
          <p:cNvPr id="7" name="Graphic 52" descr="Graphic 52">
            <a:extLst>
              <a:ext uri="{FF2B5EF4-FFF2-40B4-BE49-F238E27FC236}">
                <a16:creationId xmlns:a16="http://schemas.microsoft.com/office/drawing/2014/main" id="{29895170-A290-F3B5-54EE-FC43CB8C9FED}"/>
              </a:ext>
            </a:extLst>
          </p:cNvPr>
          <p:cNvPicPr>
            <a:picLocks noChangeAspect="1"/>
          </p:cNvPicPr>
          <p:nvPr/>
        </p:nvPicPr>
        <p:blipFill>
          <a:blip r:embed="rId4"/>
          <a:stretch>
            <a:fillRect/>
          </a:stretch>
        </p:blipFill>
        <p:spPr>
          <a:xfrm>
            <a:off x="2800031" y="3919455"/>
            <a:ext cx="722146" cy="722146"/>
          </a:xfrm>
          <a:prstGeom prst="rect">
            <a:avLst/>
          </a:prstGeom>
          <a:ln w="12700">
            <a:solidFill>
              <a:schemeClr val="accent1">
                <a:lumMod val="75000"/>
              </a:schemeClr>
            </a:solidFill>
            <a:miter/>
          </a:ln>
        </p:spPr>
      </p:pic>
      <p:pic>
        <p:nvPicPr>
          <p:cNvPr id="8" name="Graphic 52" descr="Graphic 52">
            <a:extLst>
              <a:ext uri="{FF2B5EF4-FFF2-40B4-BE49-F238E27FC236}">
                <a16:creationId xmlns:a16="http://schemas.microsoft.com/office/drawing/2014/main" id="{F6B68779-211F-8D17-1174-04AF3A77FE7B}"/>
              </a:ext>
            </a:extLst>
          </p:cNvPr>
          <p:cNvPicPr>
            <a:picLocks noChangeAspect="1"/>
          </p:cNvPicPr>
          <p:nvPr/>
        </p:nvPicPr>
        <p:blipFill>
          <a:blip r:embed="rId4"/>
          <a:stretch>
            <a:fillRect/>
          </a:stretch>
        </p:blipFill>
        <p:spPr>
          <a:xfrm>
            <a:off x="7655995" y="3919455"/>
            <a:ext cx="722146" cy="722146"/>
          </a:xfrm>
          <a:prstGeom prst="rect">
            <a:avLst/>
          </a:prstGeom>
          <a:ln w="12700">
            <a:solidFill>
              <a:schemeClr val="accent4">
                <a:lumMod val="75000"/>
              </a:schemeClr>
            </a:solidFill>
            <a:miter/>
          </a:ln>
        </p:spPr>
      </p:pic>
      <p:grpSp>
        <p:nvGrpSpPr>
          <p:cNvPr id="20" name="Group 19">
            <a:extLst>
              <a:ext uri="{FF2B5EF4-FFF2-40B4-BE49-F238E27FC236}">
                <a16:creationId xmlns:a16="http://schemas.microsoft.com/office/drawing/2014/main" id="{D53D1938-E519-7DCC-9238-F369924D9D01}"/>
              </a:ext>
            </a:extLst>
          </p:cNvPr>
          <p:cNvGrpSpPr/>
          <p:nvPr/>
        </p:nvGrpSpPr>
        <p:grpSpPr>
          <a:xfrm>
            <a:off x="4358077" y="3675782"/>
            <a:ext cx="840578" cy="1014894"/>
            <a:chOff x="1389866" y="3265634"/>
            <a:chExt cx="840578" cy="1014894"/>
          </a:xfrm>
        </p:grpSpPr>
        <p:sp>
          <p:nvSpPr>
            <p:cNvPr id="12" name="Vertical Scroll 11">
              <a:extLst>
                <a:ext uri="{FF2B5EF4-FFF2-40B4-BE49-F238E27FC236}">
                  <a16:creationId xmlns:a16="http://schemas.microsoft.com/office/drawing/2014/main" id="{C3892614-6763-C691-2019-2CAF2DCFEC0E}"/>
                </a:ext>
              </a:extLst>
            </p:cNvPr>
            <p:cNvSpPr/>
            <p:nvPr/>
          </p:nvSpPr>
          <p:spPr>
            <a:xfrm>
              <a:off x="1389866" y="3265634"/>
              <a:ext cx="840578" cy="1014894"/>
            </a:xfrm>
            <a:prstGeom prst="verticalScroll">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sp>
          <p:nvSpPr>
            <p:cNvPr id="16" name="TextBox 15">
              <a:extLst>
                <a:ext uri="{FF2B5EF4-FFF2-40B4-BE49-F238E27FC236}">
                  <a16:creationId xmlns:a16="http://schemas.microsoft.com/office/drawing/2014/main" id="{502343F6-85BD-8F2E-40F0-DB7A7F01D142}"/>
                </a:ext>
              </a:extLst>
            </p:cNvPr>
            <p:cNvSpPr txBox="1"/>
            <p:nvPr/>
          </p:nvSpPr>
          <p:spPr>
            <a:xfrm>
              <a:off x="1624794" y="3456360"/>
              <a:ext cx="471477" cy="646331"/>
            </a:xfrm>
            <a:prstGeom prst="rect">
              <a:avLst/>
            </a:prstGeom>
            <a:noFill/>
          </p:spPr>
          <p:txBody>
            <a:bodyPr wrap="square" lIns="0" rIns="0" rtlCol="0">
              <a:spAutoFit/>
            </a:bodyPr>
            <a:lstStyle/>
            <a:p>
              <a:pPr algn="l"/>
              <a:r>
                <a:rPr lang="en-US" sz="1200" dirty="0"/>
                <a:t>Sell 1000 shares</a:t>
              </a:r>
            </a:p>
          </p:txBody>
        </p:sp>
      </p:grpSp>
      <p:grpSp>
        <p:nvGrpSpPr>
          <p:cNvPr id="21" name="Group 20">
            <a:extLst>
              <a:ext uri="{FF2B5EF4-FFF2-40B4-BE49-F238E27FC236}">
                <a16:creationId xmlns:a16="http://schemas.microsoft.com/office/drawing/2014/main" id="{2D69B255-07E3-064D-36A0-2D732003970B}"/>
              </a:ext>
            </a:extLst>
          </p:cNvPr>
          <p:cNvGrpSpPr/>
          <p:nvPr/>
        </p:nvGrpSpPr>
        <p:grpSpPr>
          <a:xfrm>
            <a:off x="5923058" y="3682226"/>
            <a:ext cx="840578" cy="1014894"/>
            <a:chOff x="8927806" y="3418034"/>
            <a:chExt cx="840578" cy="1014894"/>
          </a:xfrm>
        </p:grpSpPr>
        <p:sp>
          <p:nvSpPr>
            <p:cNvPr id="18" name="Vertical Scroll 17">
              <a:extLst>
                <a:ext uri="{FF2B5EF4-FFF2-40B4-BE49-F238E27FC236}">
                  <a16:creationId xmlns:a16="http://schemas.microsoft.com/office/drawing/2014/main" id="{A89BC58E-9A5A-21B2-0DB1-09AADB36211C}"/>
                </a:ext>
              </a:extLst>
            </p:cNvPr>
            <p:cNvSpPr/>
            <p:nvPr/>
          </p:nvSpPr>
          <p:spPr>
            <a:xfrm>
              <a:off x="8927806" y="3418034"/>
              <a:ext cx="840578" cy="1014894"/>
            </a:xfrm>
            <a:prstGeom prst="verticalScroll">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err="1">
                <a:solidFill>
                  <a:schemeClr val="tx1"/>
                </a:solidFill>
              </a:endParaRPr>
            </a:p>
          </p:txBody>
        </p:sp>
        <p:sp>
          <p:nvSpPr>
            <p:cNvPr id="19" name="TextBox 18">
              <a:extLst>
                <a:ext uri="{FF2B5EF4-FFF2-40B4-BE49-F238E27FC236}">
                  <a16:creationId xmlns:a16="http://schemas.microsoft.com/office/drawing/2014/main" id="{BF5B8B39-9BBC-7146-D7AA-46FBDA17E73D}"/>
                </a:ext>
              </a:extLst>
            </p:cNvPr>
            <p:cNvSpPr txBox="1"/>
            <p:nvPr/>
          </p:nvSpPr>
          <p:spPr>
            <a:xfrm>
              <a:off x="9162734" y="3608760"/>
              <a:ext cx="471477" cy="646331"/>
            </a:xfrm>
            <a:prstGeom prst="rect">
              <a:avLst/>
            </a:prstGeom>
            <a:noFill/>
          </p:spPr>
          <p:txBody>
            <a:bodyPr wrap="square" lIns="0" rIns="0" rtlCol="0">
              <a:spAutoFit/>
            </a:bodyPr>
            <a:lstStyle/>
            <a:p>
              <a:pPr algn="l"/>
              <a:r>
                <a:rPr lang="en-US" sz="1200" dirty="0"/>
                <a:t>Buy 1000 shares</a:t>
              </a:r>
            </a:p>
          </p:txBody>
        </p:sp>
      </p:grpSp>
    </p:spTree>
    <p:extLst>
      <p:ext uri="{BB962C8B-B14F-4D97-AF65-F5344CB8AC3E}">
        <p14:creationId xmlns:p14="http://schemas.microsoft.com/office/powerpoint/2010/main" val="17540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theme/theme1.xml><?xml version="1.0" encoding="utf-8"?>
<a:theme xmlns:a="http://schemas.openxmlformats.org/drawingml/2006/main" name="AWS Confidential Light">
  <a:themeElements>
    <a:clrScheme name="AWS 2024">
      <a:dk1>
        <a:srgbClr val="000000"/>
      </a:dk1>
      <a:lt1>
        <a:srgbClr val="FFFFFF"/>
      </a:lt1>
      <a:dk2>
        <a:srgbClr val="161D26"/>
      </a:dk2>
      <a:lt2>
        <a:srgbClr val="F3F3F7"/>
      </a:lt2>
      <a:accent1>
        <a:srgbClr val="41B3FF"/>
      </a:accent1>
      <a:accent2>
        <a:srgbClr val="AD5CFF"/>
      </a:accent2>
      <a:accent3>
        <a:srgbClr val="00E500"/>
      </a:accent3>
      <a:accent4>
        <a:srgbClr val="FF5C85"/>
      </a:accent4>
      <a:accent5>
        <a:srgbClr val="FF693C"/>
      </a:accent5>
      <a:accent6>
        <a:srgbClr val="FBD332"/>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9669ED17-9462-D14C-B6E5-447B788E9B2B}" vid="{91E6B8BE-7767-2D49-A594-4B5A32E9F08B}"/>
    </a:ext>
  </a:extLst>
</a:theme>
</file>

<file path=ppt/theme/theme2.xml><?xml version="1.0" encoding="utf-8"?>
<a:theme xmlns:a="http://schemas.openxmlformats.org/drawingml/2006/main" name="AWS Confidential Dark">
  <a:themeElements>
    <a:clrScheme name="AWS 2024">
      <a:dk1>
        <a:srgbClr val="000000"/>
      </a:dk1>
      <a:lt1>
        <a:srgbClr val="FFFFFF"/>
      </a:lt1>
      <a:dk2>
        <a:srgbClr val="161D26"/>
      </a:dk2>
      <a:lt2>
        <a:srgbClr val="F3F3F7"/>
      </a:lt2>
      <a:accent1>
        <a:srgbClr val="41B3FF"/>
      </a:accent1>
      <a:accent2>
        <a:srgbClr val="AD5CFF"/>
      </a:accent2>
      <a:accent3>
        <a:srgbClr val="00E500"/>
      </a:accent3>
      <a:accent4>
        <a:srgbClr val="FF5C85"/>
      </a:accent4>
      <a:accent5>
        <a:srgbClr val="FF693C"/>
      </a:accent5>
      <a:accent6>
        <a:srgbClr val="FBD332"/>
      </a:accent6>
      <a:hlink>
        <a:srgbClr val="41B1E8"/>
      </a:hlink>
      <a:folHlink>
        <a:srgbClr val="41B1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WS 2024">
    <a:dk1>
      <a:srgbClr val="000000"/>
    </a:dk1>
    <a:lt1>
      <a:srgbClr val="FFFFFF"/>
    </a:lt1>
    <a:dk2>
      <a:srgbClr val="161D26"/>
    </a:dk2>
    <a:lt2>
      <a:srgbClr val="F3F3F7"/>
    </a:lt2>
    <a:accent1>
      <a:srgbClr val="41B3FF"/>
    </a:accent1>
    <a:accent2>
      <a:srgbClr val="AD5CFF"/>
    </a:accent2>
    <a:accent3>
      <a:srgbClr val="00E500"/>
    </a:accent3>
    <a:accent4>
      <a:srgbClr val="FF5C85"/>
    </a:accent4>
    <a:accent5>
      <a:srgbClr val="FF693C"/>
    </a:accent5>
    <a:accent6>
      <a:srgbClr val="FBD332"/>
    </a:accent6>
    <a:hlink>
      <a:srgbClr val="41B1E8"/>
    </a:hlink>
    <a:folHlink>
      <a:srgbClr val="41B1E8"/>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1027CB-BA99-4849-AD2B-D501A617C772}">
  <we:reference id="wa200001625" version="1.0.0.8" store="en-US" storeType="OMEX"/>
  <we:alternateReferences>
    <we:reference id="wa200001625" version="1.0.0.8" store="wa20000162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98703</TotalTime>
  <Words>2448</Words>
  <Application>Microsoft Macintosh PowerPoint</Application>
  <PresentationFormat>Widescreen</PresentationFormat>
  <Paragraphs>427</Paragraphs>
  <Slides>24</Slides>
  <Notes>14</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Cambria Math</vt:lpstr>
      <vt:lpstr>Arial</vt:lpstr>
      <vt:lpstr>Amazon Ember Mono</vt:lpstr>
      <vt:lpstr>Amazon Ember Display</vt:lpstr>
      <vt:lpstr>AWS Confidential Light</vt:lpstr>
      <vt:lpstr>AWS Confidential Dark</vt:lpstr>
      <vt:lpstr>Blockcipher-Based Key Commitment for Nonce-Derived Schemes</vt:lpstr>
      <vt:lpstr>Outline</vt:lpstr>
      <vt:lpstr>Nonce-derived Key Schemes</vt:lpstr>
      <vt:lpstr>Why Nonce-Derived Schemes?</vt:lpstr>
      <vt:lpstr>Random IVs and the 232 invocation limit</vt:lpstr>
      <vt:lpstr>PowerPoint Presentation</vt:lpstr>
      <vt:lpstr>Nonce-Derived Schemes</vt:lpstr>
      <vt:lpstr>XAES-256-GCM</vt:lpstr>
      <vt:lpstr>Why Key Commitment?</vt:lpstr>
      <vt:lpstr>Key Commitment</vt:lpstr>
      <vt:lpstr>PowerPoint Presentation</vt:lpstr>
      <vt:lpstr>PowerPoint Presentation</vt:lpstr>
      <vt:lpstr>FIPS Compliance</vt:lpstr>
      <vt:lpstr>Data Limits</vt:lpstr>
      <vt:lpstr>Security Analysis of the Key Commitment</vt:lpstr>
      <vt:lpstr>PowerPoint Presentation</vt:lpstr>
      <vt:lpstr>Performance</vt:lpstr>
      <vt:lpstr>Performance</vt:lpstr>
      <vt:lpstr>PowerPoint Presentation</vt:lpstr>
      <vt:lpstr>PowerPoint Presentation</vt:lpstr>
      <vt:lpstr>PowerPoint Presentation</vt:lpstr>
      <vt:lpstr>PowerPoint Presentation</vt:lpstr>
      <vt:lpstr>Data Limits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template includes</dc:title>
  <dc:creator>Microsoft Office User</dc:creator>
  <cp:lastModifiedBy>Ebeid, Nevine</cp:lastModifiedBy>
  <cp:revision>246</cp:revision>
  <dcterms:created xsi:type="dcterms:W3CDTF">2022-07-18T16:28:56Z</dcterms:created>
  <dcterms:modified xsi:type="dcterms:W3CDTF">2025-08-12T15:05:17Z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9e68092-05df-4271-8e3e-b2a4c82ba797_Enabled">
    <vt:lpwstr>true</vt:lpwstr>
  </property>
  <property fmtid="{D5CDD505-2E9C-101B-9397-08002B2CF9AE}" pid="3" name="MSIP_Label_19e68092-05df-4271-8e3e-b2a4c82ba797_SetDate">
    <vt:lpwstr>2025-08-12T14:36:28Z</vt:lpwstr>
  </property>
  <property fmtid="{D5CDD505-2E9C-101B-9397-08002B2CF9AE}" pid="4" name="MSIP_Label_19e68092-05df-4271-8e3e-b2a4c82ba797_Method">
    <vt:lpwstr>Standard</vt:lpwstr>
  </property>
  <property fmtid="{D5CDD505-2E9C-101B-9397-08002B2CF9AE}" pid="5" name="MSIP_Label_19e68092-05df-4271-8e3e-b2a4c82ba797_Name">
    <vt:lpwstr>Amazon Confidential</vt:lpwstr>
  </property>
  <property fmtid="{D5CDD505-2E9C-101B-9397-08002B2CF9AE}" pid="6" name="MSIP_Label_19e68092-05df-4271-8e3e-b2a4c82ba797_SiteId">
    <vt:lpwstr>5280104a-472d-4538-9ccf-1e1d0efe8b1b</vt:lpwstr>
  </property>
  <property fmtid="{D5CDD505-2E9C-101B-9397-08002B2CF9AE}" pid="7" name="MSIP_Label_19e68092-05df-4271-8e3e-b2a4c82ba797_ActionId">
    <vt:lpwstr>c88ad768-a9b2-4349-a749-d3545b6dd932</vt:lpwstr>
  </property>
  <property fmtid="{D5CDD505-2E9C-101B-9397-08002B2CF9AE}" pid="8" name="MSIP_Label_19e68092-05df-4271-8e3e-b2a4c82ba797_ContentBits">
    <vt:lpwstr>0</vt:lpwstr>
  </property>
  <property fmtid="{D5CDD505-2E9C-101B-9397-08002B2CF9AE}" pid="9" name="MSIP_Label_19e68092-05df-4271-8e3e-b2a4c82ba797_Tag">
    <vt:lpwstr>50, 3, 0, 1</vt:lpwstr>
  </property>
</Properties>
</file>