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4" r:id="rId2"/>
  </p:sldMasterIdLst>
  <p:notesMasterIdLst>
    <p:notesMasterId r:id="rId38"/>
  </p:notesMasterIdLst>
  <p:handoutMasterIdLst>
    <p:handoutMasterId r:id="rId39"/>
  </p:handoutMasterIdLst>
  <p:sldIdLst>
    <p:sldId id="261" r:id="rId3"/>
    <p:sldId id="269" r:id="rId4"/>
    <p:sldId id="273" r:id="rId5"/>
    <p:sldId id="296" r:id="rId6"/>
    <p:sldId id="325" r:id="rId7"/>
    <p:sldId id="297" r:id="rId8"/>
    <p:sldId id="326" r:id="rId9"/>
    <p:sldId id="304" r:id="rId10"/>
    <p:sldId id="306" r:id="rId11"/>
    <p:sldId id="307" r:id="rId12"/>
    <p:sldId id="308" r:id="rId13"/>
    <p:sldId id="310" r:id="rId14"/>
    <p:sldId id="312" r:id="rId15"/>
    <p:sldId id="318" r:id="rId16"/>
    <p:sldId id="313" r:id="rId17"/>
    <p:sldId id="314" r:id="rId18"/>
    <p:sldId id="316" r:id="rId19"/>
    <p:sldId id="317" r:id="rId20"/>
    <p:sldId id="321" r:id="rId21"/>
    <p:sldId id="327" r:id="rId22"/>
    <p:sldId id="330" r:id="rId23"/>
    <p:sldId id="329" r:id="rId24"/>
    <p:sldId id="328" r:id="rId25"/>
    <p:sldId id="295" r:id="rId26"/>
    <p:sldId id="274" r:id="rId27"/>
    <p:sldId id="324" r:id="rId28"/>
    <p:sldId id="298" r:id="rId29"/>
    <p:sldId id="301" r:id="rId30"/>
    <p:sldId id="302" r:id="rId31"/>
    <p:sldId id="303" r:id="rId32"/>
    <p:sldId id="305" r:id="rId33"/>
    <p:sldId id="315" r:id="rId34"/>
    <p:sldId id="309" r:id="rId35"/>
    <p:sldId id="311" r:id="rId36"/>
    <p:sldId id="320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52"/>
  </p:normalViewPr>
  <p:slideViewPr>
    <p:cSldViewPr snapToGrid="0" snapToObjects="1">
      <p:cViewPr varScale="1">
        <p:scale>
          <a:sx n="78" d="100"/>
          <a:sy n="78" d="100"/>
        </p:scale>
        <p:origin x="11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BE" dirty="0" err="1"/>
              <a:t>eferences</a:t>
            </a:r>
            <a:r>
              <a:rPr lang="en-BE" dirty="0"/>
              <a:t> add for CMS and all, say </a:t>
            </a:r>
            <a:r>
              <a:rPr lang="en-BE" dirty="0" err="1"/>
              <a:t>sth</a:t>
            </a:r>
            <a:r>
              <a:rPr lang="en-BE" dirty="0"/>
              <a:t> about uniformity in the beginning,</a:t>
            </a:r>
          </a:p>
          <a:p>
            <a:r>
              <a:rPr lang="en-US" dirty="0"/>
              <a:t>E</a:t>
            </a:r>
            <a:r>
              <a:rPr lang="en-BE" dirty="0" err="1"/>
              <a:t>xplain</a:t>
            </a:r>
            <a:r>
              <a:rPr lang="en-BE" dirty="0"/>
              <a:t> the </a:t>
            </a:r>
            <a:r>
              <a:rPr lang="en-BE" dirty="0" err="1"/>
              <a:t>canright</a:t>
            </a:r>
            <a:r>
              <a:rPr lang="en-BE" dirty="0"/>
              <a:t> inversion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83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BE" dirty="0"/>
              <a:t>ay here what the uniformity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79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Canright construction breaks the inversion into smaller subfield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47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CMS is not secure for 3rd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01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56278-6F35-7F6F-CAF6-813A0CBBB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89AFC-8FC6-6E0A-9054-3F0C1B581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FA80E-1A14-FC5B-591F-8AB12845C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Canright construction breaks the inversion into smaller subfield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D2876-B1E1-B2AA-2B38-7F0868551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30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BE" dirty="0"/>
                  <a:t>Uniformity: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BE" dirty="0"/>
                  <a:t> should be uniform, so it maps the input to any value</a:t>
                </a:r>
                <a:r>
                  <a:rPr lang="en-BE" baseline="0" dirty="0"/>
                  <a:t> in the space with the same probability</a:t>
                </a:r>
                <a:endParaRPr lang="en-BE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BE" dirty="0"/>
                  <a:t>Robustness: the distribution of values at the output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BE" dirty="0"/>
                  <a:t> must be uniform under fault injection without masking</a:t>
                </a:r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BE" dirty="0"/>
                  <a:t>Uniformity: </a:t>
                </a:r>
                <a:r>
                  <a:rPr lang="en-BE" b="0" i="0">
                    <a:latin typeface="Cambria Math" panose="02040503050406030204" pitchFamily="18" charset="0"/>
                  </a:rPr>
                  <a:t>ℰ_1</a:t>
                </a:r>
                <a:r>
                  <a:rPr lang="en-BE" dirty="0"/>
                  <a:t> should be uniform, so it maps the input to any value</a:t>
                </a:r>
                <a:r>
                  <a:rPr lang="en-BE" baseline="0" dirty="0"/>
                  <a:t> in the space with the same probability</a:t>
                </a:r>
                <a:endParaRPr lang="en-BE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BE" dirty="0"/>
                  <a:t>Robustness: the distribution of values at the output of </a:t>
                </a:r>
                <a:r>
                  <a:rPr lang="en-BE" b="0" i="0">
                    <a:latin typeface="Cambria Math" panose="02040503050406030204" pitchFamily="18" charset="0"/>
                  </a:rPr>
                  <a:t>ℰ_2</a:t>
                </a:r>
                <a:r>
                  <a:rPr lang="en-BE" dirty="0"/>
                  <a:t> must be uniform under fault injection without masking</a:t>
                </a:r>
              </a:p>
              <a:p>
                <a:endParaRPr lang="en-B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97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/>
              <a:t>13/08/2025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COSIC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/>
              <a:t>13/08/2025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COSIC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6.png"/><Relationship Id="rId10" Type="http://schemas.openxmlformats.org/officeDocument/2006/relationships/image" Target="../media/image16.png"/><Relationship Id="rId4" Type="http://schemas.openxmlformats.org/officeDocument/2006/relationships/image" Target="../media/image85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6.png"/><Relationship Id="rId10" Type="http://schemas.openxmlformats.org/officeDocument/2006/relationships/image" Target="../media/image16.png"/><Relationship Id="rId4" Type="http://schemas.openxmlformats.org/officeDocument/2006/relationships/image" Target="../media/image85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1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18" Type="http://schemas.openxmlformats.org/officeDocument/2006/relationships/image" Target="../media/image25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17" Type="http://schemas.openxmlformats.org/officeDocument/2006/relationships/image" Target="../media/image240.png"/><Relationship Id="rId2" Type="http://schemas.openxmlformats.org/officeDocument/2006/relationships/image" Target="../media/image8.jp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5" Type="http://schemas.openxmlformats.org/officeDocument/2006/relationships/image" Target="../media/image220.png"/><Relationship Id="rId10" Type="http://schemas.openxmlformats.org/officeDocument/2006/relationships/image" Target="../media/image170.png"/><Relationship Id="rId19" Type="http://schemas.openxmlformats.org/officeDocument/2006/relationships/image" Target="../media/image26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9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2.png"/><Relationship Id="rId7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>
            <a:normAutofit/>
          </a:bodyPr>
          <a:lstStyle/>
          <a:p>
            <a:r>
              <a:rPr lang="en-BE" dirty="0"/>
              <a:t>Picking up the Fallen Mask:</a:t>
            </a:r>
            <a:br>
              <a:rPr lang="en-BE" dirty="0"/>
            </a:br>
            <a:r>
              <a:rPr lang="en-BE" dirty="0"/>
              <a:t>Breaking and Fixing the RS-Mask Countermeasure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BE" sz="2000" b="1" dirty="0"/>
              <a:t>Dilara Toprakhisar</a:t>
            </a:r>
            <a:r>
              <a:rPr lang="en-BE" sz="2000" dirty="0"/>
              <a:t>, Svetla </a:t>
            </a:r>
            <a:r>
              <a:rPr lang="en-BE" sz="2000" dirty="0" err="1"/>
              <a:t>Nikova</a:t>
            </a:r>
            <a:r>
              <a:rPr lang="en-BE" sz="2000" dirty="0"/>
              <a:t>, Ventzislav </a:t>
            </a:r>
            <a:r>
              <a:rPr lang="en-BE" sz="2000" dirty="0" err="1"/>
              <a:t>Nikov</a:t>
            </a:r>
            <a:endParaRPr lang="en-BE" sz="2000" dirty="0"/>
          </a:p>
          <a:p>
            <a:pPr>
              <a:lnSpc>
                <a:spcPct val="90000"/>
              </a:lnSpc>
            </a:pPr>
            <a:r>
              <a:rPr lang="en-BE" sz="2000" dirty="0"/>
              <a:t>13/08/2025     SAC’25</a:t>
            </a:r>
            <a:endParaRPr lang="nl-NL" sz="2000" dirty="0"/>
          </a:p>
        </p:txBody>
      </p:sp>
      <p:pic>
        <p:nvPicPr>
          <p:cNvPr id="3" name="Picture 2" descr="A cat lying next to a mask&#10;&#10;AI-generated content may be incorrect.">
            <a:extLst>
              <a:ext uri="{FF2B5EF4-FFF2-40B4-BE49-F238E27FC236}">
                <a16:creationId xmlns:a16="http://schemas.microsoft.com/office/drawing/2014/main" id="{61EFABF6-F4E0-36F1-DC3B-4C75A6BC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11" r="2242"/>
          <a:stretch>
            <a:fillRect/>
          </a:stretch>
        </p:blipFill>
        <p:spPr>
          <a:xfrm>
            <a:off x="7248525" y="2254863"/>
            <a:ext cx="4368673" cy="3267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958D0-7329-5369-DDFD-83CAFDA98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7F5158-F862-C649-9A30-ABDBE51F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TVLA for SCA</a:t>
            </a:r>
          </a:p>
          <a:p>
            <a:r>
              <a:rPr lang="en-BE" dirty="0"/>
              <a:t>Distribution analysis of faulty and correct S-box outputs</a:t>
            </a:r>
          </a:p>
          <a:p>
            <a:r>
              <a:rPr lang="en-BE" dirty="0"/>
              <a:t>SIFA simulation</a:t>
            </a:r>
          </a:p>
          <a:p>
            <a:pPr lvl="1"/>
            <a:endParaRPr lang="en-BE" dirty="0"/>
          </a:p>
          <a:p>
            <a:pPr lvl="1">
              <a:buBlip>
                <a:blip r:embed="rId2"/>
              </a:buBlip>
            </a:pPr>
            <a:r>
              <a:rPr lang="en-BE" dirty="0"/>
              <a:t>Both using a single fault location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1EDC0-3353-C7EE-8118-6F3BB715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DD46F-FF6C-3DDF-8E5B-2742103C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E22D1-953A-CEC1-1B2C-A1DEB27C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283709-9801-857C-CF46-629D123E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Security of RS-Mask</a:t>
            </a:r>
          </a:p>
        </p:txBody>
      </p:sp>
      <p:pic>
        <p:nvPicPr>
          <p:cNvPr id="10" name="Picture 9" descr="A cat playing with a box&#10;&#10;AI-generated content may be incorrect.">
            <a:extLst>
              <a:ext uri="{FF2B5EF4-FFF2-40B4-BE49-F238E27FC236}">
                <a16:creationId xmlns:a16="http://schemas.microsoft.com/office/drawing/2014/main" id="{8B608DC1-D3CC-7E26-9B50-D437B5EF1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024" y="3069348"/>
            <a:ext cx="5079096" cy="30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1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07F503-D89F-E6B5-A915-9FBF65D04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SIFA/DFA on four fault locations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36017-A8DF-3237-996E-DEC41EB5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A479D-014D-A483-AE21-BC96D140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F7AAC-970F-2110-C63B-FB7BE8FA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EB9085-53E4-2616-B906-EEBE9FC9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Security Analysis of RS-Mask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ECE466-6294-25D2-E10B-60E82DC0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32" y="2838305"/>
            <a:ext cx="9042935" cy="26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F361-515D-53CE-E02B-F6E917555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70901E-0679-9D24-CAE2-5DDB882195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656000"/>
                <a:ext cx="6038160" cy="4464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B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BE" dirty="0"/>
              </a:p>
              <a:p>
                <a:r>
                  <a:rPr lang="en-BE" dirty="0"/>
                  <a:t>Infection mechanism is using the same S-box input</a:t>
                </a:r>
              </a:p>
              <a:p>
                <a:pPr lvl="1"/>
                <a:r>
                  <a:rPr lang="en-BE" dirty="0"/>
                  <a:t>The fault cannot be detected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70901E-0679-9D24-CAE2-5DDB88219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656000"/>
                <a:ext cx="6038160" cy="4464000"/>
              </a:xfrm>
              <a:blipFill>
                <a:blip r:embed="rId2"/>
                <a:stretch>
                  <a:fillRect l="-1312" t="-41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4B4D2-DAF0-343D-B4A1-5244D59D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2F998-0E84-272A-9257-96B9CCF2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2BD69-06D3-338F-BE08-6D8F3AEE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C0F3910E-9204-F75B-BF88-A82B91884D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BE" dirty="0"/>
                  <a:t>Fault Location 2 – S-box Input: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C0F3910E-9204-F75B-BF88-A82B91884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749B383B-8906-6011-830B-795B67E6A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112" y="1359036"/>
            <a:ext cx="4295775" cy="2362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2A89D4-652E-D384-708F-4522FA603F23}"/>
              </a:ext>
            </a:extLst>
          </p:cNvPr>
          <p:cNvCxnSpPr>
            <a:cxnSpLocks/>
          </p:cNvCxnSpPr>
          <p:nvPr/>
        </p:nvCxnSpPr>
        <p:spPr>
          <a:xfrm>
            <a:off x="9621520" y="2794000"/>
            <a:ext cx="609600" cy="29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495E4B-4A93-6E6E-BCFD-67B0A2F69AE8}"/>
                  </a:ext>
                </a:extLst>
              </p:cNvPr>
              <p:cNvSpPr txBox="1"/>
              <p:nvPr/>
            </p:nvSpPr>
            <p:spPr>
              <a:xfrm>
                <a:off x="9740423" y="3068779"/>
                <a:ext cx="1692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BE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495E4B-4A93-6E6E-BCFD-67B0A2F69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423" y="3068779"/>
                <a:ext cx="169259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49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27CA9-AB82-40A6-0A42-F7FF2B4C8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49D45A-6170-2617-4911-D4D2E83174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656000"/>
                <a:ext cx="5855280" cy="4464000"/>
              </a:xfrm>
            </p:spPr>
            <p:txBody>
              <a:bodyPr/>
              <a:lstStyle/>
              <a:p>
                <a:r>
                  <a:rPr lang="en-BE" dirty="0"/>
                  <a:t>Any fault causes a faulty value at the input of the multiplication with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BE" dirty="0"/>
              </a:p>
              <a:p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BE" dirty="0"/>
              </a:p>
              <a:p>
                <a:pPr lvl="1"/>
                <a:r>
                  <a:rPr lang="en-BE" dirty="0"/>
                  <a:t>Fault is not propagated</a:t>
                </a:r>
              </a:p>
              <a:p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≠0, 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BE" dirty="0"/>
              </a:p>
              <a:p>
                <a:pPr lvl="1"/>
                <a:r>
                  <a:rPr lang="en-BE" dirty="0"/>
                  <a:t>Fault is propagated</a:t>
                </a:r>
              </a:p>
              <a:p>
                <a:r>
                  <a:rPr lang="en-BE" dirty="0"/>
                  <a:t>If there is no difference in the repeated executions, then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49D45A-6170-2617-4911-D4D2E8317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656000"/>
                <a:ext cx="5855280" cy="4464000"/>
              </a:xfrm>
              <a:blipFill>
                <a:blip r:embed="rId2"/>
                <a:stretch>
                  <a:fillRect l="-1353" t="-95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07642-B4EF-17D2-C12B-6ED5A0F4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438FA-78D6-FB90-C608-2395F336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D0DA1-CBBB-2352-12AA-666EEAD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B3776D-501A-18F5-B118-F73A1967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Fault Location 4 – Additional RS-Mask Circuit in Inversion</a:t>
            </a:r>
          </a:p>
        </p:txBody>
      </p:sp>
      <p:pic>
        <p:nvPicPr>
          <p:cNvPr id="8" name="Picture 7" descr="A diagram of a multi-function system&#10;&#10;AI-generated content may be incorrect.">
            <a:extLst>
              <a:ext uri="{FF2B5EF4-FFF2-40B4-BE49-F238E27FC236}">
                <a16:creationId xmlns:a16="http://schemas.microsoft.com/office/drawing/2014/main" id="{163CA07F-2DF4-2CE0-B00D-D2C5B6F36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480" y="2023200"/>
            <a:ext cx="5168320" cy="26358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DD3697-40F1-D42C-6885-A2520BEDA72A}"/>
              </a:ext>
            </a:extLst>
          </p:cNvPr>
          <p:cNvCxnSpPr>
            <a:cxnSpLocks/>
            <a:endCxn id="8" idx="0"/>
          </p:cNvCxnSpPr>
          <p:nvPr/>
        </p:nvCxnSpPr>
        <p:spPr>
          <a:xfrm flipV="1">
            <a:off x="9377680" y="2023200"/>
            <a:ext cx="26960" cy="80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E83DAB-4D2C-2C36-C8AA-0E24A327F2F5}"/>
                  </a:ext>
                </a:extLst>
              </p:cNvPr>
              <p:cNvSpPr txBox="1"/>
              <p:nvPr/>
            </p:nvSpPr>
            <p:spPr>
              <a:xfrm>
                <a:off x="8558343" y="1657644"/>
                <a:ext cx="1692593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BE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E83DAB-4D2C-2C36-C8AA-0E24A327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343" y="1657644"/>
                <a:ext cx="1692593" cy="669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931771-9345-1962-1436-08670B2EE03A}"/>
              </a:ext>
            </a:extLst>
          </p:cNvPr>
          <p:cNvCxnSpPr>
            <a:cxnSpLocks/>
          </p:cNvCxnSpPr>
          <p:nvPr/>
        </p:nvCxnSpPr>
        <p:spPr>
          <a:xfrm>
            <a:off x="9377680" y="4064000"/>
            <a:ext cx="0" cy="80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97FA08-278C-8E23-D983-2D1F73D6DAD0}"/>
                  </a:ext>
                </a:extLst>
              </p:cNvPr>
              <p:cNvSpPr txBox="1"/>
              <p:nvPr/>
            </p:nvSpPr>
            <p:spPr>
              <a:xfrm>
                <a:off x="8530200" y="4804400"/>
                <a:ext cx="1692593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BE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97FA08-278C-8E23-D983-2D1F73D6D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200" y="4804400"/>
                <a:ext cx="1692593" cy="669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7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B9F5F-97B4-6558-CC59-7B7C6ECC3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0A11A-BF8B-A79E-F3F0-3B06F4B1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DEEBE-B9F3-DA04-8C36-4F434967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5C111-0F8E-B786-037C-833215EC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FA4FEA-DE69-11E4-3DCF-710A4769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An AES-specific Countermeasure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0457577-026C-8E28-2252-840CA61E39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800" y="1359036"/>
                <a:ext cx="11041200" cy="4464000"/>
              </a:xfrm>
            </p:spPr>
            <p:txBody>
              <a:bodyPr/>
              <a:lstStyle/>
              <a:p>
                <a:r>
                  <a:rPr lang="en-BE" b="0" dirty="0"/>
                  <a:t>Glitch extended robust </a:t>
                </a:r>
                <a14:m>
                  <m:oMath xmlns:m="http://schemas.openxmlformats.org/officeDocument/2006/math">
                    <m:r>
                      <a:rPr lang="en-BE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BE" dirty="0"/>
                  <a:t>-probing model</a:t>
                </a:r>
                <a:r>
                  <a:rPr lang="en-BE" baseline="30000" dirty="0"/>
                  <a:t>4</a:t>
                </a:r>
              </a:p>
              <a:p>
                <a:r>
                  <a:rPr lang="en-BE" dirty="0"/>
                  <a:t>Gate/register-faulting model</a:t>
                </a:r>
                <a:r>
                  <a:rPr lang="en-BE" baseline="30000" dirty="0"/>
                  <a:t>5</a:t>
                </a:r>
              </a:p>
              <a:p>
                <a:pPr lvl="1"/>
                <a:r>
                  <a:rPr lang="en-BE" dirty="0"/>
                  <a:t>Correctness: the adversary may receive an incorrect output, but it remains unexploitable</a:t>
                </a:r>
              </a:p>
              <a:p>
                <a:pPr lvl="1"/>
                <a:r>
                  <a:rPr lang="en-BE" dirty="0"/>
                  <a:t>Privacy: the probability of the abort signal is independent of the secrets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0457577-026C-8E28-2252-840CA61E39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800" y="1359036"/>
                <a:ext cx="11041200" cy="4464000"/>
              </a:xfrm>
              <a:blipFill>
                <a:blip r:embed="rId2"/>
                <a:stretch>
                  <a:fillRect l="-717" t="-956" r="-5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571589-B459-404A-AB48-74D150F088FE}"/>
              </a:ext>
            </a:extLst>
          </p:cNvPr>
          <p:cNvSpPr txBox="1"/>
          <p:nvPr/>
        </p:nvSpPr>
        <p:spPr>
          <a:xfrm>
            <a:off x="2566219" y="6154998"/>
            <a:ext cx="715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100" dirty="0">
                <a:solidFill>
                  <a:schemeClr val="bg1"/>
                </a:solidFill>
              </a:rPr>
              <a:t>4- S. Faust, V. Grosso, S. M. D. Pozo, C. </a:t>
            </a:r>
            <a:r>
              <a:rPr lang="en-BE" sz="1100" dirty="0" err="1">
                <a:solidFill>
                  <a:schemeClr val="bg1"/>
                </a:solidFill>
              </a:rPr>
              <a:t>Paglialonga</a:t>
            </a:r>
            <a:r>
              <a:rPr lang="en-BE" sz="1100" dirty="0">
                <a:solidFill>
                  <a:schemeClr val="bg1"/>
                </a:solidFill>
              </a:rPr>
              <a:t>, F. Standaert: Composable Masking Schemes in the Presence of Physical Defaults &amp; the Robust Probing Model</a:t>
            </a:r>
          </a:p>
          <a:p>
            <a:r>
              <a:rPr lang="en-BE" sz="1100" dirty="0">
                <a:solidFill>
                  <a:schemeClr val="bg1"/>
                </a:solidFill>
              </a:rPr>
              <a:t>5- S. Dhooghe, A. Ovchinnikov, D. Toprakhisar: StaTI: Protecting against Fault Attacks Using Stable Threshold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417927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5A928-596E-B13C-DD28-CCBA52533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457E4-2E06-C8C0-6E34-0B6B3E83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380A3-DD23-3F6C-77C5-2603F5EF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9D567-AADB-8D60-2496-EFA6ED19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80C268-CECA-89E7-EFD9-971B6897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An AES-specific Countermeasure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98B7413-5B2E-A943-69A5-9C2BBD8D4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572" y="1147855"/>
            <a:ext cx="7479176" cy="175482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E6C036F-6038-2046-55CE-DECDD5C6BC1E}"/>
              </a:ext>
            </a:extLst>
          </p:cNvPr>
          <p:cNvSpPr txBox="1">
            <a:spLocks/>
          </p:cNvSpPr>
          <p:nvPr/>
        </p:nvSpPr>
        <p:spPr>
          <a:xfrm>
            <a:off x="0" y="1765574"/>
            <a:ext cx="4500880" cy="169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BE" b="1" dirty="0"/>
              <a:t>Goal:</a:t>
            </a:r>
            <a:r>
              <a:rPr lang="en-BE" dirty="0"/>
              <a:t> uniform mapping for all inputs</a:t>
            </a:r>
          </a:p>
        </p:txBody>
      </p:sp>
      <p:pic>
        <p:nvPicPr>
          <p:cNvPr id="13" name="Content Placeholder 12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50FEDFEF-0EA3-4397-F381-27A966B55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0420" y="3141028"/>
            <a:ext cx="6731160" cy="13285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3C297162-04AC-7A37-3275-3642F1C9D0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2040" y="4670382"/>
                <a:ext cx="5947920" cy="436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BE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3C297162-04AC-7A37-3275-3642F1C9D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040" y="4670382"/>
                <a:ext cx="5947920" cy="436219"/>
              </a:xfrm>
              <a:prstGeom prst="rect">
                <a:avLst/>
              </a:prstGeom>
              <a:blipFill>
                <a:blip r:embed="rId4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77038C1A-D06F-278A-4D65-FF65E9C7F2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640" y="5013284"/>
                <a:ext cx="5947920" cy="1393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BE" sz="20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77038C1A-D06F-278A-4D65-FF65E9C7F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640" y="5013284"/>
                <a:ext cx="5947920" cy="1393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82DCAB8-0B50-9259-72B9-1A2BA3DC8B7E}"/>
              </a:ext>
            </a:extLst>
          </p:cNvPr>
          <p:cNvSpPr/>
          <p:nvPr/>
        </p:nvSpPr>
        <p:spPr>
          <a:xfrm>
            <a:off x="5899356" y="3305064"/>
            <a:ext cx="1430267" cy="29862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C52A9-FE3A-B8DE-190D-3CF08641E9D8}"/>
              </a:ext>
            </a:extLst>
          </p:cNvPr>
          <p:cNvSpPr/>
          <p:nvPr/>
        </p:nvSpPr>
        <p:spPr>
          <a:xfrm>
            <a:off x="7482023" y="3307685"/>
            <a:ext cx="1514493" cy="29862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DCE032-2855-94D1-C4AA-A8CF8BE4575E}"/>
              </a:ext>
            </a:extLst>
          </p:cNvPr>
          <p:cNvSpPr/>
          <p:nvPr/>
        </p:nvSpPr>
        <p:spPr>
          <a:xfrm>
            <a:off x="4866967" y="3298021"/>
            <a:ext cx="1085812" cy="29862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270B55-D9F3-693E-81E5-7AF5C6BA52F4}"/>
              </a:ext>
            </a:extLst>
          </p:cNvPr>
          <p:cNvSpPr/>
          <p:nvPr/>
        </p:nvSpPr>
        <p:spPr>
          <a:xfrm>
            <a:off x="3018502" y="3746824"/>
            <a:ext cx="766916" cy="511891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88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  <p:bldP spid="2" grpId="1" animBg="1"/>
      <p:bldP spid="8" grpId="0" animBg="1"/>
      <p:bldP spid="8" grpId="1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7FACC-5749-3FB8-E233-DBDA99B3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EDCAA-536D-2E21-F7A0-1764C924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B34F9-89DC-14EC-1757-2835E85C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847A97-83DF-D851-4A72-04503E8D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An AES-specific Countermeasure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C60F5A81-9333-F294-170E-4E6B1D581C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1560" y="117036"/>
                <a:ext cx="5947920" cy="436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14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BE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C60F5A81-9333-F294-170E-4E6B1D58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560" y="117036"/>
                <a:ext cx="5947920" cy="436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6A372522-EFCC-33D1-7261-321DB8F5E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0200" y="344569"/>
                <a:ext cx="5947920" cy="7868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BE" sz="14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BE" sz="1400" dirty="0"/>
              </a:p>
            </p:txBody>
          </p:sp>
        </mc:Choice>
        <mc:Fallback xmlns="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6A372522-EFCC-33D1-7261-321DB8F5E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00" y="344569"/>
                <a:ext cx="5947920" cy="786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051328-AA0E-F144-A0A9-BC91273AEC62}"/>
                  </a:ext>
                </a:extLst>
              </p:cNvPr>
              <p:cNvSpPr txBox="1"/>
              <p:nvPr/>
            </p:nvSpPr>
            <p:spPr>
              <a:xfrm>
                <a:off x="182880" y="1584695"/>
                <a:ext cx="2296160" cy="708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051328-AA0E-F144-A0A9-BC91273AE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584695"/>
                <a:ext cx="2296160" cy="708464"/>
              </a:xfrm>
              <a:prstGeom prst="rect">
                <a:avLst/>
              </a:prstGeom>
              <a:blipFill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CE3F98-71AE-AD75-3CBF-4913A728C06A}"/>
                  </a:ext>
                </a:extLst>
              </p:cNvPr>
              <p:cNvSpPr txBox="1"/>
              <p:nvPr/>
            </p:nvSpPr>
            <p:spPr>
              <a:xfrm>
                <a:off x="2009140" y="1584695"/>
                <a:ext cx="9398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CE3F98-71AE-AD75-3CBF-4913A728C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40" y="1584695"/>
                <a:ext cx="939800" cy="707886"/>
              </a:xfrm>
              <a:prstGeom prst="rect">
                <a:avLst/>
              </a:prstGeom>
              <a:blipFill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53407E3-4943-DE3E-1C89-618FC66C2FDA}"/>
              </a:ext>
            </a:extLst>
          </p:cNvPr>
          <p:cNvSpPr/>
          <p:nvPr/>
        </p:nvSpPr>
        <p:spPr>
          <a:xfrm>
            <a:off x="1034480" y="164218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D74A58-8D13-7679-5F94-582B2C1C1757}"/>
              </a:ext>
            </a:extLst>
          </p:cNvPr>
          <p:cNvSpPr/>
          <p:nvPr/>
        </p:nvSpPr>
        <p:spPr>
          <a:xfrm>
            <a:off x="1044640" y="1988359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A4E5CB-3BB5-6D20-A58E-DAAECFF1DE95}"/>
              </a:ext>
            </a:extLst>
          </p:cNvPr>
          <p:cNvSpPr/>
          <p:nvPr/>
        </p:nvSpPr>
        <p:spPr>
          <a:xfrm>
            <a:off x="1567240" y="163202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D25FC0-F51A-E541-1922-C60DF21CE804}"/>
              </a:ext>
            </a:extLst>
          </p:cNvPr>
          <p:cNvSpPr/>
          <p:nvPr/>
        </p:nvSpPr>
        <p:spPr>
          <a:xfrm>
            <a:off x="1577400" y="1998519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99594A-7E77-9AFE-1721-06E6B3A2A740}"/>
                  </a:ext>
                </a:extLst>
              </p:cNvPr>
              <p:cNvSpPr txBox="1"/>
              <p:nvPr/>
            </p:nvSpPr>
            <p:spPr>
              <a:xfrm>
                <a:off x="2702440" y="1584117"/>
                <a:ext cx="438404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99594A-7E77-9AFE-1721-06E6B3A2A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440" y="1584117"/>
                <a:ext cx="4384040" cy="707886"/>
              </a:xfrm>
              <a:prstGeom prst="rect">
                <a:avLst/>
              </a:prstGeom>
              <a:blipFill>
                <a:blip r:embed="rId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CAF3AD-98FB-82FD-17D0-8B24E5B8A45B}"/>
                  </a:ext>
                </a:extLst>
              </p:cNvPr>
              <p:cNvSpPr txBox="1"/>
              <p:nvPr/>
            </p:nvSpPr>
            <p:spPr>
              <a:xfrm>
                <a:off x="5857240" y="1581891"/>
                <a:ext cx="70612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i="1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E" sz="2000" i="1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CAF3AD-98FB-82FD-17D0-8B24E5B8A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240" y="1581891"/>
                <a:ext cx="7061200" cy="707886"/>
              </a:xfrm>
              <a:prstGeom prst="rect">
                <a:avLst/>
              </a:prstGeom>
              <a:blipFill>
                <a:blip r:embed="rId7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4ECD70B-115E-EF5B-CA47-568B0C7C0C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2512632"/>
                <a:ext cx="11041200" cy="4464000"/>
              </a:xfrm>
            </p:spPr>
            <p:txBody>
              <a:bodyPr/>
              <a:lstStyle/>
              <a:p>
                <a:r>
                  <a:rPr lang="en-BE" dirty="0"/>
                  <a:t>In order to </a:t>
                </a:r>
                <a:r>
                  <a:rPr lang="en-BE" i="1" dirty="0"/>
                  <a:t>hide</a:t>
                </a:r>
                <a:r>
                  <a:rPr lang="en-BE" dirty="0"/>
                  <a:t> output differential:</a:t>
                </a:r>
              </a:p>
              <a:p>
                <a:pPr lvl="1"/>
                <a:r>
                  <a:rPr lang="en-BE" dirty="0"/>
                  <a:t>Additional term: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p>
                        </m:sSup>
                        <m:r>
                          <a:rPr lang="en-BE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B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B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BE" dirty="0"/>
                  <a:t> which evaluates to zero if there is no fault</a:t>
                </a:r>
              </a:p>
              <a:p>
                <a:pPr marL="457200" lvl="1" indent="0">
                  <a:buNone/>
                </a:pPr>
                <a:endParaRPr lang="en-BE" dirty="0"/>
              </a:p>
              <a:p>
                <a:pPr lvl="1"/>
                <a:endParaRPr lang="en-BE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4ECD70B-115E-EF5B-CA47-568B0C7C0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2512632"/>
                <a:ext cx="11041200" cy="4464000"/>
              </a:xfrm>
              <a:blipFill>
                <a:blip r:embed="rId8"/>
                <a:stretch>
                  <a:fillRect l="-717" t="-956" r="-44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0D9A47-4871-540D-C9EB-0FBAF807A6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992" y="3976418"/>
                <a:ext cx="11041200" cy="538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BE" dirty="0"/>
                  <a:t>What about protecting the </a:t>
                </a:r>
                <a14:m>
                  <m:oMath xmlns:m="http://schemas.openxmlformats.org/officeDocument/2006/math">
                    <m:r>
                      <a:rPr lang="en-BE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B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BE" dirty="0"/>
                  <a:t> inversion?</a:t>
                </a:r>
              </a:p>
              <a:p>
                <a:endParaRPr lang="en-BE" i="1" dirty="0">
                  <a:latin typeface="Cambria Math" panose="02040503050406030204" pitchFamily="18" charset="0"/>
                </a:endParaRPr>
              </a:p>
              <a:p>
                <a:endParaRPr lang="en-BE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0D9A47-4871-540D-C9EB-0FBAF807A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2" y="3976418"/>
                <a:ext cx="11041200" cy="538560"/>
              </a:xfrm>
              <a:prstGeom prst="rect">
                <a:avLst/>
              </a:prstGeom>
              <a:blipFill>
                <a:blip r:embed="rId9"/>
                <a:stretch>
                  <a:fillRect l="-828" t="-7865" b="-1123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4197DA3-8D5C-210F-71D7-38DFEB5B9B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78" y="4514978"/>
            <a:ext cx="5867074" cy="137657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706AC3D-510F-FD45-3AE4-BBF011BCD97C}"/>
              </a:ext>
            </a:extLst>
          </p:cNvPr>
          <p:cNvSpPr/>
          <p:nvPr/>
        </p:nvSpPr>
        <p:spPr>
          <a:xfrm>
            <a:off x="2479039" y="4857135"/>
            <a:ext cx="2220779" cy="82591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4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3" grpId="0"/>
      <p:bldP spid="25" grpId="0" build="p"/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AACE-DF44-A1A9-365A-9F4F64277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lack screen with white squares and red text&#10;&#10;AI-generated content may be incorrect.">
            <a:extLst>
              <a:ext uri="{FF2B5EF4-FFF2-40B4-BE49-F238E27FC236}">
                <a16:creationId xmlns:a16="http://schemas.microsoft.com/office/drawing/2014/main" id="{10EFD484-1325-60EA-0B47-2FA28F3B0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760" y="1176156"/>
            <a:ext cx="5423899" cy="4786806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8C895-D00C-77F2-EC02-6AFD0960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38E8E-2B32-563A-918B-D26405F1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7BDC3-6F1A-D7B9-ADAF-AC5ACA76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5024F8-0925-463A-121D-A881BFC4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Hardware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1E9A18-5A8A-1C5A-1DB9-3A2B221D9DF0}"/>
                  </a:ext>
                </a:extLst>
              </p:cNvPr>
              <p:cNvSpPr txBox="1"/>
              <p:nvPr/>
            </p:nvSpPr>
            <p:spPr>
              <a:xfrm>
                <a:off x="576000" y="2828835"/>
                <a:ext cx="512496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BE" sz="2400" dirty="0"/>
                  <a:t>How to protect against DFA if the input is faulted?</a:t>
                </a:r>
              </a:p>
              <a:p>
                <a14:m>
                  <m:oMath xmlns:m="http://schemas.openxmlformats.org/officeDocument/2006/math">
                    <m:r>
                      <a:rPr lang="en-BE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BE" sz="2400" dirty="0"/>
                  <a:t>Duplicate the S-box input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1E9A18-5A8A-1C5A-1DB9-3A2B221D9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2828835"/>
                <a:ext cx="5124961" cy="1200329"/>
              </a:xfrm>
              <a:prstGeom prst="rect">
                <a:avLst/>
              </a:prstGeom>
              <a:blipFill>
                <a:blip r:embed="rId3"/>
                <a:stretch>
                  <a:fillRect l="-1784" t="-3553" b="-1116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3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468BB0-4731-82CB-61C6-D54D5FAA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Over three shares, based on Consolidating Masking Schemes</a:t>
            </a:r>
            <a:r>
              <a:rPr lang="en-BE" baseline="30000" dirty="0"/>
              <a:t>6</a:t>
            </a:r>
            <a:r>
              <a:rPr lang="en-BE" dirty="0"/>
              <a:t> </a:t>
            </a:r>
          </a:p>
          <a:p>
            <a:r>
              <a:rPr lang="en-BE" dirty="0"/>
              <a:t>Second-order SCA, first-order fault protection</a:t>
            </a:r>
          </a:p>
          <a:p>
            <a:pPr lvl="1"/>
            <a:r>
              <a:rPr lang="en-BE" dirty="0"/>
              <a:t>TVLA evaluation</a:t>
            </a:r>
          </a:p>
          <a:p>
            <a:pPr lvl="1"/>
            <a:r>
              <a:rPr lang="en-BE" dirty="0"/>
              <a:t>Fault evaluation</a:t>
            </a:r>
          </a:p>
          <a:p>
            <a:pPr lvl="2"/>
            <a:r>
              <a:rPr lang="en-BE" dirty="0"/>
              <a:t>Provable methods are not applicable/feasible</a:t>
            </a:r>
          </a:p>
          <a:p>
            <a:pPr lvl="2"/>
            <a:r>
              <a:rPr lang="en-BE" dirty="0"/>
              <a:t>Assessed the detection rate across all inputs for faulting each component in the S-box </a:t>
            </a:r>
            <a:endParaRPr lang="en-BE" i="1" dirty="0"/>
          </a:p>
          <a:p>
            <a:pPr lvl="2"/>
            <a:r>
              <a:rPr lang="en-BE" dirty="0"/>
              <a:t>Assessed the distribution of output differences across all inputs and fault values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296B0-206D-E17C-1460-0BF4AC31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DF0CE-7EC7-9F2F-5EA7-B237AE77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14897-0804-327B-4996-D8E09046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C1AA1C-2E63-5862-B621-D113F9E3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Hardware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A59CA-90AF-A524-A595-7021099D5C9D}"/>
              </a:ext>
            </a:extLst>
          </p:cNvPr>
          <p:cNvSpPr txBox="1"/>
          <p:nvPr/>
        </p:nvSpPr>
        <p:spPr>
          <a:xfrm>
            <a:off x="2566219" y="6318556"/>
            <a:ext cx="7157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100" dirty="0">
                <a:solidFill>
                  <a:schemeClr val="bg1"/>
                </a:solidFill>
              </a:rPr>
              <a:t>6- O. </a:t>
            </a:r>
            <a:r>
              <a:rPr lang="en-BE" sz="1100" dirty="0" err="1">
                <a:solidFill>
                  <a:schemeClr val="bg1"/>
                </a:solidFill>
              </a:rPr>
              <a:t>Reparaz</a:t>
            </a:r>
            <a:r>
              <a:rPr lang="en-BE" sz="1100" dirty="0">
                <a:solidFill>
                  <a:schemeClr val="bg1"/>
                </a:solidFill>
              </a:rPr>
              <a:t>, B. Bilgin, S. </a:t>
            </a:r>
            <a:r>
              <a:rPr lang="en-BE" sz="1100" dirty="0" err="1">
                <a:solidFill>
                  <a:schemeClr val="bg1"/>
                </a:solidFill>
              </a:rPr>
              <a:t>Nikova</a:t>
            </a:r>
            <a:r>
              <a:rPr lang="en-BE" sz="1100" dirty="0">
                <a:solidFill>
                  <a:schemeClr val="bg1"/>
                </a:solidFill>
              </a:rPr>
              <a:t>, B. </a:t>
            </a:r>
            <a:r>
              <a:rPr lang="en-BE" sz="1100" dirty="0" err="1">
                <a:solidFill>
                  <a:schemeClr val="bg1"/>
                </a:solidFill>
              </a:rPr>
              <a:t>Gierlichs</a:t>
            </a:r>
            <a:r>
              <a:rPr lang="en-BE" sz="1100" dirty="0">
                <a:solidFill>
                  <a:schemeClr val="bg1"/>
                </a:solidFill>
              </a:rPr>
              <a:t>, I. </a:t>
            </a:r>
            <a:r>
              <a:rPr lang="en-BE" sz="1100" dirty="0" err="1">
                <a:solidFill>
                  <a:schemeClr val="bg1"/>
                </a:solidFill>
              </a:rPr>
              <a:t>Verbauwhede</a:t>
            </a:r>
            <a:r>
              <a:rPr lang="en-BE" sz="1100" dirty="0">
                <a:solidFill>
                  <a:schemeClr val="bg1"/>
                </a:solidFill>
              </a:rPr>
              <a:t>: Consolidating Masking Schemes</a:t>
            </a:r>
          </a:p>
        </p:txBody>
      </p:sp>
    </p:spTree>
    <p:extLst>
      <p:ext uri="{BB962C8B-B14F-4D97-AF65-F5344CB8AC3E}">
        <p14:creationId xmlns:p14="http://schemas.microsoft.com/office/powerpoint/2010/main" val="254906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99CE92-B6A1-FEC3-D926-3A9F16A4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Several vulnerabilities in RS-Mask</a:t>
            </a:r>
          </a:p>
          <a:p>
            <a:pPr lvl="1"/>
            <a:r>
              <a:rPr lang="en-BE" dirty="0"/>
              <a:t>Insufficient evaluation</a:t>
            </a:r>
          </a:p>
          <a:p>
            <a:r>
              <a:rPr lang="en-BE" dirty="0"/>
              <a:t>We need more comprehensive fault evaluations</a:t>
            </a:r>
          </a:p>
          <a:p>
            <a:r>
              <a:rPr lang="en-BE" dirty="0"/>
              <a:t>An AES-specific countermeasure with a uniform mapping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5627F-292D-C119-9495-DED061D4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04825-3475-A4E5-A42F-3B730326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81346-3B52-C6B1-FE8A-F500E68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9BC43A-45BB-1CD3-8D0D-15101E64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Conclusion</a:t>
            </a: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A64D303-F596-5E62-896E-1E7F2F9C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294" y="4913294"/>
            <a:ext cx="1296706" cy="1296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766C73-2EC8-9EC2-FA4A-D0FED6434137}"/>
              </a:ext>
            </a:extLst>
          </p:cNvPr>
          <p:cNvSpPr txBox="1"/>
          <p:nvPr/>
        </p:nvSpPr>
        <p:spPr>
          <a:xfrm>
            <a:off x="8701549" y="5300037"/>
            <a:ext cx="373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800" dirty="0">
                <a:solidFill>
                  <a:srgbClr val="1D8DB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420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408BE-A79B-039B-9315-24DEFF3C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DA70-6F18-141C-FAB8-42DCFFBB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3C6FF6-29F9-764C-DB1E-B6D056A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Attacks</a:t>
            </a:r>
            <a:endParaRPr lang="en-BE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D0054F6-BC37-1B77-1E0B-45FB9152D8F2}"/>
              </a:ext>
            </a:extLst>
          </p:cNvPr>
          <p:cNvSpPr txBox="1">
            <a:spLocks/>
          </p:cNvSpPr>
          <p:nvPr/>
        </p:nvSpPr>
        <p:spPr>
          <a:xfrm>
            <a:off x="576000" y="1449528"/>
            <a:ext cx="5421575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1- Passive Attacks</a:t>
            </a:r>
            <a:endParaRPr lang="en-BE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3D9931-15AF-A34B-38E2-033D22036AE4}"/>
              </a:ext>
            </a:extLst>
          </p:cNvPr>
          <p:cNvSpPr txBox="1">
            <a:spLocks/>
          </p:cNvSpPr>
          <p:nvPr/>
        </p:nvSpPr>
        <p:spPr>
          <a:xfrm>
            <a:off x="576000" y="1883179"/>
            <a:ext cx="5421575" cy="3837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Side-Channel Analysis (SCA)</a:t>
            </a:r>
          </a:p>
          <a:p>
            <a:pPr marL="457200" lvl="1" indent="0">
              <a:buNone/>
            </a:pPr>
            <a:r>
              <a:rPr lang="en-GB" dirty="0"/>
              <a:t>Observable leakage</a:t>
            </a:r>
            <a:endParaRPr lang="en-BE" dirty="0"/>
          </a:p>
          <a:p>
            <a:pPr marL="914400" lvl="2" indent="0">
              <a:buNone/>
            </a:pPr>
            <a:r>
              <a:rPr lang="en-BE" i="1" dirty="0"/>
              <a:t>e.g., </a:t>
            </a:r>
            <a:r>
              <a:rPr lang="en-BE" dirty="0"/>
              <a:t>Power consumption</a:t>
            </a:r>
          </a:p>
          <a:p>
            <a:pPr marL="457200" lvl="1" indent="0">
              <a:buNone/>
            </a:pPr>
            <a:r>
              <a:rPr lang="en-GB" dirty="0"/>
              <a:t>C</a:t>
            </a:r>
            <a:r>
              <a:rPr lang="en-BE" dirty="0" err="1"/>
              <a:t>ountermeasures</a:t>
            </a:r>
            <a:endParaRPr lang="en-BE" dirty="0"/>
          </a:p>
          <a:p>
            <a:pPr lvl="2"/>
            <a:r>
              <a:rPr lang="en-BE" dirty="0"/>
              <a:t>Masking</a:t>
            </a:r>
          </a:p>
          <a:p>
            <a:pPr marL="457200" lvl="1" indent="0">
              <a:buNone/>
            </a:pPr>
            <a:r>
              <a:rPr lang="en-BE" dirty="0"/>
              <a:t>Practical evaluation</a:t>
            </a:r>
          </a:p>
          <a:p>
            <a:pPr lvl="2"/>
            <a:r>
              <a:rPr lang="en-BE" dirty="0"/>
              <a:t>TVLA</a:t>
            </a:r>
          </a:p>
          <a:p>
            <a:pPr marL="457200" lvl="1" indent="0">
              <a:buNone/>
            </a:pPr>
            <a:endParaRPr lang="en-BE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A1E7E97C-847F-EF69-0CE7-42909DCF57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4036" y="1703070"/>
            <a:ext cx="5173980" cy="345185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C634C4-5216-A200-A413-FE09898C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24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7F64A6-E5CE-0136-0B68-728824876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BE" dirty="0">
                <a:solidFill>
                  <a:srgbClr val="2F4D5D"/>
                </a:solidFill>
              </a:rPr>
              <a:t>1- K. Ramezanpour, P. Ampadu, W. Diehl: RS-Mask: Random Space Masking as an Integrated Countermeasure against Power and Fault Analysis</a:t>
            </a:r>
          </a:p>
          <a:p>
            <a:pPr marL="0" indent="0">
              <a:buNone/>
            </a:pPr>
            <a:r>
              <a:rPr lang="en-BE" dirty="0">
                <a:solidFill>
                  <a:srgbClr val="2F4D5D"/>
                </a:solidFill>
              </a:rPr>
              <a:t>2- O. </a:t>
            </a:r>
            <a:r>
              <a:rPr lang="en-BE" dirty="0" err="1">
                <a:solidFill>
                  <a:srgbClr val="2F4D5D"/>
                </a:solidFill>
              </a:rPr>
              <a:t>Reparaz</a:t>
            </a:r>
            <a:r>
              <a:rPr lang="en-BE" dirty="0">
                <a:solidFill>
                  <a:srgbClr val="2F4D5D"/>
                </a:solidFill>
              </a:rPr>
              <a:t>, L. De Meyer, B. Bilgin, V. Arribas, S. </a:t>
            </a:r>
            <a:r>
              <a:rPr lang="en-BE" dirty="0" err="1">
                <a:solidFill>
                  <a:srgbClr val="2F4D5D"/>
                </a:solidFill>
              </a:rPr>
              <a:t>Nikova</a:t>
            </a:r>
            <a:r>
              <a:rPr lang="en-BE" dirty="0">
                <a:solidFill>
                  <a:srgbClr val="2F4D5D"/>
                </a:solidFill>
              </a:rPr>
              <a:t>, V. </a:t>
            </a:r>
            <a:r>
              <a:rPr lang="en-BE" dirty="0" err="1">
                <a:solidFill>
                  <a:srgbClr val="2F4D5D"/>
                </a:solidFill>
              </a:rPr>
              <a:t>Nikov</a:t>
            </a:r>
            <a:r>
              <a:rPr lang="en-BE" dirty="0">
                <a:solidFill>
                  <a:srgbClr val="2F4D5D"/>
                </a:solidFill>
              </a:rPr>
              <a:t>, N. P. Smart: CAPA: The Spirit of Beaver Against Physical Attacks</a:t>
            </a:r>
          </a:p>
          <a:p>
            <a:pPr marL="0" indent="0">
              <a:buNone/>
            </a:pPr>
            <a:r>
              <a:rPr lang="en-BE" dirty="0">
                <a:solidFill>
                  <a:srgbClr val="2F4D5D"/>
                </a:solidFill>
              </a:rPr>
              <a:t>3- J. </a:t>
            </a:r>
            <a:r>
              <a:rPr lang="en-BE" dirty="0" err="1">
                <a:solidFill>
                  <a:srgbClr val="2F4D5D"/>
                </a:solidFill>
              </a:rPr>
              <a:t>Feldtkeller</a:t>
            </a:r>
            <a:r>
              <a:rPr lang="en-BE" dirty="0">
                <a:solidFill>
                  <a:srgbClr val="2F4D5D"/>
                </a:solidFill>
              </a:rPr>
              <a:t>, J. Richter-Brockmann, P. </a:t>
            </a:r>
            <a:r>
              <a:rPr lang="en-BE" dirty="0" err="1">
                <a:solidFill>
                  <a:srgbClr val="2F4D5D"/>
                </a:solidFill>
              </a:rPr>
              <a:t>Sasdrich</a:t>
            </a:r>
            <a:r>
              <a:rPr lang="en-BE" dirty="0">
                <a:solidFill>
                  <a:srgbClr val="2F4D5D"/>
                </a:solidFill>
              </a:rPr>
              <a:t>, T. </a:t>
            </a:r>
            <a:r>
              <a:rPr lang="en-BE" dirty="0" err="1">
                <a:solidFill>
                  <a:srgbClr val="2F4D5D"/>
                </a:solidFill>
              </a:rPr>
              <a:t>Guneysu</a:t>
            </a:r>
            <a:r>
              <a:rPr lang="en-BE" dirty="0">
                <a:solidFill>
                  <a:srgbClr val="2F4D5D"/>
                </a:solidFill>
              </a:rPr>
              <a:t>: CINI MINIS: Domain Isolation for Fault and Combined Security</a:t>
            </a:r>
          </a:p>
          <a:p>
            <a:pPr marL="0" indent="0">
              <a:buNone/>
            </a:pPr>
            <a:r>
              <a:rPr lang="en-BE" dirty="0">
                <a:solidFill>
                  <a:srgbClr val="2F4D5D"/>
                </a:solidFill>
              </a:rPr>
              <a:t>4- S. Faust, V. Grosso, S. M. D. Pozo, C. </a:t>
            </a:r>
            <a:r>
              <a:rPr lang="en-BE" dirty="0" err="1">
                <a:solidFill>
                  <a:srgbClr val="2F4D5D"/>
                </a:solidFill>
              </a:rPr>
              <a:t>Paglialonga</a:t>
            </a:r>
            <a:r>
              <a:rPr lang="en-BE" dirty="0">
                <a:solidFill>
                  <a:srgbClr val="2F4D5D"/>
                </a:solidFill>
              </a:rPr>
              <a:t>, F. Standaert: Composable Masking Schemes in the Presence of Physical Defaults &amp; the Robust Probing Model</a:t>
            </a:r>
          </a:p>
          <a:p>
            <a:pPr marL="0" indent="0">
              <a:buNone/>
            </a:pPr>
            <a:r>
              <a:rPr lang="en-BE" dirty="0">
                <a:solidFill>
                  <a:srgbClr val="2F4D5D"/>
                </a:solidFill>
              </a:rPr>
              <a:t>5- S. Dhooghe, A. Ovchinnikov, D. Toprakhisar: StaTI: Protecting against Fault Attacks Using Stable Threshold Implementations</a:t>
            </a:r>
          </a:p>
          <a:p>
            <a:pPr marL="0" indent="0">
              <a:buNone/>
            </a:pPr>
            <a:r>
              <a:rPr lang="en-BE" dirty="0">
                <a:solidFill>
                  <a:srgbClr val="2F4D5D"/>
                </a:solidFill>
              </a:rPr>
              <a:t>6- O. </a:t>
            </a:r>
            <a:r>
              <a:rPr lang="en-BE" dirty="0" err="1">
                <a:solidFill>
                  <a:srgbClr val="2F4D5D"/>
                </a:solidFill>
              </a:rPr>
              <a:t>Reparaz</a:t>
            </a:r>
            <a:r>
              <a:rPr lang="en-BE" dirty="0">
                <a:solidFill>
                  <a:srgbClr val="2F4D5D"/>
                </a:solidFill>
              </a:rPr>
              <a:t>, B. Bilgin, S. </a:t>
            </a:r>
            <a:r>
              <a:rPr lang="en-BE" dirty="0" err="1">
                <a:solidFill>
                  <a:srgbClr val="2F4D5D"/>
                </a:solidFill>
              </a:rPr>
              <a:t>Nikova</a:t>
            </a:r>
            <a:r>
              <a:rPr lang="en-BE" dirty="0">
                <a:solidFill>
                  <a:srgbClr val="2F4D5D"/>
                </a:solidFill>
              </a:rPr>
              <a:t>, B. </a:t>
            </a:r>
            <a:r>
              <a:rPr lang="en-BE" dirty="0" err="1">
                <a:solidFill>
                  <a:srgbClr val="2F4D5D"/>
                </a:solidFill>
              </a:rPr>
              <a:t>Gierlichs</a:t>
            </a:r>
            <a:r>
              <a:rPr lang="en-BE" dirty="0">
                <a:solidFill>
                  <a:srgbClr val="2F4D5D"/>
                </a:solidFill>
              </a:rPr>
              <a:t>, I. </a:t>
            </a:r>
            <a:r>
              <a:rPr lang="en-BE" dirty="0" err="1">
                <a:solidFill>
                  <a:srgbClr val="2F4D5D"/>
                </a:solidFill>
              </a:rPr>
              <a:t>Verbauwhede</a:t>
            </a:r>
            <a:r>
              <a:rPr lang="en-BE" dirty="0">
                <a:solidFill>
                  <a:srgbClr val="2F4D5D"/>
                </a:solidFill>
              </a:rPr>
              <a:t>: Consolidating Masking Schemes</a:t>
            </a:r>
          </a:p>
          <a:p>
            <a:endParaRPr lang="en-BE" dirty="0">
              <a:solidFill>
                <a:srgbClr val="2F4D5D"/>
              </a:solidFill>
            </a:endParaRPr>
          </a:p>
          <a:p>
            <a:endParaRPr lang="en-BE" dirty="0">
              <a:solidFill>
                <a:srgbClr val="2F4D5D"/>
              </a:solidFill>
            </a:endParaRPr>
          </a:p>
          <a:p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2C396-50D3-20F0-D150-D4A8813D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E99BE-FC64-03C3-D18A-0F1D3748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D3AD2-D652-0C64-FD31-CFEE6A1D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20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9A6457-9C84-B7C3-81FC-DEDC85FA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68673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65DA97-869E-7916-C99E-8B91AE6D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7A219-04C9-4F3A-9DF5-34F50E1D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AEEB9-AF8E-8723-7705-000B16AF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40086-10B3-CF62-5D75-B71D2F4F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21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77AAF5-CD1E-B175-E700-9AA63B11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An AES-specific Countermeasure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C88915C6-0C23-FE42-C82D-181AED4F3C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1560" y="117036"/>
                <a:ext cx="5947920" cy="436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14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BE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C60F5A81-9333-F294-170E-4E6B1D58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560" y="117036"/>
                <a:ext cx="5947920" cy="436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F97A6CA2-9624-E72A-FD97-0FE4669A28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0200" y="344569"/>
                <a:ext cx="5947920" cy="7868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BE" sz="14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B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BE" sz="1400" dirty="0"/>
              </a:p>
            </p:txBody>
          </p:sp>
        </mc:Choice>
        <mc:Fallback xmlns="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6A372522-EFCC-33D1-7261-321DB8F5E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00" y="344569"/>
                <a:ext cx="5947920" cy="786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B15B5F-2C6B-E4AB-F599-9DED982271D0}"/>
                  </a:ext>
                </a:extLst>
              </p:cNvPr>
              <p:cNvSpPr txBox="1"/>
              <p:nvPr/>
            </p:nvSpPr>
            <p:spPr>
              <a:xfrm>
                <a:off x="182880" y="1584695"/>
                <a:ext cx="2296160" cy="708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051328-AA0E-F144-A0A9-BC91273AE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584695"/>
                <a:ext cx="2296160" cy="708464"/>
              </a:xfrm>
              <a:prstGeom prst="rect">
                <a:avLst/>
              </a:prstGeom>
              <a:blipFill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E5CB7-B125-6FD3-2F4A-AADF6070B800}"/>
                  </a:ext>
                </a:extLst>
              </p:cNvPr>
              <p:cNvSpPr txBox="1"/>
              <p:nvPr/>
            </p:nvSpPr>
            <p:spPr>
              <a:xfrm>
                <a:off x="2009140" y="1584695"/>
                <a:ext cx="9398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CE3F98-71AE-AD75-3CBF-4913A728C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140" y="1584695"/>
                <a:ext cx="939800" cy="707886"/>
              </a:xfrm>
              <a:prstGeom prst="rect">
                <a:avLst/>
              </a:prstGeom>
              <a:blipFill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0138CAA-B146-D496-E829-B94FFB1CBBA3}"/>
              </a:ext>
            </a:extLst>
          </p:cNvPr>
          <p:cNvSpPr/>
          <p:nvPr/>
        </p:nvSpPr>
        <p:spPr>
          <a:xfrm>
            <a:off x="1034480" y="164218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3FD006-104A-574D-6A81-19EAFECE7909}"/>
              </a:ext>
            </a:extLst>
          </p:cNvPr>
          <p:cNvSpPr/>
          <p:nvPr/>
        </p:nvSpPr>
        <p:spPr>
          <a:xfrm>
            <a:off x="1044640" y="1988359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DD140B-EC75-DD93-7089-BBE0032BE138}"/>
              </a:ext>
            </a:extLst>
          </p:cNvPr>
          <p:cNvSpPr/>
          <p:nvPr/>
        </p:nvSpPr>
        <p:spPr>
          <a:xfrm>
            <a:off x="1567240" y="163202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65FB54-801C-1BD2-2598-9174F117B241}"/>
              </a:ext>
            </a:extLst>
          </p:cNvPr>
          <p:cNvSpPr/>
          <p:nvPr/>
        </p:nvSpPr>
        <p:spPr>
          <a:xfrm>
            <a:off x="1577400" y="1998519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3BAF7B-1DBD-C41B-39EF-67FAFA68AA09}"/>
                  </a:ext>
                </a:extLst>
              </p:cNvPr>
              <p:cNvSpPr txBox="1"/>
              <p:nvPr/>
            </p:nvSpPr>
            <p:spPr>
              <a:xfrm>
                <a:off x="2702440" y="1584117"/>
                <a:ext cx="438404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99594A-7E77-9AFE-1721-06E6B3A2A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440" y="1584117"/>
                <a:ext cx="4384040" cy="707886"/>
              </a:xfrm>
              <a:prstGeom prst="rect">
                <a:avLst/>
              </a:prstGeom>
              <a:blipFill>
                <a:blip r:embed="rId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5014EB-248E-73AB-865B-C02EA30C944B}"/>
                  </a:ext>
                </a:extLst>
              </p:cNvPr>
              <p:cNvSpPr txBox="1"/>
              <p:nvPr/>
            </p:nvSpPr>
            <p:spPr>
              <a:xfrm>
                <a:off x="5857240" y="1581891"/>
                <a:ext cx="70612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i="1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E" sz="2000" i="1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CAF3AD-98FB-82FD-17D0-8B24E5B8A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240" y="1581891"/>
                <a:ext cx="7061200" cy="707886"/>
              </a:xfrm>
              <a:prstGeom prst="rect">
                <a:avLst/>
              </a:prstGeom>
              <a:blipFill>
                <a:blip r:embed="rId7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67D5D89E-A664-13C6-0D76-D8ECEBC650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2512632"/>
                <a:ext cx="11041200" cy="4464000"/>
              </a:xfrm>
            </p:spPr>
            <p:txBody>
              <a:bodyPr/>
              <a:lstStyle/>
              <a:p>
                <a:r>
                  <a:rPr lang="en-BE" dirty="0"/>
                  <a:t>In order to </a:t>
                </a:r>
                <a:r>
                  <a:rPr lang="en-BE" i="1" dirty="0"/>
                  <a:t>hide</a:t>
                </a:r>
                <a:r>
                  <a:rPr lang="en-BE" dirty="0"/>
                  <a:t> output differential:</a:t>
                </a:r>
              </a:p>
              <a:p>
                <a:pPr lvl="1"/>
                <a:r>
                  <a:rPr lang="en-BE" dirty="0"/>
                  <a:t>Additional term: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p>
                        </m:sSup>
                        <m:r>
                          <a:rPr lang="en-BE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B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BE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BE" dirty="0"/>
                  <a:t> which evaluates to zero if there is no fault</a:t>
                </a:r>
              </a:p>
              <a:p>
                <a:pPr marL="457200" lvl="1" indent="0">
                  <a:buNone/>
                </a:pPr>
                <a:endParaRPr lang="en-BE" dirty="0"/>
              </a:p>
              <a:p>
                <a:pPr lvl="1"/>
                <a:endParaRPr lang="en-BE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4ECD70B-115E-EF5B-CA47-568B0C7C0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2512632"/>
                <a:ext cx="11041200" cy="4464000"/>
              </a:xfrm>
              <a:blipFill>
                <a:blip r:embed="rId8"/>
                <a:stretch>
                  <a:fillRect l="-717" t="-956" r="-44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0DE7C8-32FB-A33D-858B-4D386E8B66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992" y="3976418"/>
                <a:ext cx="11041200" cy="538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BE" dirty="0"/>
                  <a:t>What about protecting the </a:t>
                </a:r>
                <a14:m>
                  <m:oMath xmlns:m="http://schemas.openxmlformats.org/officeDocument/2006/math">
                    <m:r>
                      <a:rPr lang="en-BE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B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BE" dirty="0"/>
                  <a:t> inversion?</a:t>
                </a:r>
              </a:p>
              <a:p>
                <a:endParaRPr lang="en-BE" i="1" dirty="0">
                  <a:latin typeface="Cambria Math" panose="02040503050406030204" pitchFamily="18" charset="0"/>
                </a:endParaRPr>
              </a:p>
              <a:p>
                <a:endParaRPr lang="en-BE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0D9A47-4871-540D-C9EB-0FBAF807A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2" y="3976418"/>
                <a:ext cx="11041200" cy="538560"/>
              </a:xfrm>
              <a:prstGeom prst="rect">
                <a:avLst/>
              </a:prstGeom>
              <a:blipFill>
                <a:blip r:embed="rId9"/>
                <a:stretch>
                  <a:fillRect l="-828" t="-7865" b="-1123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F4F0A71-7600-ACE3-06BD-E8B89741CC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78" y="4514978"/>
            <a:ext cx="5867074" cy="137657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F475FD-1887-3DED-30C6-E962324067BC}"/>
              </a:ext>
            </a:extLst>
          </p:cNvPr>
          <p:cNvSpPr/>
          <p:nvPr/>
        </p:nvSpPr>
        <p:spPr>
          <a:xfrm>
            <a:off x="2479039" y="4857135"/>
            <a:ext cx="2220779" cy="82591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706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3" grpId="0"/>
      <p:bldP spid="25" grpId="0" build="p"/>
      <p:bldP spid="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B81597-D8F8-9E67-F22A-C927E89D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17D7A-D5D2-D2F7-5DCD-620105B3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4FB71-745F-D801-4AD8-3CF2D34D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068EB-C7D5-2434-50A2-AA0662EB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22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BCF37E6F-4091-11F3-834B-C396B52EBD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835504"/>
                <a:ext cx="11041200" cy="52353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BE" dirty="0"/>
                  <a:t>Derivation of RS Mapping For AES S-box Inversion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i="1" smtClean="0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i="1">
                        <a:solidFill>
                          <a:srgbClr val="1D8DB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BE" i="1">
                        <a:solidFill>
                          <a:srgbClr val="1D8DB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i="1">
                        <a:solidFill>
                          <a:srgbClr val="1D8DB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BE">
                        <a:solidFill>
                          <a:srgbClr val="1D8DB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BE" dirty="0">
                    <a:solidFill>
                      <a:srgbClr val="2F4D5D"/>
                    </a:solidFill>
                  </a:rPr>
                </a:br>
                <a:endParaRPr lang="en-BE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FB0E070-3CEC-DD21-8008-844BD161CA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835504"/>
                <a:ext cx="11041200" cy="523531"/>
              </a:xfrm>
              <a:blipFill>
                <a:blip r:embed="rId3"/>
                <a:stretch>
                  <a:fillRect l="-2483" t="-13372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7DD1522-011E-1E76-D47B-B7F99FFC34D8}"/>
              </a:ext>
            </a:extLst>
          </p:cNvPr>
          <p:cNvSpPr txBox="1">
            <a:spLocks/>
          </p:cNvSpPr>
          <p:nvPr/>
        </p:nvSpPr>
        <p:spPr>
          <a:xfrm>
            <a:off x="576000" y="3557010"/>
            <a:ext cx="2790639" cy="267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endParaRPr lang="en-BE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83E5791-2B48-E3EB-7F69-7718C7AFB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0577" y="1416839"/>
            <a:ext cx="8325366" cy="1953363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F2FF964-EBEE-F3CF-08E6-B780428647B6}"/>
              </a:ext>
            </a:extLst>
          </p:cNvPr>
          <p:cNvSpPr/>
          <p:nvPr/>
        </p:nvSpPr>
        <p:spPr>
          <a:xfrm>
            <a:off x="2000897" y="2304679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176ED6-09E6-8A5C-89F5-D62A19A771C7}"/>
              </a:ext>
            </a:extLst>
          </p:cNvPr>
          <p:cNvSpPr/>
          <p:nvPr/>
        </p:nvSpPr>
        <p:spPr>
          <a:xfrm>
            <a:off x="4672977" y="145435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ECD43-9A5F-20B4-821D-90308A8C5017}"/>
              </a:ext>
            </a:extLst>
          </p:cNvPr>
          <p:cNvSpPr/>
          <p:nvPr/>
        </p:nvSpPr>
        <p:spPr>
          <a:xfrm>
            <a:off x="7934337" y="145730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77E90E-5B83-9F5B-3789-58B8E76832B0}"/>
                  </a:ext>
                </a:extLst>
              </p:cNvPr>
              <p:cNvSpPr txBox="1"/>
              <p:nvPr/>
            </p:nvSpPr>
            <p:spPr>
              <a:xfrm>
                <a:off x="-226897" y="3478946"/>
                <a:ext cx="50792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BE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≠0, 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≠0, 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AF309D-3FAE-0901-3347-879033703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897" y="3478946"/>
                <a:ext cx="5079234" cy="707886"/>
              </a:xfrm>
              <a:prstGeom prst="rect">
                <a:avLst/>
              </a:prstGeom>
              <a:blipFill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24A6D7-3912-BEE5-7C75-75945C30874D}"/>
                  </a:ext>
                </a:extLst>
              </p:cNvPr>
              <p:cNvSpPr txBox="1"/>
              <p:nvPr/>
            </p:nvSpPr>
            <p:spPr>
              <a:xfrm>
                <a:off x="6957945" y="3483536"/>
                <a:ext cx="50792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BE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BF6CA2-35D4-911F-7894-24BED1057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945" y="3483536"/>
                <a:ext cx="5079234" cy="707886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D3E6FA3-5D86-0348-0C6C-F336F0FDD79B}"/>
                  </a:ext>
                </a:extLst>
              </p:cNvPr>
              <p:cNvSpPr txBox="1"/>
              <p:nvPr/>
            </p:nvSpPr>
            <p:spPr>
              <a:xfrm>
                <a:off x="-41062" y="4274300"/>
                <a:ext cx="23322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000" dirty="0">
                  <a:solidFill>
                    <a:srgbClr val="2F4D5D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93A9D8-81B3-9008-4A7D-FBDC7818E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62" y="4274300"/>
                <a:ext cx="2332203" cy="707886"/>
              </a:xfrm>
              <a:prstGeom prst="rect">
                <a:avLst/>
              </a:prstGeom>
              <a:blipFill>
                <a:blip r:embed="rId7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DCB852-D117-6707-F015-40FAD83A35A1}"/>
                  </a:ext>
                </a:extLst>
              </p:cNvPr>
              <p:cNvSpPr txBox="1"/>
              <p:nvPr/>
            </p:nvSpPr>
            <p:spPr>
              <a:xfrm>
                <a:off x="3376675" y="4257527"/>
                <a:ext cx="32074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C793B9-8848-93E4-9DBD-7D38586AC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675" y="4257527"/>
                <a:ext cx="3207440" cy="707886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B9A9D31D-C5B0-04F5-4866-17CB70E09F18}"/>
              </a:ext>
            </a:extLst>
          </p:cNvPr>
          <p:cNvSpPr/>
          <p:nvPr/>
        </p:nvSpPr>
        <p:spPr>
          <a:xfrm>
            <a:off x="1014180" y="4368691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2FA7E9E-2665-357C-A3AC-DAE93DE1BF39}"/>
              </a:ext>
            </a:extLst>
          </p:cNvPr>
          <p:cNvSpPr/>
          <p:nvPr/>
        </p:nvSpPr>
        <p:spPr>
          <a:xfrm>
            <a:off x="1003053" y="4681629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26FCD1-3D6B-3310-6EAD-3589E51CB8CF}"/>
                  </a:ext>
                </a:extLst>
              </p:cNvPr>
              <p:cNvSpPr txBox="1"/>
              <p:nvPr/>
            </p:nvSpPr>
            <p:spPr>
              <a:xfrm>
                <a:off x="1275875" y="4276750"/>
                <a:ext cx="22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BE" sz="20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23C8EB-A5C4-377E-FDC0-2433F602A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75" y="4276750"/>
                <a:ext cx="2285800" cy="707886"/>
              </a:xfrm>
              <a:prstGeom prst="rect">
                <a:avLst/>
              </a:prstGeom>
              <a:blipFill>
                <a:blip r:embed="rId9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A1174A1D-56A9-826D-E9FA-B4EFBB60454A}"/>
              </a:ext>
            </a:extLst>
          </p:cNvPr>
          <p:cNvSpPr/>
          <p:nvPr/>
        </p:nvSpPr>
        <p:spPr>
          <a:xfrm>
            <a:off x="1538453" y="434324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AB77EEB-B616-AD62-96C3-9983BF9AC2A9}"/>
              </a:ext>
            </a:extLst>
          </p:cNvPr>
          <p:cNvSpPr/>
          <p:nvPr/>
        </p:nvSpPr>
        <p:spPr>
          <a:xfrm>
            <a:off x="1548160" y="466271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566BA3-AAFF-EBDF-4AAD-B0E3B200A94C}"/>
                  </a:ext>
                </a:extLst>
              </p:cNvPr>
              <p:cNvSpPr txBox="1"/>
              <p:nvPr/>
            </p:nvSpPr>
            <p:spPr>
              <a:xfrm>
                <a:off x="2617146" y="4259522"/>
                <a:ext cx="18002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0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C82541-B7C0-A0AD-BFBB-06AB6BC6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146" y="4259522"/>
                <a:ext cx="1800283" cy="707886"/>
              </a:xfrm>
              <a:prstGeom prst="rect">
                <a:avLst/>
              </a:prstGeom>
              <a:blipFill>
                <a:blip r:embed="rId10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E823587-5D10-935C-AB16-A270D296C2ED}"/>
                  </a:ext>
                </a:extLst>
              </p:cNvPr>
              <p:cNvSpPr txBox="1"/>
              <p:nvPr/>
            </p:nvSpPr>
            <p:spPr>
              <a:xfrm>
                <a:off x="1275875" y="4285357"/>
                <a:ext cx="32074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5008722-9F43-4EE5-099F-BB42BA7F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75" y="4285357"/>
                <a:ext cx="3207440" cy="707886"/>
              </a:xfrm>
              <a:prstGeom prst="rect">
                <a:avLst/>
              </a:prstGeom>
              <a:blipFill>
                <a:blip r:embed="rId11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38B1741-F283-6BF6-91C0-B442DDCEEF33}"/>
              </a:ext>
            </a:extLst>
          </p:cNvPr>
          <p:cNvCxnSpPr/>
          <p:nvPr/>
        </p:nvCxnSpPr>
        <p:spPr>
          <a:xfrm>
            <a:off x="595941" y="4186832"/>
            <a:ext cx="33887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DD5A187-72C4-A69F-9E84-402BA693D272}"/>
              </a:ext>
            </a:extLst>
          </p:cNvPr>
          <p:cNvCxnSpPr/>
          <p:nvPr/>
        </p:nvCxnSpPr>
        <p:spPr>
          <a:xfrm>
            <a:off x="7727997" y="4186991"/>
            <a:ext cx="33887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78DA6D5F-1FD5-22F0-9448-502A402D43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07587" y="4650798"/>
                <a:ext cx="11041200" cy="2045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endParaRPr lang="en-BE" b="0" dirty="0"/>
              </a:p>
              <a:p>
                <a:pPr marL="457200" lvl="1" indent="0">
                  <a:buNone/>
                </a:pPr>
                <a:r>
                  <a:rPr lang="en-BE" sz="2000" dirty="0"/>
                  <a:t>What if </a:t>
                </a:r>
                <a14:m>
                  <m:oMath xmlns:m="http://schemas.openxmlformats.org/officeDocument/2006/math">
                    <m:r>
                      <a:rPr lang="en-BE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BE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BE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BE" sz="2000" dirty="0"/>
                  <a:t> is faulty?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B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BE" dirty="0"/>
              </a:p>
              <a:p>
                <a:pPr lvl="2"/>
                <a:r>
                  <a:rPr lang="en-BE" dirty="0"/>
                  <a:t>The recovered output might be biased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BE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endParaRPr lang="en-BE" b="0" dirty="0"/>
              </a:p>
            </p:txBody>
          </p:sp>
        </mc:Choice>
        <mc:Fallback xmlns="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9C5F8AC6-6FB4-F80E-FFCB-252863B85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587" y="4650798"/>
                <a:ext cx="11041200" cy="20450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1">
                <a:extLst>
                  <a:ext uri="{FF2B5EF4-FFF2-40B4-BE49-F238E27FC236}">
                    <a16:creationId xmlns:a16="http://schemas.microsoft.com/office/drawing/2014/main" id="{B6EC8CD7-F374-2D40-9A2E-0D4BF36A90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9830" y="4844189"/>
                <a:ext cx="4115110" cy="2129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endParaRPr lang="en-BE" sz="2000" b="0" dirty="0"/>
              </a:p>
              <a:p>
                <a:pPr marL="914400" lvl="2" indent="0">
                  <a:buNone/>
                </a:pPr>
                <a:r>
                  <a:rPr lang="en-BE" dirty="0"/>
                  <a:t>Use a separate </a:t>
                </a:r>
                <a:r>
                  <a:rPr lang="en-BE" dirty="0" err="1"/>
                  <a:t>datapath</a:t>
                </a:r>
                <a:r>
                  <a:rPr lang="en-BE" dirty="0"/>
                  <a:t> to compute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/>
                  <a:t> from the input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51" name="Content Placeholder 1">
                <a:extLst>
                  <a:ext uri="{FF2B5EF4-FFF2-40B4-BE49-F238E27FC236}">
                    <a16:creationId xmlns:a16="http://schemas.microsoft.com/office/drawing/2014/main" id="{6FCC620E-BD91-891C-0765-B904E12E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830" y="4844189"/>
                <a:ext cx="4115110" cy="21297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7ABAC7C-7CE1-8BC1-C010-A4536D19B40F}"/>
              </a:ext>
            </a:extLst>
          </p:cNvPr>
          <p:cNvCxnSpPr/>
          <p:nvPr/>
        </p:nvCxnSpPr>
        <p:spPr>
          <a:xfrm>
            <a:off x="6668877" y="5673302"/>
            <a:ext cx="1115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1">
                <a:extLst>
                  <a:ext uri="{FF2B5EF4-FFF2-40B4-BE49-F238E27FC236}">
                    <a16:creationId xmlns:a16="http://schemas.microsoft.com/office/drawing/2014/main" id="{987BFB40-2A99-1B39-D3E0-4FA8459E08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7457" y="4289365"/>
                <a:ext cx="2339855" cy="5202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BE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BE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BE" dirty="0"/>
              </a:p>
              <a:p>
                <a:pPr marL="457200" lvl="1" indent="0">
                  <a:buNone/>
                </a:pPr>
                <a:endParaRPr lang="en-BE" dirty="0"/>
              </a:p>
            </p:txBody>
          </p:sp>
        </mc:Choice>
        <mc:Fallback xmlns="">
          <p:sp>
            <p:nvSpPr>
              <p:cNvPr id="53" name="Content Placeholder 1">
                <a:extLst>
                  <a:ext uri="{FF2B5EF4-FFF2-40B4-BE49-F238E27FC236}">
                    <a16:creationId xmlns:a16="http://schemas.microsoft.com/office/drawing/2014/main" id="{812A7CA4-62B4-8912-84DD-D37DAE5DB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457" y="4289365"/>
                <a:ext cx="2339855" cy="5202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1">
                <a:extLst>
                  <a:ext uri="{FF2B5EF4-FFF2-40B4-BE49-F238E27FC236}">
                    <a16:creationId xmlns:a16="http://schemas.microsoft.com/office/drawing/2014/main" id="{0DE75D4A-43B9-87E1-3136-0346D33AE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87227" y="4758287"/>
                <a:ext cx="2301520" cy="7177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54" name="Content Placeholder 1">
                <a:extLst>
                  <a:ext uri="{FF2B5EF4-FFF2-40B4-BE49-F238E27FC236}">
                    <a16:creationId xmlns:a16="http://schemas.microsoft.com/office/drawing/2014/main" id="{A6F05DD7-857D-4FBD-3424-CB1A35FDE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227" y="4758287"/>
                <a:ext cx="2301520" cy="7177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883133E-5ACB-CDAD-1138-3BB79555865F}"/>
              </a:ext>
            </a:extLst>
          </p:cNvPr>
          <p:cNvCxnSpPr>
            <a:cxnSpLocks/>
          </p:cNvCxnSpPr>
          <p:nvPr/>
        </p:nvCxnSpPr>
        <p:spPr>
          <a:xfrm>
            <a:off x="8383743" y="5154259"/>
            <a:ext cx="292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1">
                <a:extLst>
                  <a:ext uri="{FF2B5EF4-FFF2-40B4-BE49-F238E27FC236}">
                    <a16:creationId xmlns:a16="http://schemas.microsoft.com/office/drawing/2014/main" id="{38E306FF-7625-25C9-2F25-28048C44A9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8912" y="4925380"/>
                <a:ext cx="1827866" cy="553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56" name="Content Placeholder 1">
                <a:extLst>
                  <a:ext uri="{FF2B5EF4-FFF2-40B4-BE49-F238E27FC236}">
                    <a16:creationId xmlns:a16="http://schemas.microsoft.com/office/drawing/2014/main" id="{0DF07159-766C-39A3-8191-90F90003D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912" y="4925380"/>
                <a:ext cx="1827866" cy="553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63081AC-8380-12E2-B09A-A1FD60300576}"/>
              </a:ext>
            </a:extLst>
          </p:cNvPr>
          <p:cNvCxnSpPr>
            <a:cxnSpLocks/>
          </p:cNvCxnSpPr>
          <p:nvPr/>
        </p:nvCxnSpPr>
        <p:spPr>
          <a:xfrm>
            <a:off x="9945832" y="5152834"/>
            <a:ext cx="241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1">
                <a:extLst>
                  <a:ext uri="{FF2B5EF4-FFF2-40B4-BE49-F238E27FC236}">
                    <a16:creationId xmlns:a16="http://schemas.microsoft.com/office/drawing/2014/main" id="{8DA49EAF-AD16-0543-7BA7-323F118E46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0291" y="4922052"/>
                <a:ext cx="2048762" cy="553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58" name="Content Placeholder 1">
                <a:extLst>
                  <a:ext uri="{FF2B5EF4-FFF2-40B4-BE49-F238E27FC236}">
                    <a16:creationId xmlns:a16="http://schemas.microsoft.com/office/drawing/2014/main" id="{5716F503-85C8-2738-64EB-1C1BD7F0D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291" y="4922052"/>
                <a:ext cx="2048762" cy="5539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9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allAtOnce"/>
      <p:bldP spid="39" grpId="1" build="allAtOnce"/>
      <p:bldP spid="40" grpId="0" animBg="1"/>
      <p:bldP spid="40" grpId="1" animBg="1"/>
      <p:bldP spid="41" grpId="0" animBg="1"/>
      <p:bldP spid="41" grpId="1" animBg="1"/>
      <p:bldP spid="42" grpId="0" uiExpand="1" build="allAtOnce"/>
      <p:bldP spid="42" grpId="1" uiExpand="1" build="allAtOnce"/>
      <p:bldP spid="42" grpId="2" build="allAtOnce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5" grpId="2"/>
      <p:bldP spid="46" grpId="0" build="allAtOnce"/>
      <p:bldP spid="50" grpId="0"/>
      <p:bldP spid="50" grpId="1"/>
      <p:bldP spid="51" grpId="0"/>
      <p:bldP spid="51" grpId="1"/>
      <p:bldP spid="53" grpId="0"/>
      <p:bldP spid="54" grpId="0"/>
      <p:bldP spid="56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142751-CB2F-CE4D-DCFF-5A25ED667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A2063-7FE2-E3FD-8049-EE2C0DAF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17F89-AD41-35FF-21A1-A1F11AF3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DC52BF-836A-CB6D-F703-1744CCD1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Attacks</a:t>
            </a:r>
            <a:endParaRPr lang="en-BE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B4C4392-9AA0-3271-ACA2-4E0055993F7B}"/>
              </a:ext>
            </a:extLst>
          </p:cNvPr>
          <p:cNvSpPr txBox="1">
            <a:spLocks/>
          </p:cNvSpPr>
          <p:nvPr/>
        </p:nvSpPr>
        <p:spPr>
          <a:xfrm>
            <a:off x="576000" y="1449528"/>
            <a:ext cx="5421575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E" b="1" dirty="0"/>
              <a:t>2</a:t>
            </a:r>
            <a:r>
              <a:rPr lang="en-GB" b="1" dirty="0"/>
              <a:t>- </a:t>
            </a:r>
            <a:r>
              <a:rPr lang="en-BE" b="1" dirty="0"/>
              <a:t>Active</a:t>
            </a:r>
            <a:r>
              <a:rPr lang="en-GB" b="1" dirty="0"/>
              <a:t> Attacks</a:t>
            </a:r>
            <a:endParaRPr lang="en-BE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6411BC-B4FA-0794-BA1F-9A9D2AAC1DAB}"/>
              </a:ext>
            </a:extLst>
          </p:cNvPr>
          <p:cNvSpPr txBox="1">
            <a:spLocks/>
          </p:cNvSpPr>
          <p:nvPr/>
        </p:nvSpPr>
        <p:spPr>
          <a:xfrm>
            <a:off x="576000" y="1883179"/>
            <a:ext cx="6505520" cy="3837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935">
              <a:spcBef>
                <a:spcPts val="1080"/>
              </a:spcBef>
              <a:tabLst>
                <a:tab pos="241935" algn="l"/>
              </a:tabLst>
            </a:pPr>
            <a:r>
              <a:rPr lang="en-US" u="sng" spc="-10" dirty="0">
                <a:solidFill>
                  <a:srgbClr val="2E4D5D"/>
                </a:solidFill>
                <a:latin typeface="Arial MT"/>
                <a:cs typeface="Arial MT"/>
              </a:rPr>
              <a:t>Fault</a:t>
            </a:r>
            <a:r>
              <a:rPr lang="en-US" u="sng" spc="-145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dirty="0">
                <a:solidFill>
                  <a:srgbClr val="2E4D5D"/>
                </a:solidFill>
                <a:latin typeface="Arial MT"/>
                <a:cs typeface="Arial MT"/>
              </a:rPr>
              <a:t>Attacks</a:t>
            </a:r>
            <a:r>
              <a:rPr lang="en-US" u="sng" spc="-60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spc="-20" dirty="0">
                <a:solidFill>
                  <a:srgbClr val="2E4D5D"/>
                </a:solidFill>
                <a:latin typeface="Arial MT"/>
                <a:cs typeface="Arial MT"/>
              </a:rPr>
              <a:t>(FA)</a:t>
            </a:r>
            <a:endParaRPr lang="en-US" u="sng" dirty="0">
              <a:latin typeface="Arial MT"/>
              <a:cs typeface="Arial MT"/>
            </a:endParaRPr>
          </a:p>
          <a:p>
            <a:pPr marL="470535" lvl="1" indent="0">
              <a:spcBef>
                <a:spcPts val="244"/>
              </a:spcBef>
              <a:buNone/>
              <a:tabLst>
                <a:tab pos="699135" algn="l"/>
              </a:tabLst>
            </a:pPr>
            <a:r>
              <a:rPr lang="en-US" dirty="0">
                <a:solidFill>
                  <a:srgbClr val="2E4D5D"/>
                </a:solidFill>
                <a:latin typeface="Arial MT"/>
                <a:cs typeface="Arial MT"/>
              </a:rPr>
              <a:t>Intentional</a:t>
            </a:r>
            <a:r>
              <a:rPr lang="en-US" spc="-110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2E4D5D"/>
                </a:solidFill>
                <a:latin typeface="Arial MT"/>
                <a:cs typeface="Arial MT"/>
              </a:rPr>
              <a:t>disturb</a:t>
            </a:r>
            <a:r>
              <a:rPr lang="en-BE" dirty="0" err="1">
                <a:solidFill>
                  <a:srgbClr val="2E4D5D"/>
                </a:solidFill>
                <a:latin typeface="Arial MT"/>
                <a:cs typeface="Arial MT"/>
              </a:rPr>
              <a:t>ance</a:t>
            </a: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 of</a:t>
            </a:r>
            <a:r>
              <a:rPr lang="en-US" spc="-95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2E4D5D"/>
                </a:solidFill>
                <a:latin typeface="Arial MT"/>
                <a:cs typeface="Arial MT"/>
              </a:rPr>
              <a:t>computations</a:t>
            </a:r>
            <a:endParaRPr lang="en-BE" spc="-10" dirty="0">
              <a:solidFill>
                <a:srgbClr val="2E4D5D"/>
              </a:solidFill>
              <a:latin typeface="Arial MT"/>
              <a:cs typeface="Arial MT"/>
            </a:endParaRPr>
          </a:p>
          <a:p>
            <a:pPr marL="927735" lvl="2" indent="0">
              <a:spcBef>
                <a:spcPts val="244"/>
              </a:spcBef>
              <a:buNone/>
              <a:tabLst>
                <a:tab pos="699135" algn="l"/>
              </a:tabLst>
            </a:pPr>
            <a:r>
              <a:rPr lang="en-BE" i="1" spc="-10" dirty="0">
                <a:solidFill>
                  <a:srgbClr val="2E4D5D"/>
                </a:solidFill>
                <a:latin typeface="Arial MT"/>
                <a:cs typeface="Arial MT"/>
              </a:rPr>
              <a:t>e.g., </a:t>
            </a:r>
            <a:r>
              <a:rPr lang="en-BE" spc="-10" dirty="0">
                <a:solidFill>
                  <a:srgbClr val="2E4D5D"/>
                </a:solidFill>
                <a:latin typeface="Arial MT"/>
                <a:cs typeface="Arial MT"/>
              </a:rPr>
              <a:t>Clock/voltage glitches</a:t>
            </a:r>
            <a:endParaRPr lang="en-BE" dirty="0"/>
          </a:p>
          <a:p>
            <a:pPr marL="470535" lvl="1" indent="0">
              <a:spcBef>
                <a:spcPts val="730"/>
              </a:spcBef>
              <a:buNone/>
              <a:tabLst>
                <a:tab pos="241935" algn="l"/>
              </a:tabLst>
            </a:pP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Countermeasures</a:t>
            </a:r>
            <a:endParaRPr lang="en-US" dirty="0">
              <a:latin typeface="Arial MT"/>
              <a:cs typeface="Arial MT"/>
            </a:endParaRPr>
          </a:p>
          <a:p>
            <a:pPr lvl="2"/>
            <a:r>
              <a:rPr lang="en-BE" dirty="0"/>
              <a:t>Redundancy + masking</a:t>
            </a:r>
          </a:p>
          <a:p>
            <a:pPr lvl="2"/>
            <a:endParaRPr lang="en-BE" dirty="0"/>
          </a:p>
          <a:p>
            <a:pPr lvl="2"/>
            <a:r>
              <a:rPr lang="en-BE" dirty="0"/>
              <a:t>Error correction</a:t>
            </a:r>
          </a:p>
          <a:p>
            <a:pPr lvl="2"/>
            <a:r>
              <a:rPr lang="en-BE" dirty="0"/>
              <a:t>Error check all the critical values</a:t>
            </a:r>
          </a:p>
          <a:p>
            <a:pPr lvl="2"/>
            <a:r>
              <a:rPr lang="en-BE" dirty="0"/>
              <a:t>Ensure fault propagation</a:t>
            </a:r>
          </a:p>
          <a:p>
            <a:pPr lvl="2"/>
            <a:r>
              <a:rPr lang="en-BE" dirty="0"/>
              <a:t>Random space masking (RS-Mask</a:t>
            </a:r>
            <a:r>
              <a:rPr lang="en-BE" baseline="30000" dirty="0"/>
              <a:t>1</a:t>
            </a:r>
            <a:r>
              <a:rPr lang="en-BE" dirty="0"/>
              <a:t>)</a:t>
            </a:r>
          </a:p>
          <a:p>
            <a:pPr marL="457200" lvl="1" indent="0">
              <a:buNone/>
            </a:pPr>
            <a:endParaRPr lang="en-BE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832500E8-6FA3-760F-6014-9C5B42CF99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19" y="1926335"/>
            <a:ext cx="4034028" cy="3022092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50442E-2C7B-2F1F-C8C0-0569F54E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038CE-30DA-EA83-B2D5-8362B4557644}"/>
              </a:ext>
            </a:extLst>
          </p:cNvPr>
          <p:cNvSpPr txBox="1"/>
          <p:nvPr/>
        </p:nvSpPr>
        <p:spPr>
          <a:xfrm>
            <a:off x="2566219" y="6312310"/>
            <a:ext cx="7157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100" dirty="0">
                <a:solidFill>
                  <a:schemeClr val="bg1"/>
                </a:solidFill>
              </a:rPr>
              <a:t>1- K. Ramezanpour, P. Ampadu, W. Diehl: RS-Mask: Random Space Masking as an Integrated Countermeasure    against Power and Fault Analysis</a:t>
            </a:r>
          </a:p>
        </p:txBody>
      </p:sp>
    </p:spTree>
    <p:extLst>
      <p:ext uri="{BB962C8B-B14F-4D97-AF65-F5344CB8AC3E}">
        <p14:creationId xmlns:p14="http://schemas.microsoft.com/office/powerpoint/2010/main" val="2425224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19E2B91-7E14-59E2-E870-CCDD1410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27A10-BD52-458F-EEF9-C99B8CE0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E1BA8-5DD1-A937-7D3D-79AB73AB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BD06AB-D692-0D14-4003-E08485F0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Attacks</a:t>
            </a:r>
            <a:endParaRPr lang="en-BE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A51C0E8-68C6-8287-DE5B-99CBD1C63727}"/>
              </a:ext>
            </a:extLst>
          </p:cNvPr>
          <p:cNvSpPr txBox="1">
            <a:spLocks/>
          </p:cNvSpPr>
          <p:nvPr/>
        </p:nvSpPr>
        <p:spPr>
          <a:xfrm>
            <a:off x="576000" y="1449528"/>
            <a:ext cx="5421575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E" b="1" dirty="0"/>
              <a:t>2</a:t>
            </a:r>
            <a:r>
              <a:rPr lang="en-GB" b="1" dirty="0"/>
              <a:t>- </a:t>
            </a:r>
            <a:r>
              <a:rPr lang="en-BE" b="1" dirty="0"/>
              <a:t>Active</a:t>
            </a:r>
            <a:r>
              <a:rPr lang="en-GB" b="1" dirty="0"/>
              <a:t> Attacks</a:t>
            </a:r>
            <a:endParaRPr lang="en-BE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4B705F-652D-7FB9-EC86-D39CAF1B75F1}"/>
              </a:ext>
            </a:extLst>
          </p:cNvPr>
          <p:cNvSpPr txBox="1">
            <a:spLocks/>
          </p:cNvSpPr>
          <p:nvPr/>
        </p:nvSpPr>
        <p:spPr>
          <a:xfrm>
            <a:off x="576000" y="1883179"/>
            <a:ext cx="5421575" cy="3525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935">
              <a:spcBef>
                <a:spcPts val="1080"/>
              </a:spcBef>
              <a:tabLst>
                <a:tab pos="241935" algn="l"/>
              </a:tabLst>
            </a:pPr>
            <a:r>
              <a:rPr lang="en-US" u="sng" spc="-10" dirty="0">
                <a:solidFill>
                  <a:srgbClr val="2E4D5D"/>
                </a:solidFill>
                <a:latin typeface="Arial MT"/>
                <a:cs typeface="Arial MT"/>
              </a:rPr>
              <a:t>Fault</a:t>
            </a:r>
            <a:r>
              <a:rPr lang="en-US" u="sng" spc="-145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dirty="0">
                <a:solidFill>
                  <a:srgbClr val="2E4D5D"/>
                </a:solidFill>
                <a:latin typeface="Arial MT"/>
                <a:cs typeface="Arial MT"/>
              </a:rPr>
              <a:t>Attacks</a:t>
            </a:r>
            <a:r>
              <a:rPr lang="en-US" u="sng" spc="-60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spc="-20" dirty="0">
                <a:solidFill>
                  <a:srgbClr val="2E4D5D"/>
                </a:solidFill>
                <a:latin typeface="Arial MT"/>
                <a:cs typeface="Arial MT"/>
              </a:rPr>
              <a:t>(FA)</a:t>
            </a:r>
            <a:endParaRPr lang="en-US" u="sng" dirty="0">
              <a:latin typeface="Arial MT"/>
              <a:cs typeface="Arial MT"/>
            </a:endParaRPr>
          </a:p>
          <a:p>
            <a:pPr marL="470535" lvl="1" indent="0">
              <a:spcBef>
                <a:spcPts val="730"/>
              </a:spcBef>
              <a:buNone/>
              <a:tabLst>
                <a:tab pos="241935" algn="l"/>
              </a:tabLst>
            </a:pP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Countermeasures</a:t>
            </a:r>
            <a:endParaRPr lang="en-US" dirty="0">
              <a:latin typeface="Arial MT"/>
              <a:cs typeface="Arial MT"/>
            </a:endParaRPr>
          </a:p>
          <a:p>
            <a:pPr lvl="2"/>
            <a:r>
              <a:rPr lang="en-BE" dirty="0"/>
              <a:t>Redundancy + masking</a:t>
            </a:r>
          </a:p>
          <a:p>
            <a:pPr lvl="2"/>
            <a:endParaRPr lang="en-BE" dirty="0"/>
          </a:p>
          <a:p>
            <a:pPr lvl="2"/>
            <a:r>
              <a:rPr lang="en-BE" dirty="0"/>
              <a:t>Error correction</a:t>
            </a:r>
          </a:p>
          <a:p>
            <a:pPr lvl="2"/>
            <a:r>
              <a:rPr lang="en-BE" dirty="0"/>
              <a:t>Error check all the critical values</a:t>
            </a:r>
          </a:p>
          <a:p>
            <a:pPr lvl="2"/>
            <a:r>
              <a:rPr lang="en-BE" dirty="0"/>
              <a:t>Ensure fault propagation</a:t>
            </a:r>
          </a:p>
          <a:p>
            <a:pPr lvl="2"/>
            <a:r>
              <a:rPr lang="en-BE" dirty="0"/>
              <a:t>Random space masking (RS-Mask)</a:t>
            </a:r>
          </a:p>
          <a:p>
            <a:pPr lvl="3"/>
            <a:endParaRPr lang="en-BE" dirty="0"/>
          </a:p>
          <a:p>
            <a:pPr marL="0" indent="0">
              <a:buNone/>
            </a:pPr>
            <a:endParaRPr lang="en-BE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7B1E34A2-36B0-F05C-39E1-6DBA036CEB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19" y="1926335"/>
            <a:ext cx="4034028" cy="302209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C5A6A5-9282-B95A-9074-6DAF1ED5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20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43D040F-452D-55DB-1336-ED07202CF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CD83A-F5D1-1144-A1E6-A99644F2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4E53D-34D0-D36E-6E4B-19D7FF3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8396AB-B46F-4C52-1A5A-8FFFB443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Attacks</a:t>
            </a:r>
            <a:endParaRPr lang="en-BE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7E79E2A-3709-6FFA-BDF1-C68B40C557B0}"/>
              </a:ext>
            </a:extLst>
          </p:cNvPr>
          <p:cNvSpPr txBox="1">
            <a:spLocks/>
          </p:cNvSpPr>
          <p:nvPr/>
        </p:nvSpPr>
        <p:spPr>
          <a:xfrm>
            <a:off x="576000" y="1449528"/>
            <a:ext cx="5421575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E" b="1" dirty="0"/>
              <a:t>2</a:t>
            </a:r>
            <a:r>
              <a:rPr lang="en-GB" b="1" dirty="0"/>
              <a:t>- </a:t>
            </a:r>
            <a:r>
              <a:rPr lang="en-BE" b="1" dirty="0"/>
              <a:t>Active</a:t>
            </a:r>
            <a:r>
              <a:rPr lang="en-GB" b="1" dirty="0"/>
              <a:t> Attacks</a:t>
            </a:r>
            <a:endParaRPr lang="en-BE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48FEC0-6C68-D5A9-5DFA-62D3CD619C45}"/>
              </a:ext>
            </a:extLst>
          </p:cNvPr>
          <p:cNvSpPr txBox="1">
            <a:spLocks/>
          </p:cNvSpPr>
          <p:nvPr/>
        </p:nvSpPr>
        <p:spPr>
          <a:xfrm>
            <a:off x="576000" y="1883179"/>
            <a:ext cx="5421575" cy="1699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935">
              <a:spcBef>
                <a:spcPts val="1080"/>
              </a:spcBef>
              <a:tabLst>
                <a:tab pos="241935" algn="l"/>
              </a:tabLst>
            </a:pPr>
            <a:r>
              <a:rPr lang="en-US" u="sng" spc="-10" dirty="0">
                <a:solidFill>
                  <a:srgbClr val="2E4D5D"/>
                </a:solidFill>
                <a:latin typeface="Arial MT"/>
                <a:cs typeface="Arial MT"/>
              </a:rPr>
              <a:t>Fault</a:t>
            </a:r>
            <a:r>
              <a:rPr lang="en-US" u="sng" spc="-145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dirty="0">
                <a:solidFill>
                  <a:srgbClr val="2E4D5D"/>
                </a:solidFill>
                <a:latin typeface="Arial MT"/>
                <a:cs typeface="Arial MT"/>
              </a:rPr>
              <a:t>Attacks</a:t>
            </a:r>
            <a:r>
              <a:rPr lang="en-US" u="sng" spc="-60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spc="-20" dirty="0">
                <a:solidFill>
                  <a:srgbClr val="2E4D5D"/>
                </a:solidFill>
                <a:latin typeface="Arial MT"/>
                <a:cs typeface="Arial MT"/>
              </a:rPr>
              <a:t>(FA)</a:t>
            </a:r>
            <a:endParaRPr lang="en-US" u="sng" dirty="0">
              <a:latin typeface="Arial MT"/>
              <a:cs typeface="Arial MT"/>
            </a:endParaRPr>
          </a:p>
          <a:p>
            <a:pPr marL="470535" lvl="1" indent="0">
              <a:spcBef>
                <a:spcPts val="240"/>
              </a:spcBef>
              <a:buNone/>
              <a:tabLst>
                <a:tab pos="699135" algn="l"/>
              </a:tabLst>
            </a:pP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Exploitation techniques</a:t>
            </a:r>
          </a:p>
          <a:p>
            <a:pPr marL="1156335" lvl="2">
              <a:spcBef>
                <a:spcPts val="240"/>
              </a:spcBef>
              <a:tabLst>
                <a:tab pos="699135" algn="l"/>
              </a:tabLst>
            </a:pP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Wrong ciphertexts</a:t>
            </a:r>
          </a:p>
          <a:p>
            <a:pPr marL="1156335" lvl="2">
              <a:spcBef>
                <a:spcPts val="240"/>
              </a:spcBef>
              <a:tabLst>
                <a:tab pos="699135" algn="l"/>
              </a:tabLst>
            </a:pP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Correct ciphertexts</a:t>
            </a:r>
          </a:p>
          <a:p>
            <a:pPr marL="1156335" lvl="2">
              <a:spcBef>
                <a:spcPts val="240"/>
              </a:spcBef>
              <a:tabLst>
                <a:tab pos="699135" algn="l"/>
              </a:tabLst>
            </a:pP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Data-dependent fault propagation</a:t>
            </a:r>
            <a:endParaRPr lang="en-US" dirty="0">
              <a:latin typeface="Arial MT"/>
              <a:cs typeface="Arial MT"/>
            </a:endParaRPr>
          </a:p>
          <a:p>
            <a:pPr marL="0" indent="0">
              <a:buNone/>
            </a:pPr>
            <a:endParaRPr lang="en-BE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D593B5F1-83D7-7BCB-D079-2B6AD782A00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19" y="1926335"/>
            <a:ext cx="4034028" cy="302209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E8838ED-E69B-2DC4-F3A1-EEAA2272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AA3CB011-B4F0-E9DC-AF1F-5408BC792195}"/>
              </a:ext>
            </a:extLst>
          </p:cNvPr>
          <p:cNvSpPr/>
          <p:nvPr/>
        </p:nvSpPr>
        <p:spPr>
          <a:xfrm rot="4819270">
            <a:off x="1217785" y="3762337"/>
            <a:ext cx="410934" cy="334172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FC2A4-25F6-A7F7-902D-D0ACF75D8402}"/>
              </a:ext>
            </a:extLst>
          </p:cNvPr>
          <p:cNvSpPr txBox="1"/>
          <p:nvPr/>
        </p:nvSpPr>
        <p:spPr>
          <a:xfrm>
            <a:off x="1531869" y="3790724"/>
            <a:ext cx="86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BE" dirty="0"/>
              <a:t>it flip</a:t>
            </a:r>
          </a:p>
        </p:txBody>
      </p:sp>
      <p:sp>
        <p:nvSpPr>
          <p:cNvPr id="11" name="Rechteraccolade 5">
            <a:extLst>
              <a:ext uri="{FF2B5EF4-FFF2-40B4-BE49-F238E27FC236}">
                <a16:creationId xmlns:a16="http://schemas.microsoft.com/office/drawing/2014/main" id="{B6F8D6CB-1345-A8BB-BCBF-42787605BE3A}"/>
              </a:ext>
            </a:extLst>
          </p:cNvPr>
          <p:cNvSpPr/>
          <p:nvPr/>
        </p:nvSpPr>
        <p:spPr>
          <a:xfrm>
            <a:off x="3023978" y="4649959"/>
            <a:ext cx="345233" cy="6523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Tekstvak 6">
            <a:extLst>
              <a:ext uri="{FF2B5EF4-FFF2-40B4-BE49-F238E27FC236}">
                <a16:creationId xmlns:a16="http://schemas.microsoft.com/office/drawing/2014/main" id="{EA1A12E6-7E89-3008-B2B0-A4DF247030B3}"/>
              </a:ext>
            </a:extLst>
          </p:cNvPr>
          <p:cNvSpPr txBox="1"/>
          <p:nvPr/>
        </p:nvSpPr>
        <p:spPr>
          <a:xfrm>
            <a:off x="3369211" y="4778976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ineffective fault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FFC1AF7A-A7A2-E0FF-0706-6056985759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2323582"/>
                  </p:ext>
                </p:extLst>
              </p:nvPr>
            </p:nvGraphicFramePr>
            <p:xfrm>
              <a:off x="576000" y="4227341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FFC1AF7A-A7A2-E0FF-0706-6056985759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2323582"/>
                  </p:ext>
                </p:extLst>
              </p:nvPr>
            </p:nvGraphicFramePr>
            <p:xfrm>
              <a:off x="576000" y="4227341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266" t="-1639" r="-632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266" t="-101639" r="-632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266" t="-201639" r="-632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266" t="-301639" r="-632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3"/>
                          <a:stretch>
                            <a:fillRect l="-1266" t="-401639" r="-632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91B52C5-53AB-FBA8-D96D-0831E1A63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0883128"/>
                  </p:ext>
                </p:extLst>
              </p:nvPr>
            </p:nvGraphicFramePr>
            <p:xfrm>
              <a:off x="1053935" y="4227341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91B52C5-53AB-FBA8-D96D-0831E1A637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0883128"/>
                  </p:ext>
                </p:extLst>
              </p:nvPr>
            </p:nvGraphicFramePr>
            <p:xfrm>
              <a:off x="1053935" y="4227341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1639" r="-500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101639" r="-5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201639" r="-5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30163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40163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E24E3089-D063-0273-EDB5-3135AE1559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9907655"/>
                  </p:ext>
                </p:extLst>
              </p:nvPr>
            </p:nvGraphicFramePr>
            <p:xfrm>
              <a:off x="1531870" y="4227341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𝒙𝒚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E24E3089-D063-0273-EDB5-3135AE1559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9907655"/>
                  </p:ext>
                </p:extLst>
              </p:nvPr>
            </p:nvGraphicFramePr>
            <p:xfrm>
              <a:off x="1531870" y="4227341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639" r="-5063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101639" r="-50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201639" r="-506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301639" r="-506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5"/>
                          <a:stretch>
                            <a:fillRect l="-1266" t="-401639" r="-506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7FC32142-5A94-6BA1-CC66-FA4F97ED73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515182"/>
                  </p:ext>
                </p:extLst>
              </p:nvPr>
            </p:nvGraphicFramePr>
            <p:xfrm>
              <a:off x="576187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7FC32142-5A94-6BA1-CC66-FA4F97ED73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515182"/>
                  </p:ext>
                </p:extLst>
              </p:nvPr>
            </p:nvGraphicFramePr>
            <p:xfrm>
              <a:off x="576187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639" r="-632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1639" r="-632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201639" r="-632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301639" r="-632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401639" r="-632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07A6F23-84FA-BB02-0774-190EC417FB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981528"/>
                  </p:ext>
                </p:extLst>
              </p:nvPr>
            </p:nvGraphicFramePr>
            <p:xfrm>
              <a:off x="1054122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07A6F23-84FA-BB02-0774-190EC417FB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981528"/>
                  </p:ext>
                </p:extLst>
              </p:nvPr>
            </p:nvGraphicFramePr>
            <p:xfrm>
              <a:off x="1054122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7"/>
                          <a:stretch>
                            <a:fillRect l="-1250" t="-1639" r="-500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7"/>
                          <a:stretch>
                            <a:fillRect l="-1250" t="-101639" r="-5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7"/>
                          <a:stretch>
                            <a:fillRect l="-1250" t="-201639" r="-5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7"/>
                          <a:stretch>
                            <a:fillRect l="-1250" t="-30163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7"/>
                          <a:stretch>
                            <a:fillRect l="-1250" t="-40163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912899F9-7C12-19C6-4D35-6EA4FB9D0F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494717"/>
                  </p:ext>
                </p:extLst>
              </p:nvPr>
            </p:nvGraphicFramePr>
            <p:xfrm>
              <a:off x="2009992" y="422452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𝒙𝒚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912899F9-7C12-19C6-4D35-6EA4FB9D0F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8494717"/>
                  </p:ext>
                </p:extLst>
              </p:nvPr>
            </p:nvGraphicFramePr>
            <p:xfrm>
              <a:off x="2009992" y="422452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8"/>
                          <a:stretch>
                            <a:fillRect l="-1250" t="-1639" r="-5000" b="-4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8"/>
                          <a:stretch>
                            <a:fillRect l="-1250" t="-101639" r="-5000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8"/>
                          <a:stretch>
                            <a:fillRect l="-1250" t="-198387" r="-5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8"/>
                          <a:stretch>
                            <a:fillRect l="-1250" t="-30327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8"/>
                          <a:stretch>
                            <a:fillRect l="-1250" t="-40327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2D09F375-A91A-1433-2E65-1D13B4D28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650968"/>
                  </p:ext>
                </p:extLst>
              </p:nvPr>
            </p:nvGraphicFramePr>
            <p:xfrm>
              <a:off x="1530197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2D09F375-A91A-1433-2E65-1D13B4D28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650968"/>
                  </p:ext>
                </p:extLst>
              </p:nvPr>
            </p:nvGraphicFramePr>
            <p:xfrm>
              <a:off x="1530197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9"/>
                          <a:stretch>
                            <a:fillRect l="-2532" t="-1639" r="-5063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3410C24-3C38-7B36-94B0-AF2EE8B133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814119"/>
                  </p:ext>
                </p:extLst>
              </p:nvPr>
            </p:nvGraphicFramePr>
            <p:xfrm>
              <a:off x="578047" y="4219806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3410C24-3C38-7B36-94B0-AF2EE8B133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814119"/>
                  </p:ext>
                </p:extLst>
              </p:nvPr>
            </p:nvGraphicFramePr>
            <p:xfrm>
              <a:off x="578047" y="4219806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0"/>
                          <a:stretch>
                            <a:fillRect l="-1250" t="-1639" r="-500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0"/>
                          <a:stretch>
                            <a:fillRect l="-1250" t="-101639" r="-5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0"/>
                          <a:stretch>
                            <a:fillRect l="-1250" t="-201639" r="-5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0"/>
                          <a:stretch>
                            <a:fillRect l="-1250" t="-30163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0"/>
                          <a:stretch>
                            <a:fillRect l="-1250" t="-40163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CA010F1E-E63A-E9A1-34CC-8C86CC81A8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2154612"/>
                  </p:ext>
                </p:extLst>
              </p:nvPr>
            </p:nvGraphicFramePr>
            <p:xfrm>
              <a:off x="1055982" y="4219806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CA010F1E-E63A-E9A1-34CC-8C86CC81A8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2154612"/>
                  </p:ext>
                </p:extLst>
              </p:nvPr>
            </p:nvGraphicFramePr>
            <p:xfrm>
              <a:off x="1055982" y="4219806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1"/>
                          <a:stretch>
                            <a:fillRect l="-1266" t="-1639" r="-5063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1"/>
                          <a:stretch>
                            <a:fillRect l="-1266" t="-101639" r="-50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1"/>
                          <a:stretch>
                            <a:fillRect l="-1266" t="-201639" r="-506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1"/>
                          <a:stretch>
                            <a:fillRect l="-1266" t="-301639" r="-506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1"/>
                          <a:stretch>
                            <a:fillRect l="-1266" t="-401639" r="-506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547B8834-90F4-56CF-82E3-432A7F0F20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9468958"/>
                  </p:ext>
                </p:extLst>
              </p:nvPr>
            </p:nvGraphicFramePr>
            <p:xfrm>
              <a:off x="2009992" y="4219806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𝒙𝒚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547B8834-90F4-56CF-82E3-432A7F0F20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9468958"/>
                  </p:ext>
                </p:extLst>
              </p:nvPr>
            </p:nvGraphicFramePr>
            <p:xfrm>
              <a:off x="2009992" y="4219806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2"/>
                          <a:stretch>
                            <a:fillRect l="-1250" t="-1639" r="-500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2"/>
                          <a:stretch>
                            <a:fillRect l="-1250" t="-101639" r="-5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2"/>
                          <a:stretch>
                            <a:fillRect l="-1250" t="-201639" r="-5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2"/>
                          <a:stretch>
                            <a:fillRect l="-1250" t="-30163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2"/>
                          <a:stretch>
                            <a:fillRect l="-1250" t="-40163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0E02011B-4387-C786-C9DB-C15D1D7C39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248198"/>
                  </p:ext>
                </p:extLst>
              </p:nvPr>
            </p:nvGraphicFramePr>
            <p:xfrm>
              <a:off x="1532057" y="4219806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0E02011B-4387-C786-C9DB-C15D1D7C39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9248198"/>
                  </p:ext>
                </p:extLst>
              </p:nvPr>
            </p:nvGraphicFramePr>
            <p:xfrm>
              <a:off x="1532057" y="4219806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3"/>
                          <a:stretch>
                            <a:fillRect l="-1266" t="-1639" r="-5063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3"/>
                          <a:stretch>
                            <a:fillRect l="-1266" t="-101639" r="-50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3"/>
                          <a:stretch>
                            <a:fillRect l="-1266" t="-201639" r="-506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3"/>
                          <a:stretch>
                            <a:fillRect l="-1266" t="-301639" r="-506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3"/>
                          <a:stretch>
                            <a:fillRect l="-1266" t="-401639" r="-506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AB3354A-2AA8-4782-6931-8735AB11D4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199101"/>
                  </p:ext>
                </p:extLst>
              </p:nvPr>
            </p:nvGraphicFramePr>
            <p:xfrm>
              <a:off x="2478627" y="4223492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𝒙𝒚</m:t>
                                </m:r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AB3354A-2AA8-4782-6931-8735AB11D4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1199101"/>
                  </p:ext>
                </p:extLst>
              </p:nvPr>
            </p:nvGraphicFramePr>
            <p:xfrm>
              <a:off x="2478627" y="4223492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4"/>
                          <a:stretch>
                            <a:fillRect l="-1250" t="-1639" r="-5000" b="-4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B37ACA47-6871-D464-389D-213690897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7805260"/>
                  </p:ext>
                </p:extLst>
              </p:nvPr>
            </p:nvGraphicFramePr>
            <p:xfrm>
              <a:off x="579907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B37ACA47-6871-D464-389D-213690897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7805260"/>
                  </p:ext>
                </p:extLst>
              </p:nvPr>
            </p:nvGraphicFramePr>
            <p:xfrm>
              <a:off x="579907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5"/>
                          <a:stretch>
                            <a:fillRect l="-1266" t="-1639" r="-5063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5"/>
                          <a:stretch>
                            <a:fillRect l="-1266" t="-101639" r="-50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5"/>
                          <a:stretch>
                            <a:fillRect l="-1266" t="-201639" r="-506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5"/>
                          <a:stretch>
                            <a:fillRect l="-1266" t="-301639" r="-506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5"/>
                          <a:stretch>
                            <a:fillRect l="-1266" t="-401639" r="-506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CF130A5-0E86-0308-A52A-36F4A10E4F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789878"/>
                  </p:ext>
                </p:extLst>
              </p:nvPr>
            </p:nvGraphicFramePr>
            <p:xfrm>
              <a:off x="1057842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CF130A5-0E86-0308-A52A-36F4A10E4F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0789878"/>
                  </p:ext>
                </p:extLst>
              </p:nvPr>
            </p:nvGraphicFramePr>
            <p:xfrm>
              <a:off x="1057842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6"/>
                          <a:stretch>
                            <a:fillRect l="-1266" t="-1639" r="-6329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6"/>
                          <a:stretch>
                            <a:fillRect l="-1266" t="-101639" r="-6329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6"/>
                          <a:stretch>
                            <a:fillRect l="-1266" t="-201639" r="-632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6"/>
                          <a:stretch>
                            <a:fillRect l="-1266" t="-301639" r="-632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6"/>
                          <a:stretch>
                            <a:fillRect l="-1266" t="-401639" r="-632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A8B8F46-55B4-F90F-9FAD-D377A1332B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738652"/>
                  </p:ext>
                </p:extLst>
              </p:nvPr>
            </p:nvGraphicFramePr>
            <p:xfrm>
              <a:off x="2011852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𝒙𝒚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AA8B8F46-55B4-F90F-9FAD-D377A1332B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738652"/>
                  </p:ext>
                </p:extLst>
              </p:nvPr>
            </p:nvGraphicFramePr>
            <p:xfrm>
              <a:off x="2011852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7"/>
                          <a:stretch>
                            <a:fillRect l="-2532" t="-1639" r="-5063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7"/>
                          <a:stretch>
                            <a:fillRect l="-2532" t="-101639" r="-5063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7"/>
                          <a:stretch>
                            <a:fillRect l="-2532" t="-201639" r="-5063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7"/>
                          <a:stretch>
                            <a:fillRect l="-2532" t="-301639" r="-506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7"/>
                          <a:stretch>
                            <a:fillRect l="-2532" t="-401639" r="-506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A2A23513-6C8C-3FA5-1048-4B5D7F858A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377710"/>
                  </p:ext>
                </p:extLst>
              </p:nvPr>
            </p:nvGraphicFramePr>
            <p:xfrm>
              <a:off x="1533917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A2A23513-6C8C-3FA5-1048-4B5D7F858A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377710"/>
                  </p:ext>
                </p:extLst>
              </p:nvPr>
            </p:nvGraphicFramePr>
            <p:xfrm>
              <a:off x="1533917" y="4225147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1639" r="-500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101639" r="-5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201639" r="-5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30163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8"/>
                          <a:stretch>
                            <a:fillRect l="-1250" t="-40163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EFE13497-8169-4315-F159-AFCDEF249D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666204"/>
                  </p:ext>
                </p:extLst>
              </p:nvPr>
            </p:nvGraphicFramePr>
            <p:xfrm>
              <a:off x="2480487" y="4228833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𝒙𝒚</m:t>
                                </m:r>
                                <m:r>
                                  <a:rPr lang="en-BE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BE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EFE13497-8169-4315-F159-AFCDEF249D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1666204"/>
                  </p:ext>
                </p:extLst>
              </p:nvPr>
            </p:nvGraphicFramePr>
            <p:xfrm>
              <a:off x="2480487" y="4228833"/>
              <a:ext cx="477935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7935">
                      <a:extLst>
                        <a:ext uri="{9D8B030D-6E8A-4147-A177-3AD203B41FA5}">
                          <a16:colId xmlns:a16="http://schemas.microsoft.com/office/drawing/2014/main" val="42354285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9"/>
                          <a:stretch>
                            <a:fillRect l="-1250" t="-1639" r="-500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8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9"/>
                          <a:stretch>
                            <a:fillRect l="-1250" t="-101639" r="-5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095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9"/>
                          <a:stretch>
                            <a:fillRect l="-1250" t="-201639" r="-5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9"/>
                          <a:stretch>
                            <a:fillRect l="-1250" t="-30163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6859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BE"/>
                        </a:p>
                      </a:txBody>
                      <a:tcPr>
                        <a:blipFill>
                          <a:blip r:embed="rId19"/>
                          <a:stretch>
                            <a:fillRect l="-1250" t="-40163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68576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E3EED06B-34E8-79C0-14BF-E3FE19E04658}"/>
              </a:ext>
            </a:extLst>
          </p:cNvPr>
          <p:cNvSpPr/>
          <p:nvPr/>
        </p:nvSpPr>
        <p:spPr>
          <a:xfrm>
            <a:off x="2058216" y="5372398"/>
            <a:ext cx="829662" cy="28924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2F40D7-368D-F84F-E97C-3D635F392F8D}"/>
              </a:ext>
            </a:extLst>
          </p:cNvPr>
          <p:cNvSpPr/>
          <p:nvPr/>
        </p:nvSpPr>
        <p:spPr>
          <a:xfrm>
            <a:off x="2051989" y="5739395"/>
            <a:ext cx="829662" cy="28924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48F45A-DF73-08D9-FDBF-227CF4331608}"/>
              </a:ext>
            </a:extLst>
          </p:cNvPr>
          <p:cNvSpPr/>
          <p:nvPr/>
        </p:nvSpPr>
        <p:spPr>
          <a:xfrm rot="5400000">
            <a:off x="460568" y="5555898"/>
            <a:ext cx="656247" cy="289249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79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168DB7-1C28-4A3B-B68D-8FFBBA5DC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9078B-DC11-F6A8-ACA7-987E0682C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3761574"/>
          </a:xfrm>
        </p:spPr>
        <p:txBody>
          <a:bodyPr>
            <a:normAutofit/>
          </a:bodyPr>
          <a:lstStyle/>
          <a:p>
            <a:r>
              <a:rPr lang="en-BE" dirty="0"/>
              <a:t>Goal: Maintain uniformity under fault injection	</a:t>
            </a:r>
          </a:p>
          <a:p>
            <a:r>
              <a:rPr lang="en-BE" dirty="0"/>
              <a:t>Core idea:</a:t>
            </a:r>
          </a:p>
          <a:p>
            <a:pPr lvl="1"/>
            <a:r>
              <a:rPr lang="en-BE" dirty="0"/>
              <a:t>Map variables to a random space</a:t>
            </a:r>
          </a:p>
          <a:p>
            <a:pPr lvl="1"/>
            <a:r>
              <a:rPr lang="en-BE" dirty="0"/>
              <a:t>Perform operations in that space</a:t>
            </a:r>
          </a:p>
          <a:p>
            <a:pPr lvl="1"/>
            <a:r>
              <a:rPr lang="en-BE" dirty="0"/>
              <a:t>Transform the result back to the original space</a:t>
            </a:r>
          </a:p>
          <a:p>
            <a:r>
              <a:rPr lang="en-BE" dirty="0"/>
              <a:t>Protected AES</a:t>
            </a:r>
          </a:p>
          <a:p>
            <a:pPr lvl="1"/>
            <a:r>
              <a:rPr lang="en-BE" dirty="0"/>
              <a:t>First-order SCA</a:t>
            </a:r>
          </a:p>
          <a:p>
            <a:pPr lvl="1"/>
            <a:r>
              <a:rPr lang="en-BE" dirty="0"/>
              <a:t>First-order fault security</a:t>
            </a:r>
          </a:p>
          <a:p>
            <a:pPr marL="0" indent="0">
              <a:buNone/>
            </a:pPr>
            <a:endParaRPr lang="en-BE" dirty="0"/>
          </a:p>
          <a:p>
            <a:pPr lvl="1"/>
            <a:endParaRPr lang="en-BE" dirty="0"/>
          </a:p>
          <a:p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4CDCB-3BD3-E7F9-0DC9-53DCDC14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1FBFF-7244-4141-972D-647E06B6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26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A20FC6-F1CA-8F31-D99E-6F6940B5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RS-Mask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CA42A8-60AE-048F-0D0A-A7092845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ABCD4A7-6FDD-DCF7-BF81-C8274CC05DB3}"/>
                  </a:ext>
                </a:extLst>
              </p:cNvPr>
              <p:cNvSpPr/>
              <p:nvPr/>
            </p:nvSpPr>
            <p:spPr>
              <a:xfrm>
                <a:off x="7040806" y="2745196"/>
                <a:ext cx="495331" cy="4389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ABCD4A7-6FDD-DCF7-BF81-C8274CC05D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06" y="2745196"/>
                <a:ext cx="495331" cy="43896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D0C520C-0B1F-2C67-C626-8F946FCEA5FD}"/>
                  </a:ext>
                </a:extLst>
              </p:cNvPr>
              <p:cNvSpPr/>
              <p:nvPr/>
            </p:nvSpPr>
            <p:spPr>
              <a:xfrm>
                <a:off x="7918550" y="2735127"/>
                <a:ext cx="695897" cy="4389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D0C520C-0B1F-2C67-C626-8F946FCEA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550" y="2735127"/>
                <a:ext cx="695897" cy="438965"/>
              </a:xfrm>
              <a:prstGeom prst="round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F5B466F-503F-1E54-4CA6-BC160745C9E5}"/>
                  </a:ext>
                </a:extLst>
              </p:cNvPr>
              <p:cNvSpPr/>
              <p:nvPr/>
            </p:nvSpPr>
            <p:spPr>
              <a:xfrm>
                <a:off x="9020735" y="2735127"/>
                <a:ext cx="516504" cy="4358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F5B466F-503F-1E54-4CA6-BC160745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35" y="2735127"/>
                <a:ext cx="516504" cy="4358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9DDAF-6514-692C-E1C0-58E38A403B1C}"/>
                  </a:ext>
                </a:extLst>
              </p:cNvPr>
              <p:cNvSpPr txBox="1"/>
              <p:nvPr/>
            </p:nvSpPr>
            <p:spPr>
              <a:xfrm>
                <a:off x="6350087" y="2754555"/>
                <a:ext cx="402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9DDAF-6514-692C-E1C0-58E38A403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87" y="2754555"/>
                <a:ext cx="40277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6CD3E0-BF5E-C037-10EA-8A59B5FF3905}"/>
              </a:ext>
            </a:extLst>
          </p:cNvPr>
          <p:cNvCxnSpPr>
            <a:cxnSpLocks/>
          </p:cNvCxnSpPr>
          <p:nvPr/>
        </p:nvCxnSpPr>
        <p:spPr>
          <a:xfrm>
            <a:off x="6663221" y="2976456"/>
            <a:ext cx="289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895025-C1C6-28E7-7392-B361D48795B5}"/>
                  </a:ext>
                </a:extLst>
              </p:cNvPr>
              <p:cNvSpPr txBox="1"/>
              <p:nvPr/>
            </p:nvSpPr>
            <p:spPr>
              <a:xfrm>
                <a:off x="9682104" y="2717222"/>
                <a:ext cx="1379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895025-C1C6-28E7-7392-B361D4879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104" y="2717222"/>
                <a:ext cx="1379179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33E5DA-5D30-F004-799A-0720C9BDBCD5}"/>
              </a:ext>
            </a:extLst>
          </p:cNvPr>
          <p:cNvCxnSpPr>
            <a:cxnSpLocks/>
          </p:cNvCxnSpPr>
          <p:nvPr/>
        </p:nvCxnSpPr>
        <p:spPr>
          <a:xfrm>
            <a:off x="7602203" y="2976456"/>
            <a:ext cx="289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D29E16-E2DA-F295-45E9-D3F352CD9A55}"/>
              </a:ext>
            </a:extLst>
          </p:cNvPr>
          <p:cNvCxnSpPr>
            <a:cxnSpLocks/>
          </p:cNvCxnSpPr>
          <p:nvPr/>
        </p:nvCxnSpPr>
        <p:spPr>
          <a:xfrm>
            <a:off x="8683750" y="2964678"/>
            <a:ext cx="289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BE0D90-9137-5DB1-D31C-6B343254FE2F}"/>
              </a:ext>
            </a:extLst>
          </p:cNvPr>
          <p:cNvCxnSpPr>
            <a:cxnSpLocks/>
          </p:cNvCxnSpPr>
          <p:nvPr/>
        </p:nvCxnSpPr>
        <p:spPr>
          <a:xfrm>
            <a:off x="9576567" y="2953029"/>
            <a:ext cx="289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51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258793-5C89-6002-C2A6-C6871738C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656000"/>
                <a:ext cx="11041200" cy="956250"/>
              </a:xfrm>
            </p:spPr>
            <p:txBody>
              <a:bodyPr>
                <a:normAutofit/>
              </a:bodyPr>
              <a:lstStyle/>
              <a:p>
                <a:r>
                  <a:rPr lang="en-BE" dirty="0"/>
                  <a:t>For a non-linear function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BE" dirty="0"/>
                  <a:t> with a random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BE" dirty="0"/>
                  <a:t> and the dual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BE" dirty="0"/>
                  <a:t>:</a:t>
                </a:r>
              </a:p>
              <a:p>
                <a:pPr marL="0" indent="0">
                  <a:buNone/>
                </a:pPr>
                <a:endParaRPr lang="en-BE" dirty="0"/>
              </a:p>
              <a:p>
                <a:endParaRPr lang="en-BE" dirty="0"/>
              </a:p>
              <a:p>
                <a:pPr marL="0" indent="0">
                  <a:buNone/>
                </a:pPr>
                <a:endParaRPr lang="en-BE" dirty="0"/>
              </a:p>
              <a:p>
                <a:pPr marL="457200" lvl="1" indent="0">
                  <a:buNone/>
                </a:pPr>
                <a:endParaRPr lang="en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258793-5C89-6002-C2A6-C6871738C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656000"/>
                <a:ext cx="11041200" cy="956250"/>
              </a:xfrm>
              <a:blipFill>
                <a:blip r:embed="rId3"/>
                <a:stretch>
                  <a:fillRect l="-717" t="-4459" r="-1214" b="-127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6019D-E4A8-0E2B-B2F0-FBEECBEF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354BA-D2CF-9503-ADFF-B55FDF90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9C933-ED37-6EF4-275F-C654D60B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27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AF0682-E416-891D-22F6-1A49A1D0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Random Space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4B44757-23E7-59C4-B495-A000C5B2FDA6}"/>
                  </a:ext>
                </a:extLst>
              </p:cNvPr>
              <p:cNvSpPr/>
              <p:nvPr/>
            </p:nvSpPr>
            <p:spPr>
              <a:xfrm>
                <a:off x="3303002" y="2737579"/>
                <a:ext cx="709127" cy="522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4B44757-23E7-59C4-B495-A000C5B2F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002" y="2737579"/>
                <a:ext cx="709127" cy="5225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FB0540B-FCE8-A125-F240-A1CCDD4A21B1}"/>
                  </a:ext>
                </a:extLst>
              </p:cNvPr>
              <p:cNvSpPr/>
              <p:nvPr/>
            </p:nvSpPr>
            <p:spPr>
              <a:xfrm>
                <a:off x="4701804" y="2737579"/>
                <a:ext cx="709127" cy="522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FB0540B-FCE8-A125-F240-A1CCDD4A2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804" y="2737579"/>
                <a:ext cx="709127" cy="52251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4A50AE7-7F26-576C-3FCC-44E72F6DB935}"/>
                  </a:ext>
                </a:extLst>
              </p:cNvPr>
              <p:cNvSpPr/>
              <p:nvPr/>
            </p:nvSpPr>
            <p:spPr>
              <a:xfrm>
                <a:off x="6100606" y="2770236"/>
                <a:ext cx="709127" cy="522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4A50AE7-7F26-576C-3FCC-44E72F6DB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06" y="2770236"/>
                <a:ext cx="709127" cy="52251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710A99-4EA5-B081-0273-AC6E507C6877}"/>
                  </a:ext>
                </a:extLst>
              </p:cNvPr>
              <p:cNvSpPr txBox="1"/>
              <p:nvPr/>
            </p:nvSpPr>
            <p:spPr>
              <a:xfrm>
                <a:off x="2160000" y="2776434"/>
                <a:ext cx="709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710A99-4EA5-B081-0273-AC6E507C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2776434"/>
                <a:ext cx="70912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5DC248-EC55-2A0F-EBDD-4025041CFC02}"/>
              </a:ext>
            </a:extLst>
          </p:cNvPr>
          <p:cNvCxnSpPr>
            <a:cxnSpLocks/>
          </p:cNvCxnSpPr>
          <p:nvPr/>
        </p:nvCxnSpPr>
        <p:spPr>
          <a:xfrm>
            <a:off x="2659946" y="3008167"/>
            <a:ext cx="495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4C1490-5CCC-0D73-8FEE-DC0AC942A6CE}"/>
              </a:ext>
            </a:extLst>
          </p:cNvPr>
          <p:cNvCxnSpPr>
            <a:cxnSpLocks/>
          </p:cNvCxnSpPr>
          <p:nvPr/>
        </p:nvCxnSpPr>
        <p:spPr>
          <a:xfrm>
            <a:off x="4109301" y="3008167"/>
            <a:ext cx="495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F73D52-A582-4398-9DB1-31CE8CD2936E}"/>
              </a:ext>
            </a:extLst>
          </p:cNvPr>
          <p:cNvCxnSpPr>
            <a:cxnSpLocks/>
          </p:cNvCxnSpPr>
          <p:nvPr/>
        </p:nvCxnSpPr>
        <p:spPr>
          <a:xfrm>
            <a:off x="5502673" y="3001947"/>
            <a:ext cx="495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70FCE3-5B68-D549-A1D3-03E82B9212FF}"/>
              </a:ext>
            </a:extLst>
          </p:cNvPr>
          <p:cNvCxnSpPr>
            <a:cxnSpLocks/>
          </p:cNvCxnSpPr>
          <p:nvPr/>
        </p:nvCxnSpPr>
        <p:spPr>
          <a:xfrm>
            <a:off x="6914704" y="3012361"/>
            <a:ext cx="495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A2AADF-8920-224C-79DE-AA7DC9CC3B05}"/>
                  </a:ext>
                </a:extLst>
              </p:cNvPr>
              <p:cNvSpPr txBox="1"/>
              <p:nvPr/>
            </p:nvSpPr>
            <p:spPr>
              <a:xfrm>
                <a:off x="7277126" y="2776434"/>
                <a:ext cx="1379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A2AADF-8920-224C-79DE-AA7DC9CC3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126" y="2776434"/>
                <a:ext cx="1379179" cy="40011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636A118-6E55-2ADD-40CE-4755B0967249}"/>
              </a:ext>
            </a:extLst>
          </p:cNvPr>
          <p:cNvSpPr txBox="1"/>
          <p:nvPr/>
        </p:nvSpPr>
        <p:spPr>
          <a:xfrm>
            <a:off x="9192335" y="2519075"/>
            <a:ext cx="2340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BE" dirty="0"/>
              <a:t>Correctness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BE" dirty="0"/>
              <a:t>Uniformity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BE" dirty="0"/>
              <a:t>Robustness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4A18C94E-8D5B-F8B7-D792-3F2F601740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006" y="4135121"/>
                <a:ext cx="11041200" cy="29006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BE" dirty="0"/>
                  <a:t>RS-Mask: S-box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BE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BE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BE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BE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BE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BE" dirty="0"/>
                  <a:t> S-box</a:t>
                </a:r>
                <a14:m>
                  <m:oMath xmlns:m="http://schemas.openxmlformats.org/officeDocument/2006/math">
                    <m:r>
                      <a:rPr lang="en-B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B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BE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B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BE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BE" dirty="0"/>
              </a:p>
              <a:p>
                <a:pPr lvl="1"/>
                <a:r>
                  <a:rPr lang="en-BE" dirty="0"/>
                  <a:t>Even if </a:t>
                </a:r>
                <a14:m>
                  <m:oMath xmlns:m="http://schemas.openxmlformats.org/officeDocument/2006/math">
                    <m:r>
                      <a:rPr lang="en-BE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BE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BE" dirty="0"/>
                  <a:t> biased due to a fault, the correct value </a:t>
                </a:r>
                <a14:m>
                  <m:oMath xmlns:m="http://schemas.openxmlformats.org/officeDocument/2006/math">
                    <m:r>
                      <a:rPr lang="en-BE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BE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BE" dirty="0"/>
                  <a:t> would still be uniform</a:t>
                </a:r>
              </a:p>
              <a:p>
                <a:pPr lvl="1"/>
                <a:endParaRPr lang="en-BE" dirty="0"/>
              </a:p>
              <a:p>
                <a:pPr lvl="1"/>
                <a:endParaRPr lang="en-BE" dirty="0"/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4A18C94E-8D5B-F8B7-D792-3F2F60174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06" y="4135121"/>
                <a:ext cx="11041200" cy="2900674"/>
              </a:xfrm>
              <a:prstGeom prst="rect">
                <a:avLst/>
              </a:prstGeom>
              <a:blipFill>
                <a:blip r:embed="rId9"/>
                <a:stretch>
                  <a:fillRect l="-718" t="-147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8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74225C-AFE3-75E0-C60C-5E0709262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012" y="1308236"/>
            <a:ext cx="7479176" cy="175482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E3094-0144-3B42-1C0A-96B524B4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BF3B3-35B4-887E-1351-969CB7D8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F4CA4-C3EB-8386-885E-8936331B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28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1CACEF-F242-8849-CE91-565447B9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 dirty="0"/>
              <a:t>Derivation of RS Mapping For AES S-box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A48142CB-CF4C-0758-B108-91001B531D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88" y="3427868"/>
                <a:ext cx="11041200" cy="29399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BE" dirty="0"/>
                  <a:t>Desired mapping: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B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BE" dirty="0"/>
              </a:p>
              <a:p>
                <a:pPr lvl="1"/>
                <a:r>
                  <a:rPr lang="en-BE" dirty="0"/>
                  <a:t>Mapping is derived for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BE" dirty="0"/>
              </a:p>
              <a:p>
                <a:pPr lvl="2"/>
                <a14:m>
                  <m:oMath xmlns:m="http://schemas.openxmlformats.org/officeDocument/2006/math">
                    <m:r>
                      <a:rPr lang="en-B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BE" dirty="0"/>
              </a:p>
              <a:p>
                <a:pPr marL="1371600" lvl="3" indent="0">
                  <a:buNone/>
                </a:pPr>
                <a:endParaRPr lang="en-BE" dirty="0"/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A48142CB-CF4C-0758-B108-91001B531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" y="3427868"/>
                <a:ext cx="11041200" cy="2939920"/>
              </a:xfrm>
              <a:prstGeom prst="rect">
                <a:avLst/>
              </a:prstGeom>
              <a:blipFill>
                <a:blip r:embed="rId3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259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61D51A-5995-3A50-EED1-25C62B4FA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95C3E8-E9A2-CF0F-D612-D03FD26A7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917" y="1266686"/>
            <a:ext cx="8325366" cy="195336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D3A5F-0312-0F68-A1BF-F8F3280D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0B270-BE1C-7288-BB2D-B99D90C2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803B7-891D-2A34-D710-CC157AD9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29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2AB0511E-0CB0-F5AD-54BF-9C601EDACA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BE" dirty="0"/>
                  <a:t>Derivation of RS Mapping for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2AB0511E-0CB0-F5AD-54BF-9C601EDAC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11A593E6-8135-0364-5326-59332B279D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760" y="4441303"/>
                <a:ext cx="11041200" cy="2045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endParaRPr lang="en-BE" b="0" dirty="0"/>
              </a:p>
              <a:p>
                <a:pPr lvl="1"/>
                <a:r>
                  <a:rPr lang="en-BE" dirty="0"/>
                  <a:t>What if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BE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BE" dirty="0"/>
                  <a:t> is faulty?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B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BE" dirty="0"/>
              </a:p>
              <a:p>
                <a:pPr lvl="2"/>
                <a:r>
                  <a:rPr lang="en-BE" dirty="0"/>
                  <a:t>The recovered output might be biased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BE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endParaRPr lang="en-BE" b="0" dirty="0"/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11A593E6-8135-0364-5326-59332B279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0" y="4441303"/>
                <a:ext cx="11041200" cy="20450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46F9C4-3CC2-46A6-9D17-DD9D491D828C}"/>
                  </a:ext>
                </a:extLst>
              </p:cNvPr>
              <p:cNvSpPr txBox="1"/>
              <p:nvPr/>
            </p:nvSpPr>
            <p:spPr>
              <a:xfrm>
                <a:off x="9934520" y="1466764"/>
                <a:ext cx="1629920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46F9C4-3CC2-46A6-9D17-DD9D491D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520" y="1466764"/>
                <a:ext cx="1629920" cy="36933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9B97B-F74C-C610-0496-19B0C3F1E09E}"/>
                  </a:ext>
                </a:extLst>
              </p:cNvPr>
              <p:cNvSpPr txBox="1"/>
              <p:nvPr/>
            </p:nvSpPr>
            <p:spPr>
              <a:xfrm>
                <a:off x="2410474" y="3568602"/>
                <a:ext cx="2332203" cy="83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4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4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4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400" dirty="0">
                  <a:solidFill>
                    <a:srgbClr val="2F4D5D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4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4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4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4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9B97B-F74C-C610-0496-19B0C3F1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74" y="3568602"/>
                <a:ext cx="2332203" cy="831766"/>
              </a:xfrm>
              <a:prstGeom prst="rect">
                <a:avLst/>
              </a:prstGeom>
              <a:blipFill>
                <a:blip r:embed="rId6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12E24265-9802-4A6E-1453-8F97F0D26B09}"/>
              </a:ext>
            </a:extLst>
          </p:cNvPr>
          <p:cNvSpPr/>
          <p:nvPr/>
        </p:nvSpPr>
        <p:spPr>
          <a:xfrm>
            <a:off x="1891237" y="2154526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776BF0-B5A0-11D6-3EFD-AAEEBF3F6CD3}"/>
                  </a:ext>
                </a:extLst>
              </p:cNvPr>
              <p:cNvSpPr txBox="1"/>
              <p:nvPr/>
            </p:nvSpPr>
            <p:spPr>
              <a:xfrm>
                <a:off x="1737374" y="2595741"/>
                <a:ext cx="666446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776BF0-B5A0-11D6-3EFD-AAEEBF3F6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74" y="2595741"/>
                <a:ext cx="6664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16E5DCD4-5C59-AB78-B546-1660AC9674CE}"/>
              </a:ext>
            </a:extLst>
          </p:cNvPr>
          <p:cNvSpPr/>
          <p:nvPr/>
        </p:nvSpPr>
        <p:spPr>
          <a:xfrm>
            <a:off x="4563317" y="1304204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4E425B-424B-6D06-4A89-DA68019E6B41}"/>
              </a:ext>
            </a:extLst>
          </p:cNvPr>
          <p:cNvSpPr/>
          <p:nvPr/>
        </p:nvSpPr>
        <p:spPr>
          <a:xfrm>
            <a:off x="7824677" y="1307154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C86367-7F9C-578E-6DB5-DCD3CAB66C3D}"/>
                  </a:ext>
                </a:extLst>
              </p:cNvPr>
              <p:cNvSpPr txBox="1"/>
              <p:nvPr/>
            </p:nvSpPr>
            <p:spPr>
              <a:xfrm>
                <a:off x="4922037" y="1262942"/>
                <a:ext cx="666446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C86367-7F9C-578E-6DB5-DCD3CAB6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37" y="1262942"/>
                <a:ext cx="6664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413A96-1602-B74F-E073-AB61A1245B67}"/>
                  </a:ext>
                </a:extLst>
              </p:cNvPr>
              <p:cNvSpPr txBox="1"/>
              <p:nvPr/>
            </p:nvSpPr>
            <p:spPr>
              <a:xfrm>
                <a:off x="8196977" y="1082020"/>
                <a:ext cx="666446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413A96-1602-B74F-E073-AB61A1245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977" y="1082020"/>
                <a:ext cx="6664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96448F-952F-ECA1-DD5E-163057462511}"/>
                  </a:ext>
                </a:extLst>
              </p:cNvPr>
              <p:cNvSpPr txBox="1"/>
              <p:nvPr/>
            </p:nvSpPr>
            <p:spPr>
              <a:xfrm>
                <a:off x="6561920" y="3589070"/>
                <a:ext cx="3207440" cy="83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400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4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4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4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4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4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4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4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4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4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B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96448F-952F-ECA1-DD5E-163057462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20" y="3589070"/>
                <a:ext cx="3207440" cy="831766"/>
              </a:xfrm>
              <a:prstGeom prst="rect">
                <a:avLst/>
              </a:prstGeom>
              <a:blipFill>
                <a:blip r:embed="rId10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A3512BB6-62DF-482F-5F01-63FE7C1D9A61}"/>
              </a:ext>
            </a:extLst>
          </p:cNvPr>
          <p:cNvSpPr/>
          <p:nvPr/>
        </p:nvSpPr>
        <p:spPr>
          <a:xfrm>
            <a:off x="3576575" y="3698596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E30CB8-6EDB-8898-BBA4-E217205546C4}"/>
              </a:ext>
            </a:extLst>
          </p:cNvPr>
          <p:cNvSpPr/>
          <p:nvPr/>
        </p:nvSpPr>
        <p:spPr>
          <a:xfrm>
            <a:off x="3586735" y="4065088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DB3A5E-89A4-3464-D340-25EB744FD420}"/>
                  </a:ext>
                </a:extLst>
              </p:cNvPr>
              <p:cNvSpPr txBox="1"/>
              <p:nvPr/>
            </p:nvSpPr>
            <p:spPr>
              <a:xfrm>
                <a:off x="4016520" y="3589070"/>
                <a:ext cx="2285800" cy="83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24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400" b="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4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BE" sz="24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24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400" b="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400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BE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DB3A5E-89A4-3464-D340-25EB744FD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20" y="3589070"/>
                <a:ext cx="2285800" cy="831766"/>
              </a:xfrm>
              <a:prstGeom prst="rect">
                <a:avLst/>
              </a:prstGeom>
              <a:blipFill>
                <a:blip r:embed="rId11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88BACD76-FAE2-6063-9C01-586B7C81B973}"/>
              </a:ext>
            </a:extLst>
          </p:cNvPr>
          <p:cNvSpPr/>
          <p:nvPr/>
        </p:nvSpPr>
        <p:spPr>
          <a:xfrm>
            <a:off x="4204597" y="3698596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08A319-818D-197E-DD3C-D36A6A560DEB}"/>
              </a:ext>
            </a:extLst>
          </p:cNvPr>
          <p:cNvSpPr/>
          <p:nvPr/>
        </p:nvSpPr>
        <p:spPr>
          <a:xfrm>
            <a:off x="4214757" y="4065088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FE58BF-25BE-83AF-06A7-6D5CB6C9CADA}"/>
                  </a:ext>
                </a:extLst>
              </p:cNvPr>
              <p:cNvSpPr txBox="1"/>
              <p:nvPr/>
            </p:nvSpPr>
            <p:spPr>
              <a:xfrm>
                <a:off x="5588483" y="3568130"/>
                <a:ext cx="1800283" cy="83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40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4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40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4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FE58BF-25BE-83AF-06A7-6D5CB6C9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83" y="3568130"/>
                <a:ext cx="1800283" cy="831766"/>
              </a:xfrm>
              <a:prstGeom prst="rect">
                <a:avLst/>
              </a:prstGeom>
              <a:blipFill>
                <a:blip r:embed="rId12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1">
                <a:extLst>
                  <a:ext uri="{FF2B5EF4-FFF2-40B4-BE49-F238E27FC236}">
                    <a16:creationId xmlns:a16="http://schemas.microsoft.com/office/drawing/2014/main" id="{83ABED63-CF86-41CD-1099-925820D576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090" y="4577233"/>
                <a:ext cx="4115110" cy="2129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endParaRPr lang="en-BE" b="0" dirty="0"/>
              </a:p>
              <a:p>
                <a:pPr marL="914400" lvl="2" indent="0">
                  <a:buNone/>
                </a:pPr>
                <a:r>
                  <a:rPr lang="en-BE" dirty="0"/>
                  <a:t>Use a separate </a:t>
                </a:r>
                <a:r>
                  <a:rPr lang="en-BE" dirty="0" err="1"/>
                  <a:t>datapath</a:t>
                </a:r>
                <a:r>
                  <a:rPr lang="en-BE" dirty="0"/>
                  <a:t> to compute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/>
                  <a:t> from the input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37" name="Content Placeholder 1">
                <a:extLst>
                  <a:ext uri="{FF2B5EF4-FFF2-40B4-BE49-F238E27FC236}">
                    <a16:creationId xmlns:a16="http://schemas.microsoft.com/office/drawing/2014/main" id="{83ABED63-CF86-41CD-1099-925820D57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090" y="4577233"/>
                <a:ext cx="4115110" cy="21297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A625C00-4174-47C7-2A39-FB4927A0F0AE}"/>
              </a:ext>
            </a:extLst>
          </p:cNvPr>
          <p:cNvCxnSpPr/>
          <p:nvPr/>
        </p:nvCxnSpPr>
        <p:spPr>
          <a:xfrm>
            <a:off x="6888480" y="5463807"/>
            <a:ext cx="1115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7" grpId="0" animBg="1"/>
      <p:bldP spid="18" grpId="0" animBg="1"/>
      <p:bldP spid="19" grpId="0" animBg="1"/>
      <p:bldP spid="20" grpId="0" animBg="1"/>
      <p:bldP spid="29" grpId="0" uiExpand="1" build="allAtOnce"/>
      <p:bldP spid="30" grpId="0" animBg="1"/>
      <p:bldP spid="30" grpId="1" animBg="1"/>
      <p:bldP spid="31" grpId="0" animBg="1"/>
      <p:bldP spid="31" grpId="1" animBg="1"/>
      <p:bldP spid="32" grpId="1" uiExpand="1" build="allAtOnce"/>
      <p:bldP spid="32" grpId="2" build="allAtOnce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E527-2D74-BE72-3C91-501B9D62F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9B4CC-A72F-F631-638E-FB40EDE0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62FA5-0F57-6C5B-6205-DFEBC66A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076809-1F04-CC11-4B55-0872C1C1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Attacks</a:t>
            </a:r>
            <a:endParaRPr lang="en-BE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144BF16-B3DD-E083-EBCF-023B2AAC6EBB}"/>
              </a:ext>
            </a:extLst>
          </p:cNvPr>
          <p:cNvSpPr txBox="1">
            <a:spLocks/>
          </p:cNvSpPr>
          <p:nvPr/>
        </p:nvSpPr>
        <p:spPr>
          <a:xfrm>
            <a:off x="576000" y="1449528"/>
            <a:ext cx="5421575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E" b="1" dirty="0"/>
              <a:t>2</a:t>
            </a:r>
            <a:r>
              <a:rPr lang="en-GB" b="1" dirty="0"/>
              <a:t>- </a:t>
            </a:r>
            <a:r>
              <a:rPr lang="en-BE" b="1" dirty="0"/>
              <a:t>Active</a:t>
            </a:r>
            <a:r>
              <a:rPr lang="en-GB" b="1" dirty="0"/>
              <a:t> Attacks</a:t>
            </a:r>
            <a:endParaRPr lang="en-BE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72CE0-0DD4-7AAF-64E3-30ED44DF50CE}"/>
              </a:ext>
            </a:extLst>
          </p:cNvPr>
          <p:cNvSpPr txBox="1">
            <a:spLocks/>
          </p:cNvSpPr>
          <p:nvPr/>
        </p:nvSpPr>
        <p:spPr>
          <a:xfrm>
            <a:off x="576000" y="1883179"/>
            <a:ext cx="6505520" cy="3837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935">
              <a:spcBef>
                <a:spcPts val="1080"/>
              </a:spcBef>
              <a:tabLst>
                <a:tab pos="241935" algn="l"/>
              </a:tabLst>
            </a:pPr>
            <a:r>
              <a:rPr lang="en-US" u="sng" spc="-10" dirty="0">
                <a:solidFill>
                  <a:srgbClr val="2E4D5D"/>
                </a:solidFill>
                <a:latin typeface="Arial MT"/>
                <a:cs typeface="Arial MT"/>
              </a:rPr>
              <a:t>Fault</a:t>
            </a:r>
            <a:r>
              <a:rPr lang="en-US" u="sng" spc="-145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dirty="0">
                <a:solidFill>
                  <a:srgbClr val="2E4D5D"/>
                </a:solidFill>
                <a:latin typeface="Arial MT"/>
                <a:cs typeface="Arial MT"/>
              </a:rPr>
              <a:t>Attacks</a:t>
            </a:r>
            <a:r>
              <a:rPr lang="en-US" u="sng" spc="-60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spc="-20" dirty="0">
                <a:solidFill>
                  <a:srgbClr val="2E4D5D"/>
                </a:solidFill>
                <a:latin typeface="Arial MT"/>
                <a:cs typeface="Arial MT"/>
              </a:rPr>
              <a:t>(FA)</a:t>
            </a:r>
            <a:endParaRPr lang="en-US" u="sng" dirty="0">
              <a:latin typeface="Arial MT"/>
              <a:cs typeface="Arial MT"/>
            </a:endParaRPr>
          </a:p>
          <a:p>
            <a:pPr marL="470535" lvl="1" indent="0">
              <a:spcBef>
                <a:spcPts val="244"/>
              </a:spcBef>
              <a:buNone/>
              <a:tabLst>
                <a:tab pos="699135" algn="l"/>
              </a:tabLst>
            </a:pPr>
            <a:r>
              <a:rPr lang="en-US" dirty="0">
                <a:solidFill>
                  <a:srgbClr val="2E4D5D"/>
                </a:solidFill>
                <a:latin typeface="Arial MT"/>
                <a:cs typeface="Arial MT"/>
              </a:rPr>
              <a:t>Intentional</a:t>
            </a:r>
            <a:r>
              <a:rPr lang="en-US" spc="-110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2E4D5D"/>
                </a:solidFill>
                <a:latin typeface="Arial MT"/>
                <a:cs typeface="Arial MT"/>
              </a:rPr>
              <a:t>disturb</a:t>
            </a:r>
            <a:r>
              <a:rPr lang="en-BE" dirty="0" err="1">
                <a:solidFill>
                  <a:srgbClr val="2E4D5D"/>
                </a:solidFill>
                <a:latin typeface="Arial MT"/>
                <a:cs typeface="Arial MT"/>
              </a:rPr>
              <a:t>ance</a:t>
            </a: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 of</a:t>
            </a:r>
            <a:r>
              <a:rPr lang="en-US" spc="-95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2E4D5D"/>
                </a:solidFill>
                <a:latin typeface="Arial MT"/>
                <a:cs typeface="Arial MT"/>
              </a:rPr>
              <a:t>computations</a:t>
            </a:r>
            <a:endParaRPr lang="en-BE" spc="-10" dirty="0">
              <a:solidFill>
                <a:srgbClr val="2E4D5D"/>
              </a:solidFill>
              <a:latin typeface="Arial MT"/>
              <a:cs typeface="Arial MT"/>
            </a:endParaRPr>
          </a:p>
          <a:p>
            <a:pPr marL="927735" lvl="2" indent="0">
              <a:spcBef>
                <a:spcPts val="244"/>
              </a:spcBef>
              <a:buNone/>
              <a:tabLst>
                <a:tab pos="699135" algn="l"/>
              </a:tabLst>
            </a:pPr>
            <a:r>
              <a:rPr lang="en-BE" i="1" spc="-10" dirty="0">
                <a:solidFill>
                  <a:srgbClr val="2E4D5D"/>
                </a:solidFill>
                <a:latin typeface="Arial MT"/>
                <a:cs typeface="Arial MT"/>
              </a:rPr>
              <a:t>e.g., </a:t>
            </a:r>
            <a:r>
              <a:rPr lang="en-BE" spc="-10" dirty="0">
                <a:solidFill>
                  <a:srgbClr val="2E4D5D"/>
                </a:solidFill>
                <a:latin typeface="Arial MT"/>
                <a:cs typeface="Arial MT"/>
              </a:rPr>
              <a:t>Clock/voltage glitches</a:t>
            </a:r>
            <a:endParaRPr lang="en-BE" dirty="0"/>
          </a:p>
          <a:p>
            <a:pPr marL="470535" lvl="1" indent="0">
              <a:spcBef>
                <a:spcPts val="730"/>
              </a:spcBef>
              <a:buNone/>
              <a:tabLst>
                <a:tab pos="241935" algn="l"/>
              </a:tabLst>
            </a:pPr>
            <a:r>
              <a:rPr lang="en-BE" dirty="0">
                <a:solidFill>
                  <a:srgbClr val="2E4D5D"/>
                </a:solidFill>
                <a:latin typeface="Arial MT"/>
                <a:cs typeface="Arial MT"/>
              </a:rPr>
              <a:t>Countermeasures</a:t>
            </a:r>
            <a:endParaRPr lang="en-US" dirty="0">
              <a:latin typeface="Arial MT"/>
              <a:cs typeface="Arial MT"/>
            </a:endParaRPr>
          </a:p>
          <a:p>
            <a:pPr lvl="2"/>
            <a:r>
              <a:rPr lang="en-BE" dirty="0"/>
              <a:t>Redundancy + masking</a:t>
            </a:r>
          </a:p>
          <a:p>
            <a:pPr lvl="2"/>
            <a:endParaRPr lang="en-BE" dirty="0"/>
          </a:p>
          <a:p>
            <a:pPr marL="914400" lvl="2" indent="0">
              <a:buNone/>
            </a:pPr>
            <a:r>
              <a:rPr lang="en-BE" dirty="0"/>
              <a:t>             Random space masking (RS-Mask</a:t>
            </a:r>
            <a:r>
              <a:rPr lang="en-BE" baseline="30000" dirty="0"/>
              <a:t>1</a:t>
            </a:r>
            <a:r>
              <a:rPr lang="en-BE" dirty="0"/>
              <a:t>)</a:t>
            </a:r>
          </a:p>
          <a:p>
            <a:pPr marL="457200" lvl="1" indent="0">
              <a:buNone/>
            </a:pPr>
            <a:endParaRPr lang="en-BE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CE3DF5E1-1A37-4491-DF2F-1184FBA335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19" y="1926335"/>
            <a:ext cx="4034028" cy="3022092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C40A242-3C14-5BAE-6F8C-4386F362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4327A-E674-752A-2E0D-C45F5EBA337E}"/>
              </a:ext>
            </a:extLst>
          </p:cNvPr>
          <p:cNvSpPr txBox="1"/>
          <p:nvPr/>
        </p:nvSpPr>
        <p:spPr>
          <a:xfrm>
            <a:off x="2566219" y="6312310"/>
            <a:ext cx="7157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100" dirty="0">
                <a:solidFill>
                  <a:schemeClr val="bg1"/>
                </a:solidFill>
              </a:rPr>
              <a:t>1- K. Ramezanpour, P. Ampadu, W. Diehl: RS-Mask: Random Space Masking as an Integrated Countermeasure    against Power and Fault Analysis</a:t>
            </a:r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7F6C1EC1-5DB5-12CD-9E11-43F04FBCAE24}"/>
              </a:ext>
            </a:extLst>
          </p:cNvPr>
          <p:cNvSpPr/>
          <p:nvPr/>
        </p:nvSpPr>
        <p:spPr>
          <a:xfrm rot="5400000">
            <a:off x="1853941" y="4002987"/>
            <a:ext cx="612116" cy="412955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5844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55CA2E-1CBE-5C7B-7ABA-91E389187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06DE60-69CF-0626-E1C4-4FAB50CB2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012" y="1272857"/>
            <a:ext cx="7479176" cy="175482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94077-BFCB-B0FD-FC87-897EB9A7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B9DA5-4827-4C45-4859-491DDB1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ECABD-981C-B0D1-5F78-0F195E36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30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4F842CD1-3F1D-89A1-BBD3-A8147FCF5B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BE" dirty="0"/>
                  <a:t>Derivation of RS Mapping for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4F842CD1-3F1D-89A1-BBD3-A8147FCF5B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D4B9112B-BCEF-D03E-326B-F671B860DD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000" y="3180081"/>
                <a:ext cx="11041200" cy="1097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BE" b="0" i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BE" dirty="0"/>
                  <a:t> </a:t>
                </a:r>
              </a:p>
              <a:p>
                <a:pPr lvl="2"/>
                <a:r>
                  <a:rPr lang="en-BE" dirty="0"/>
                  <a:t>Previous mapping does not hold: </a:t>
                </a:r>
                <a14:m>
                  <m:oMath xmlns:m="http://schemas.openxmlformats.org/officeDocument/2006/math">
                    <m:r>
                      <a:rPr lang="en-BE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BE" i="1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BE" i="1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BE" i="1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E" i="1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BE" i="1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BE" b="0" i="1" smtClean="0">
                        <a:solidFill>
                          <a:srgbClr val="2F4D5D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BE" b="0" i="1" smtClean="0">
                            <a:solidFill>
                              <a:srgbClr val="2F4D5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BE" dirty="0"/>
              </a:p>
              <a:p>
                <a:pPr marL="457200" lvl="1" indent="0">
                  <a:buNone/>
                </a:pPr>
                <a:endParaRPr lang="en-BE" dirty="0"/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D4B9112B-BCEF-D03E-326B-F671B860D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3180081"/>
                <a:ext cx="11041200" cy="1097412"/>
              </a:xfrm>
              <a:prstGeom prst="rect">
                <a:avLst/>
              </a:prstGeom>
              <a:blipFill>
                <a:blip r:embed="rId4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25CBA5-93D6-5321-D1AE-08DAEA7525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4000" y="4381365"/>
                <a:ext cx="2301520" cy="9932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25CBA5-93D6-5321-D1AE-08DAEA752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00" y="4381365"/>
                <a:ext cx="2301520" cy="993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CDCA95-7EDD-B30F-D652-6356D2B5B243}"/>
              </a:ext>
            </a:extLst>
          </p:cNvPr>
          <p:cNvCxnSpPr/>
          <p:nvPr/>
        </p:nvCxnSpPr>
        <p:spPr>
          <a:xfrm>
            <a:off x="3525520" y="4803407"/>
            <a:ext cx="1115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E5CCE63A-A4B3-15F9-86ED-AF14BA81FF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2160" y="4531624"/>
                <a:ext cx="2037360" cy="553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E5CCE63A-A4B3-15F9-86ED-AF14BA81F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60" y="4531624"/>
                <a:ext cx="2037360" cy="553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FD7250-F1A5-9072-0E97-FC5652298B78}"/>
              </a:ext>
            </a:extLst>
          </p:cNvPr>
          <p:cNvCxnSpPr/>
          <p:nvPr/>
        </p:nvCxnSpPr>
        <p:spPr>
          <a:xfrm>
            <a:off x="6202960" y="4790974"/>
            <a:ext cx="1115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73D9BB34-A973-A649-240E-FAF3C16C8B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1800" y="4521728"/>
                <a:ext cx="2731160" cy="553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73D9BB34-A973-A649-240E-FAF3C16C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00" y="4521728"/>
                <a:ext cx="2731160" cy="553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99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3A2D487A-F68A-E603-931A-742845E4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23" y="1616078"/>
            <a:ext cx="8080057" cy="195376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94212-17DD-7F2B-17A2-BE12CB59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10B1D-6CDF-D6B6-1CB8-2FF81927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4E107-46C4-CE8E-3F62-E38DD3A1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31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CA1507-BD31-929F-48E4-156F1E03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Hardware Implementation of RS-Mask on 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46B0D66C-73EE-434E-AB69-F1EB2226B7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4800" y="3972560"/>
                <a:ext cx="11041200" cy="2482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BE" dirty="0"/>
                  <a:t>All non-linear components: 3 share TI, one of the shares is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BE" b="0" dirty="0"/>
              </a:p>
              <a:p>
                <a:r>
                  <a:rPr lang="en-BE" dirty="0"/>
                  <a:t>Linear components and key: 2 share</a:t>
                </a:r>
              </a:p>
              <a:p>
                <a:r>
                  <a:rPr lang="en-BE" dirty="0"/>
                  <a:t>Area 3,5x unprotected AES, 2x TI AES</a:t>
                </a:r>
              </a:p>
              <a:p>
                <a:pPr lvl="1"/>
                <a:endParaRPr lang="en-BE" dirty="0"/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46B0D66C-73EE-434E-AB69-F1EB222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00" y="3972560"/>
                <a:ext cx="11041200" cy="2482720"/>
              </a:xfrm>
              <a:prstGeom prst="rect">
                <a:avLst/>
              </a:prstGeom>
              <a:blipFill>
                <a:blip r:embed="rId3"/>
                <a:stretch>
                  <a:fillRect l="-717" t="-172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594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3925E-D3A1-5007-6562-25B69041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07066C-0511-9395-23C2-0E170A57E3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656000"/>
                <a:ext cx="11041200" cy="538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BE" dirty="0"/>
                  <a:t>What about the inner </a:t>
                </a:r>
                <a14:m>
                  <m:oMath xmlns:m="http://schemas.openxmlformats.org/officeDocument/2006/math">
                    <m:r>
                      <a:rPr lang="en-BE" i="1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B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B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BE" dirty="0"/>
                  <a:t> inversion?</a:t>
                </a:r>
              </a:p>
              <a:p>
                <a:endParaRPr lang="en-BE" b="0" i="1" dirty="0">
                  <a:latin typeface="Cambria Math" panose="02040503050406030204" pitchFamily="18" charset="0"/>
                </a:endParaRPr>
              </a:p>
              <a:p>
                <a:endParaRPr lang="en-BE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07066C-0511-9395-23C2-0E170A57E3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656000"/>
                <a:ext cx="11041200" cy="538560"/>
              </a:xfrm>
              <a:blipFill>
                <a:blip r:embed="rId2"/>
                <a:stretch>
                  <a:fillRect l="-828" t="-7955" b="-1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F9A46-83E4-8D48-7E32-7D69AA0D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62E79-4908-47CB-B922-8531E0CD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A8835-9EDC-BA4F-C7EA-B87289B6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32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450EF3-FDF3-80FE-82F3-47652965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An AES-specific Countermeasure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DB66BF-0550-7433-4B47-BC9C28B56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86" y="2194560"/>
            <a:ext cx="5867074" cy="137657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C083720-FE5D-F93A-31FC-1080579A96DD}"/>
              </a:ext>
            </a:extLst>
          </p:cNvPr>
          <p:cNvSpPr/>
          <p:nvPr/>
        </p:nvSpPr>
        <p:spPr>
          <a:xfrm>
            <a:off x="3484880" y="2726676"/>
            <a:ext cx="548640" cy="42672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5A2988-3597-07F1-9FF1-6FD8EB9951C5}"/>
                  </a:ext>
                </a:extLst>
              </p:cNvPr>
              <p:cNvSpPr txBox="1"/>
              <p:nvPr/>
            </p:nvSpPr>
            <p:spPr>
              <a:xfrm>
                <a:off x="576000" y="3997897"/>
                <a:ext cx="6096000" cy="716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5A2988-3597-07F1-9FF1-6FD8EB995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3997897"/>
                <a:ext cx="6096000" cy="716222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3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58DD0E-15F8-8384-ECD2-9D4C30C1D9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sty m:val="p"/>
                              </m:rPr>
                              <a:rPr lang="en-B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BE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B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eqArr>
                      </m:e>
                    </m:d>
                  </m:oMath>
                </a14:m>
                <a:endParaRPr lang="en-BE" dirty="0"/>
              </a:p>
              <a:p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BE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BE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BE" dirty="0"/>
                  <a:t> is added to the input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B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BE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BE" dirty="0"/>
              </a:p>
              <a:p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BE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=0≠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BE" dirty="0"/>
              </a:p>
              <a:p>
                <a:r>
                  <a:rPr lang="en-BE" dirty="0"/>
                  <a:t>Repeat the encryption once more without fault</a:t>
                </a:r>
              </a:p>
              <a:p>
                <a:pPr lvl="1"/>
                <a:r>
                  <a:rPr lang="en-BE" dirty="0"/>
                  <a:t>If the output is different, then,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BE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BE" dirty="0"/>
                  <a:t> or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BE" dirty="0"/>
              </a:p>
              <a:p>
                <a:pPr lvl="1"/>
                <a:r>
                  <a:rPr lang="en-BE" dirty="0"/>
                  <a:t>To differentiate in between two, repeat with 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BE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BE" dirty="0"/>
              </a:p>
              <a:p>
                <a:endParaRPr lang="en-BE" dirty="0"/>
              </a:p>
              <a:p>
                <a:pPr lvl="1"/>
                <a:endParaRPr lang="en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58DD0E-15F8-8384-ECD2-9D4C30C1D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b="-150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6A607-BD5D-FF08-1D30-49048782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D1B91-218F-CDFF-3889-09843E47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F185C-CBFF-B8AB-E1A4-031AF134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33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0B30D1-02F7-BFA8-8C54-7E087AAD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Fault Location 1 - Kronecker Delta Function</a:t>
            </a:r>
          </a:p>
        </p:txBody>
      </p:sp>
      <p:pic>
        <p:nvPicPr>
          <p:cNvPr id="13" name="Picture 12" descr="A black background with white circles and a red arrow&#10;&#10;AI-generated content may be incorrect.">
            <a:extLst>
              <a:ext uri="{FF2B5EF4-FFF2-40B4-BE49-F238E27FC236}">
                <a16:creationId xmlns:a16="http://schemas.microsoft.com/office/drawing/2014/main" id="{B303AD3D-313D-1368-2914-84649638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72" y="1968816"/>
            <a:ext cx="4295775" cy="23622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6C6615-2A60-456A-3D17-49F145FC022B}"/>
              </a:ext>
            </a:extLst>
          </p:cNvPr>
          <p:cNvCxnSpPr/>
          <p:nvPr/>
        </p:nvCxnSpPr>
        <p:spPr>
          <a:xfrm flipV="1">
            <a:off x="9641840" y="2072560"/>
            <a:ext cx="0" cy="569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0BC230-8BB9-BBD1-8156-6501AD50A223}"/>
                  </a:ext>
                </a:extLst>
              </p:cNvPr>
              <p:cNvSpPr txBox="1"/>
              <p:nvPr/>
            </p:nvSpPr>
            <p:spPr>
              <a:xfrm>
                <a:off x="8795543" y="1643478"/>
                <a:ext cx="1692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+255+</m:t>
                      </m:r>
                      <m:r>
                        <m:rPr>
                          <m:sty m:val="p"/>
                        </m:rPr>
                        <a:rPr lang="en-BE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60BC230-8BB9-BBD1-8156-6501AD50A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543" y="1643478"/>
                <a:ext cx="169259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008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4ED6122-6963-E8BE-7AB4-9D064C88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F1BD8F-A4D1-C0FB-5EF7-558CD01A2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B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BE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BE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BE" dirty="0"/>
              </a:p>
              <a:p>
                <a:pPr lvl="1"/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=0≠</m:t>
                    </m:r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BE" dirty="0"/>
              </a:p>
              <a:p>
                <a:pPr lvl="1"/>
                <a:r>
                  <a:rPr lang="en-BE" dirty="0"/>
                  <a:t>The output is infected</a:t>
                </a:r>
              </a:p>
              <a:p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BE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BE" dirty="0"/>
                  <a:t> is not used in the computation</a:t>
                </a:r>
              </a:p>
              <a:p>
                <a:pPr lvl="1"/>
                <a:r>
                  <a:rPr lang="en-BE" dirty="0"/>
                  <a:t>No infection</a:t>
                </a:r>
              </a:p>
              <a:p>
                <a:r>
                  <a:rPr lang="en-BE" dirty="0"/>
                  <a:t>Repeat the encryption once more without fault</a:t>
                </a:r>
              </a:p>
              <a:p>
                <a:pPr lvl="1"/>
                <a:r>
                  <a:rPr lang="en-BE" dirty="0"/>
                  <a:t>If the output is different, then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BE" dirty="0"/>
              </a:p>
              <a:p>
                <a:pPr lvl="2"/>
                <a:endParaRPr lang="en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F1BD8F-A4D1-C0FB-5EF7-558CD01A2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41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569C3-CEDF-6C6A-5AC4-82FD524C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4F7B2-3D2E-679E-7D23-9C29DCE3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370A5-1FFC-E3B4-72FD-32C0FB0E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34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AA9BFD91-8F9E-AAF7-9133-929CE6FE81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BE" dirty="0"/>
                  <a:t>Fault Location 3 – Inversion of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AA9BFD91-8F9E-AAF7-9133-929CE6FE8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4269FE36-8732-F13F-C4D5-AEB7E2DC0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1457325"/>
            <a:ext cx="6019800" cy="19716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A0475B-88C9-121A-CD4A-8CA60CB4B826}"/>
              </a:ext>
            </a:extLst>
          </p:cNvPr>
          <p:cNvCxnSpPr>
            <a:cxnSpLocks/>
          </p:cNvCxnSpPr>
          <p:nvPr/>
        </p:nvCxnSpPr>
        <p:spPr>
          <a:xfrm flipH="1">
            <a:off x="9740423" y="2661920"/>
            <a:ext cx="124937" cy="1064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80BCF1-C493-C765-A1A5-B172505B0FDF}"/>
                  </a:ext>
                </a:extLst>
              </p:cNvPr>
              <p:cNvSpPr txBox="1"/>
              <p:nvPr/>
            </p:nvSpPr>
            <p:spPr>
              <a:xfrm>
                <a:off x="9019063" y="3669282"/>
                <a:ext cx="1692593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B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BE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BE" dirty="0">
                  <a:solidFill>
                    <a:srgbClr val="C00000"/>
                  </a:solidFill>
                </a:endParaRPr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80BCF1-C493-C765-A1A5-B172505B0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063" y="3669282"/>
                <a:ext cx="1692593" cy="669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918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C1E43BA6-7624-F100-2338-775251154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789" y="2462377"/>
            <a:ext cx="6154009" cy="220058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D6EEF-D301-05D7-A4CB-8C6DE13C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8884B-C013-073B-94F3-6E51A23B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FC685-C3F9-EA64-40FA-27592A52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35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D5BCB0-CF2A-DFE8-DC70-B2932117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Hardware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0077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48DF1-D88C-4014-2442-6D75B2410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2B89F-9FB9-B3CA-4656-DDDDDF49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D5DE-88C7-A0FA-DA05-6A9FB00A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D055DB-AC5A-CCF2-77AF-222D7D40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Attacks</a:t>
            </a:r>
            <a:endParaRPr lang="en-BE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719200C-A259-7239-7EDA-BD630711A2B0}"/>
              </a:ext>
            </a:extLst>
          </p:cNvPr>
          <p:cNvSpPr txBox="1">
            <a:spLocks/>
          </p:cNvSpPr>
          <p:nvPr/>
        </p:nvSpPr>
        <p:spPr>
          <a:xfrm>
            <a:off x="576000" y="1449528"/>
            <a:ext cx="5421575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E" b="1" dirty="0"/>
              <a:t>2</a:t>
            </a:r>
            <a:r>
              <a:rPr lang="en-GB" b="1" dirty="0"/>
              <a:t>- </a:t>
            </a:r>
            <a:r>
              <a:rPr lang="en-BE" b="1" dirty="0"/>
              <a:t>Active</a:t>
            </a:r>
            <a:r>
              <a:rPr lang="en-GB" b="1" dirty="0"/>
              <a:t> Attacks</a:t>
            </a:r>
            <a:endParaRPr lang="en-BE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5F5724-DCF1-E33E-6289-86651205D227}"/>
              </a:ext>
            </a:extLst>
          </p:cNvPr>
          <p:cNvSpPr txBox="1">
            <a:spLocks/>
          </p:cNvSpPr>
          <p:nvPr/>
        </p:nvSpPr>
        <p:spPr>
          <a:xfrm>
            <a:off x="576000" y="1883179"/>
            <a:ext cx="5862122" cy="3837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935">
              <a:spcBef>
                <a:spcPts val="1080"/>
              </a:spcBef>
              <a:tabLst>
                <a:tab pos="241935" algn="l"/>
              </a:tabLst>
            </a:pPr>
            <a:r>
              <a:rPr lang="en-US" u="sng" spc="-10" dirty="0">
                <a:solidFill>
                  <a:srgbClr val="2E4D5D"/>
                </a:solidFill>
                <a:latin typeface="Arial MT"/>
                <a:cs typeface="Arial MT"/>
              </a:rPr>
              <a:t>Fault</a:t>
            </a:r>
            <a:r>
              <a:rPr lang="en-US" u="sng" spc="-145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dirty="0">
                <a:solidFill>
                  <a:srgbClr val="2E4D5D"/>
                </a:solidFill>
                <a:latin typeface="Arial MT"/>
                <a:cs typeface="Arial MT"/>
              </a:rPr>
              <a:t>Attacks</a:t>
            </a:r>
            <a:r>
              <a:rPr lang="en-US" u="sng" spc="-60" dirty="0">
                <a:solidFill>
                  <a:srgbClr val="2E4D5D"/>
                </a:solidFill>
                <a:latin typeface="Arial MT"/>
                <a:cs typeface="Arial MT"/>
              </a:rPr>
              <a:t> </a:t>
            </a:r>
            <a:r>
              <a:rPr lang="en-US" u="sng" spc="-20" dirty="0">
                <a:solidFill>
                  <a:srgbClr val="2E4D5D"/>
                </a:solidFill>
                <a:latin typeface="Arial MT"/>
                <a:cs typeface="Arial MT"/>
              </a:rPr>
              <a:t>(FA)</a:t>
            </a:r>
            <a:endParaRPr lang="en-BE" u="sng" spc="-20" dirty="0">
              <a:solidFill>
                <a:srgbClr val="2E4D5D"/>
              </a:solidFill>
              <a:latin typeface="Arial MT"/>
              <a:cs typeface="Arial MT"/>
            </a:endParaRPr>
          </a:p>
          <a:p>
            <a:pPr marL="457200" lvl="1" indent="0">
              <a:buNone/>
            </a:pPr>
            <a:r>
              <a:rPr lang="en-BE" dirty="0"/>
              <a:t>Practical evaluation</a:t>
            </a:r>
          </a:p>
          <a:p>
            <a:pPr lvl="2"/>
            <a:r>
              <a:rPr lang="en-BE" dirty="0"/>
              <a:t>Tool based (mostly smaller gadgets)	</a:t>
            </a:r>
          </a:p>
          <a:p>
            <a:pPr lvl="2"/>
            <a:r>
              <a:rPr lang="en-BE" dirty="0"/>
              <a:t>Overlooked vulnerabilities</a:t>
            </a:r>
          </a:p>
          <a:p>
            <a:pPr lvl="3"/>
            <a:r>
              <a:rPr lang="en-BE" dirty="0"/>
              <a:t>CAPA</a:t>
            </a:r>
            <a:r>
              <a:rPr lang="en-BE" baseline="30000" dirty="0"/>
              <a:t>2</a:t>
            </a:r>
          </a:p>
          <a:p>
            <a:pPr lvl="3"/>
            <a:r>
              <a:rPr lang="en-BE" dirty="0"/>
              <a:t>CINI-MINIS gadgets</a:t>
            </a:r>
            <a:r>
              <a:rPr lang="en-BE" baseline="30000" dirty="0"/>
              <a:t>3</a:t>
            </a:r>
            <a:r>
              <a:rPr lang="en-BE" dirty="0"/>
              <a:t> </a:t>
            </a:r>
          </a:p>
          <a:p>
            <a:pPr lvl="3"/>
            <a:r>
              <a:rPr lang="en-BE" dirty="0">
                <a:solidFill>
                  <a:srgbClr val="1D8DB0"/>
                </a:solidFill>
              </a:rPr>
              <a:t>RS-Mask</a:t>
            </a:r>
            <a:endParaRPr lang="en-BE" spc="-20" dirty="0">
              <a:latin typeface="Arial MT"/>
              <a:cs typeface="Arial MT"/>
            </a:endParaRPr>
          </a:p>
          <a:p>
            <a:pPr marL="13335" indent="0">
              <a:spcBef>
                <a:spcPts val="1080"/>
              </a:spcBef>
              <a:buNone/>
              <a:tabLst>
                <a:tab pos="241935" algn="l"/>
              </a:tabLst>
            </a:pPr>
            <a:endParaRPr lang="en-BE" dirty="0">
              <a:solidFill>
                <a:srgbClr val="1D8DB0"/>
              </a:solidFill>
            </a:endParaRP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BD6081BE-68D4-11DA-DBC6-4002819580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19" y="1926335"/>
            <a:ext cx="4034028" cy="302209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FB7936-64C5-E8C2-FA76-5551EC63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51F3E-BB90-D55D-C77F-1F9BA74BE653}"/>
              </a:ext>
            </a:extLst>
          </p:cNvPr>
          <p:cNvSpPr txBox="1"/>
          <p:nvPr/>
        </p:nvSpPr>
        <p:spPr>
          <a:xfrm>
            <a:off x="2566219" y="6154998"/>
            <a:ext cx="715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100" dirty="0">
                <a:solidFill>
                  <a:schemeClr val="bg1"/>
                </a:solidFill>
              </a:rPr>
              <a:t>2- O. </a:t>
            </a:r>
            <a:r>
              <a:rPr lang="en-BE" sz="1100" dirty="0" err="1">
                <a:solidFill>
                  <a:schemeClr val="bg1"/>
                </a:solidFill>
              </a:rPr>
              <a:t>Reparaz</a:t>
            </a:r>
            <a:r>
              <a:rPr lang="en-BE" sz="1100" dirty="0">
                <a:solidFill>
                  <a:schemeClr val="bg1"/>
                </a:solidFill>
              </a:rPr>
              <a:t>, L. De Meyer, B. Bilgin, V. Arribas, S. </a:t>
            </a:r>
            <a:r>
              <a:rPr lang="en-BE" sz="1100" dirty="0" err="1">
                <a:solidFill>
                  <a:schemeClr val="bg1"/>
                </a:solidFill>
              </a:rPr>
              <a:t>Nikova</a:t>
            </a:r>
            <a:r>
              <a:rPr lang="en-BE" sz="1100" dirty="0">
                <a:solidFill>
                  <a:schemeClr val="bg1"/>
                </a:solidFill>
              </a:rPr>
              <a:t>, V. </a:t>
            </a:r>
            <a:r>
              <a:rPr lang="en-BE" sz="1100" dirty="0" err="1">
                <a:solidFill>
                  <a:schemeClr val="bg1"/>
                </a:solidFill>
              </a:rPr>
              <a:t>Nikov</a:t>
            </a:r>
            <a:r>
              <a:rPr lang="en-BE" sz="1100" dirty="0">
                <a:solidFill>
                  <a:schemeClr val="bg1"/>
                </a:solidFill>
              </a:rPr>
              <a:t>, N. P. Smart: CAPA: The Spirit of Beaver Against Physical Attacks</a:t>
            </a:r>
          </a:p>
          <a:p>
            <a:r>
              <a:rPr lang="en-BE" sz="1100" dirty="0">
                <a:solidFill>
                  <a:schemeClr val="bg1"/>
                </a:solidFill>
              </a:rPr>
              <a:t>3- J. </a:t>
            </a:r>
            <a:r>
              <a:rPr lang="en-BE" sz="1100" dirty="0" err="1">
                <a:solidFill>
                  <a:schemeClr val="bg1"/>
                </a:solidFill>
              </a:rPr>
              <a:t>Feldtkeller</a:t>
            </a:r>
            <a:r>
              <a:rPr lang="en-BE" sz="1100" dirty="0">
                <a:solidFill>
                  <a:schemeClr val="bg1"/>
                </a:solidFill>
              </a:rPr>
              <a:t>, J. Richter-Brockmann, P. </a:t>
            </a:r>
            <a:r>
              <a:rPr lang="en-BE" sz="1100" dirty="0" err="1">
                <a:solidFill>
                  <a:schemeClr val="bg1"/>
                </a:solidFill>
              </a:rPr>
              <a:t>Sasdrich</a:t>
            </a:r>
            <a:r>
              <a:rPr lang="en-BE" sz="1100" dirty="0">
                <a:solidFill>
                  <a:schemeClr val="bg1"/>
                </a:solidFill>
              </a:rPr>
              <a:t>, T. </a:t>
            </a:r>
            <a:r>
              <a:rPr lang="en-BE" sz="1100" dirty="0" err="1">
                <a:solidFill>
                  <a:schemeClr val="bg1"/>
                </a:solidFill>
              </a:rPr>
              <a:t>Guneysu</a:t>
            </a:r>
            <a:r>
              <a:rPr lang="en-BE" sz="1100" dirty="0">
                <a:solidFill>
                  <a:schemeClr val="bg1"/>
                </a:solidFill>
              </a:rPr>
              <a:t>: CINI MINIS: Domain Isolation for Fault and Combined Security</a:t>
            </a:r>
          </a:p>
        </p:txBody>
      </p:sp>
    </p:spTree>
    <p:extLst>
      <p:ext uri="{BB962C8B-B14F-4D97-AF65-F5344CB8AC3E}">
        <p14:creationId xmlns:p14="http://schemas.microsoft.com/office/powerpoint/2010/main" val="315420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0AC30-1B42-B230-9F74-2AE9DB69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C730F2-9A94-0B47-E206-9DFC4B0C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3761574"/>
          </a:xfrm>
        </p:spPr>
        <p:txBody>
          <a:bodyPr>
            <a:normAutofit/>
          </a:bodyPr>
          <a:lstStyle/>
          <a:p>
            <a:r>
              <a:rPr lang="en-BE" dirty="0"/>
              <a:t>Goal: Maintain </a:t>
            </a:r>
            <a:r>
              <a:rPr lang="en-BE" i="1" dirty="0"/>
              <a:t>uniformity</a:t>
            </a:r>
            <a:r>
              <a:rPr lang="en-BE" dirty="0"/>
              <a:t> under fault injection	</a:t>
            </a:r>
          </a:p>
          <a:p>
            <a:r>
              <a:rPr lang="en-BE" dirty="0"/>
              <a:t>Core idea:</a:t>
            </a:r>
          </a:p>
          <a:p>
            <a:endParaRPr lang="en-BE" dirty="0"/>
          </a:p>
          <a:p>
            <a:endParaRPr lang="en-BE" dirty="0"/>
          </a:p>
          <a:p>
            <a:r>
              <a:rPr lang="en-BE" dirty="0"/>
              <a:t>Protected AES</a:t>
            </a:r>
          </a:p>
          <a:p>
            <a:pPr lvl="1"/>
            <a:r>
              <a:rPr lang="en-BE" dirty="0"/>
              <a:t>First-order SCA</a:t>
            </a:r>
          </a:p>
          <a:p>
            <a:pPr lvl="1"/>
            <a:r>
              <a:rPr lang="en-BE" dirty="0"/>
              <a:t>First-order fault security</a:t>
            </a:r>
          </a:p>
          <a:p>
            <a:pPr marL="0" indent="0">
              <a:buNone/>
            </a:pPr>
            <a:endParaRPr lang="en-BE" dirty="0"/>
          </a:p>
          <a:p>
            <a:pPr lvl="1"/>
            <a:endParaRPr lang="en-BE" dirty="0"/>
          </a:p>
          <a:p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9E5F7-2CB3-138B-177A-8396B671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944F0-B9AD-78B0-93C3-E9B3F3BF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15C69E-4FAF-B71D-7694-E92E88FB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RS-Mask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03C01F-7B35-10FE-878E-FC1AB3B6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0AC7965-8788-7B87-B4F8-1501B6E570AE}"/>
                  </a:ext>
                </a:extLst>
              </p:cNvPr>
              <p:cNvSpPr/>
              <p:nvPr/>
            </p:nvSpPr>
            <p:spPr>
              <a:xfrm>
                <a:off x="1929332" y="2907918"/>
                <a:ext cx="495331" cy="4389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0AC7965-8788-7B87-B4F8-1501B6E57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32" y="2907918"/>
                <a:ext cx="495331" cy="4389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B47128A-AF88-D329-DE95-F6D1EE13B721}"/>
                  </a:ext>
                </a:extLst>
              </p:cNvPr>
              <p:cNvSpPr/>
              <p:nvPr/>
            </p:nvSpPr>
            <p:spPr>
              <a:xfrm>
                <a:off x="2807076" y="2897849"/>
                <a:ext cx="695897" cy="4389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B47128A-AF88-D329-DE95-F6D1EE13B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076" y="2897849"/>
                <a:ext cx="695897" cy="438965"/>
              </a:xfrm>
              <a:prstGeom prst="round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8AF6881-E42D-009A-07FA-983E24F96832}"/>
                  </a:ext>
                </a:extLst>
              </p:cNvPr>
              <p:cNvSpPr/>
              <p:nvPr/>
            </p:nvSpPr>
            <p:spPr>
              <a:xfrm>
                <a:off x="3909261" y="2897849"/>
                <a:ext cx="516504" cy="4358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8AF6881-E42D-009A-07FA-983E24F96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261" y="2897849"/>
                <a:ext cx="516504" cy="43580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3E1201-43DB-4BBC-B8A5-6430DC7246BE}"/>
                  </a:ext>
                </a:extLst>
              </p:cNvPr>
              <p:cNvSpPr txBox="1"/>
              <p:nvPr/>
            </p:nvSpPr>
            <p:spPr>
              <a:xfrm>
                <a:off x="1238613" y="2917277"/>
                <a:ext cx="402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3E1201-43DB-4BBC-B8A5-6430DC724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613" y="2917277"/>
                <a:ext cx="40277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AE3A94-B5AA-E18A-6925-E07A151A1B61}"/>
              </a:ext>
            </a:extLst>
          </p:cNvPr>
          <p:cNvCxnSpPr>
            <a:cxnSpLocks/>
          </p:cNvCxnSpPr>
          <p:nvPr/>
        </p:nvCxnSpPr>
        <p:spPr>
          <a:xfrm>
            <a:off x="1551747" y="3139178"/>
            <a:ext cx="289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4D38BC-D552-3A13-CB70-65690B5FF946}"/>
                  </a:ext>
                </a:extLst>
              </p:cNvPr>
              <p:cNvSpPr txBox="1"/>
              <p:nvPr/>
            </p:nvSpPr>
            <p:spPr>
              <a:xfrm>
                <a:off x="4570630" y="2879944"/>
                <a:ext cx="13791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4D38BC-D552-3A13-CB70-65690B5FF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630" y="2879944"/>
                <a:ext cx="1379179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91C0C8-D2AB-8918-1DF3-9C4E1357826F}"/>
              </a:ext>
            </a:extLst>
          </p:cNvPr>
          <p:cNvCxnSpPr>
            <a:cxnSpLocks/>
          </p:cNvCxnSpPr>
          <p:nvPr/>
        </p:nvCxnSpPr>
        <p:spPr>
          <a:xfrm>
            <a:off x="2490729" y="3139178"/>
            <a:ext cx="289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90DFDC-4411-301A-1DD4-0C232C6E5F6E}"/>
              </a:ext>
            </a:extLst>
          </p:cNvPr>
          <p:cNvCxnSpPr>
            <a:cxnSpLocks/>
          </p:cNvCxnSpPr>
          <p:nvPr/>
        </p:nvCxnSpPr>
        <p:spPr>
          <a:xfrm>
            <a:off x="3572276" y="3127400"/>
            <a:ext cx="289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CD9BCDF-F9EB-47EE-3E97-119846FF795F}"/>
              </a:ext>
            </a:extLst>
          </p:cNvPr>
          <p:cNvCxnSpPr>
            <a:cxnSpLocks/>
          </p:cNvCxnSpPr>
          <p:nvPr/>
        </p:nvCxnSpPr>
        <p:spPr>
          <a:xfrm>
            <a:off x="4465093" y="3115751"/>
            <a:ext cx="2897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70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14804-DD59-41B0-C864-53FCB4488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FE0B5B-0EFB-361E-A0C4-21353E303B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656000"/>
                <a:ext cx="11041200" cy="4174529"/>
              </a:xfrm>
            </p:spPr>
            <p:txBody>
              <a:bodyPr>
                <a:normAutofit/>
              </a:bodyPr>
              <a:lstStyle/>
              <a:p>
                <a:r>
                  <a:rPr lang="en-BE" dirty="0"/>
                  <a:t>Linear operations</a:t>
                </a:r>
              </a:p>
              <a:p>
                <a:pPr lvl="1"/>
                <a:r>
                  <a:rPr lang="en-BE" dirty="0"/>
                  <a:t>Masking is a random mapping: each share is uniform</a:t>
                </a:r>
              </a:p>
              <a:p>
                <a:pPr lvl="1"/>
                <a:r>
                  <a:rPr lang="en-BE" dirty="0"/>
                  <a:t>Faulting all but one share does not induce a bias</a:t>
                </a:r>
              </a:p>
              <a:p>
                <a:r>
                  <a:rPr lang="en-BE" dirty="0"/>
                  <a:t>S-box  </a:t>
                </a:r>
              </a:p>
              <a:p>
                <a:pPr lvl="1"/>
                <a:r>
                  <a:rPr lang="en-BE" dirty="0"/>
                  <a:t>Non-bijective components: any fault can induce bias</a:t>
                </a:r>
              </a:p>
              <a:p>
                <a:pPr lvl="1"/>
                <a:r>
                  <a:rPr lang="en-BE" dirty="0"/>
                  <a:t> S-box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en-BE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B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BE" dirty="0"/>
                  <a:t> S-box</a:t>
                </a:r>
                <a14:m>
                  <m:oMath xmlns:m="http://schemas.openxmlformats.org/officeDocument/2006/math">
                    <m:r>
                      <a:rPr lang="en-B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B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i="1" dirty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BE" dirty="0"/>
              </a:p>
              <a:p>
                <a:pPr lvl="2"/>
                <a:r>
                  <a:rPr lang="en-BE" dirty="0"/>
                  <a:t>Even if </a:t>
                </a:r>
                <a14:m>
                  <m:oMath xmlns:m="http://schemas.openxmlformats.org/officeDocument/2006/math">
                    <m:r>
                      <a:rPr lang="en-BE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BE" dirty="0"/>
                  <a:t> biased due to a fault, the correct value </a:t>
                </a:r>
                <a14:m>
                  <m:oMath xmlns:m="http://schemas.openxmlformats.org/officeDocument/2006/math">
                    <m:r>
                      <a:rPr lang="en-BE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BE" dirty="0"/>
                  <a:t> is still uniform</a:t>
                </a:r>
              </a:p>
              <a:p>
                <a:pPr marL="914400" lvl="2" indent="0">
                  <a:buNone/>
                </a:pPr>
                <a:endParaRPr lang="en-BE" dirty="0"/>
              </a:p>
              <a:p>
                <a:pPr lvl="1"/>
                <a:endParaRPr lang="en-BE" dirty="0"/>
              </a:p>
              <a:p>
                <a:pPr marL="457200" lvl="1" indent="0">
                  <a:buNone/>
                </a:pPr>
                <a:endParaRPr lang="en-BE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FE0B5B-0EFB-361E-A0C4-21353E303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656000"/>
                <a:ext cx="11041200" cy="4174529"/>
              </a:xfrm>
              <a:blipFill>
                <a:blip r:embed="rId2"/>
                <a:stretch>
                  <a:fillRect l="-717" t="-102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8501D-4C39-6639-1275-7D4D274B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102B9-3480-CF08-40C2-26FA117D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39751-6078-D2B2-0591-0A5BDAD6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RS-Mask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46CDE3-EFA2-8EF7-C645-3F896DEB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73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2CAFF-79AA-9650-1C16-A4640CE4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99A13-FEBA-0489-F766-420D2BC8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82547-8D4D-DAB8-5AC6-CF5CD88C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D2D39-A424-D74F-683E-6B3BA2E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FB0E070-3CEC-DD21-8008-844BD161CA7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835504"/>
                <a:ext cx="11041200" cy="52353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BE" dirty="0"/>
                  <a:t>Derivation of RS Mapping For AES S-box Inversion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i="1" smtClean="0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BE" i="1">
                        <a:solidFill>
                          <a:srgbClr val="1D8DB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BE" i="1">
                            <a:solidFill>
                              <a:srgbClr val="1D8DB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BE" i="1">
                        <a:solidFill>
                          <a:srgbClr val="1D8DB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i="1">
                        <a:solidFill>
                          <a:srgbClr val="1D8DB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BE">
                        <a:solidFill>
                          <a:srgbClr val="1D8DB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BE" dirty="0">
                    <a:solidFill>
                      <a:srgbClr val="2F4D5D"/>
                    </a:solidFill>
                  </a:rPr>
                </a:br>
                <a:endParaRPr lang="en-BE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DFB0E070-3CEC-DD21-8008-844BD161CA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835504"/>
                <a:ext cx="11041200" cy="523531"/>
              </a:xfrm>
              <a:blipFill>
                <a:blip r:embed="rId3"/>
                <a:stretch>
                  <a:fillRect l="-2483" t="-13372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E494F6A-EC0A-ADEE-F8FD-4365DE44A5A6}"/>
              </a:ext>
            </a:extLst>
          </p:cNvPr>
          <p:cNvSpPr txBox="1">
            <a:spLocks/>
          </p:cNvSpPr>
          <p:nvPr/>
        </p:nvSpPr>
        <p:spPr>
          <a:xfrm>
            <a:off x="576000" y="3557010"/>
            <a:ext cx="2790639" cy="267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endParaRPr lang="en-BE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B270B58A-F596-9E88-D85D-252FA49C5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0577" y="1416839"/>
            <a:ext cx="8325366" cy="1953363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66FD499-2137-8E6D-0EB3-AC7EA6BD1EAF}"/>
              </a:ext>
            </a:extLst>
          </p:cNvPr>
          <p:cNvSpPr/>
          <p:nvPr/>
        </p:nvSpPr>
        <p:spPr>
          <a:xfrm>
            <a:off x="2000897" y="2304679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38CA2B-B19F-825C-8473-451984B24EA7}"/>
              </a:ext>
            </a:extLst>
          </p:cNvPr>
          <p:cNvSpPr/>
          <p:nvPr/>
        </p:nvSpPr>
        <p:spPr>
          <a:xfrm>
            <a:off x="4672977" y="145435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4D6449-9683-7930-EE3B-C80D3F3AF18A}"/>
              </a:ext>
            </a:extLst>
          </p:cNvPr>
          <p:cNvSpPr/>
          <p:nvPr/>
        </p:nvSpPr>
        <p:spPr>
          <a:xfrm>
            <a:off x="7934337" y="145730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AF309D-3FAE-0901-3347-8790337032C8}"/>
                  </a:ext>
                </a:extLst>
              </p:cNvPr>
              <p:cNvSpPr txBox="1"/>
              <p:nvPr/>
            </p:nvSpPr>
            <p:spPr>
              <a:xfrm>
                <a:off x="-226897" y="3478946"/>
                <a:ext cx="50792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BE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≠0, 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≠0, 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AF309D-3FAE-0901-3347-879033703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897" y="3478946"/>
                <a:ext cx="5079234" cy="707886"/>
              </a:xfrm>
              <a:prstGeom prst="rect">
                <a:avLst/>
              </a:prstGeom>
              <a:blipFill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BF6CA2-35D4-911F-7894-24BED10571C8}"/>
                  </a:ext>
                </a:extLst>
              </p:cNvPr>
              <p:cNvSpPr txBox="1"/>
              <p:nvPr/>
            </p:nvSpPr>
            <p:spPr>
              <a:xfrm>
                <a:off x="6957945" y="3483536"/>
                <a:ext cx="50792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BE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BF6CA2-35D4-911F-7894-24BED1057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945" y="3483536"/>
                <a:ext cx="5079234" cy="707886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93A9D8-81B3-9008-4A7D-FBDC7818EB99}"/>
                  </a:ext>
                </a:extLst>
              </p:cNvPr>
              <p:cNvSpPr txBox="1"/>
              <p:nvPr/>
            </p:nvSpPr>
            <p:spPr>
              <a:xfrm>
                <a:off x="-41062" y="4274300"/>
                <a:ext cx="23322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000" dirty="0">
                  <a:solidFill>
                    <a:srgbClr val="2F4D5D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93A9D8-81B3-9008-4A7D-FBDC7818E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62" y="4274300"/>
                <a:ext cx="2332203" cy="707886"/>
              </a:xfrm>
              <a:prstGeom prst="rect">
                <a:avLst/>
              </a:prstGeom>
              <a:blipFill>
                <a:blip r:embed="rId7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C793B9-8848-93E4-9DBD-7D38586ACA43}"/>
                  </a:ext>
                </a:extLst>
              </p:cNvPr>
              <p:cNvSpPr txBox="1"/>
              <p:nvPr/>
            </p:nvSpPr>
            <p:spPr>
              <a:xfrm>
                <a:off x="3376675" y="4257527"/>
                <a:ext cx="32074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C793B9-8848-93E4-9DBD-7D38586AC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675" y="4257527"/>
                <a:ext cx="3207440" cy="707886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5F8BFCDA-63F9-0AE4-A545-11A63371A223}"/>
              </a:ext>
            </a:extLst>
          </p:cNvPr>
          <p:cNvSpPr/>
          <p:nvPr/>
        </p:nvSpPr>
        <p:spPr>
          <a:xfrm>
            <a:off x="1014180" y="4368691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930669-803D-2E0D-EE1F-17C25C93777D}"/>
              </a:ext>
            </a:extLst>
          </p:cNvPr>
          <p:cNvSpPr/>
          <p:nvPr/>
        </p:nvSpPr>
        <p:spPr>
          <a:xfrm>
            <a:off x="1003053" y="4681629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23C8EB-A5C4-377E-FDC0-2433F602AA4B}"/>
                  </a:ext>
                </a:extLst>
              </p:cNvPr>
              <p:cNvSpPr txBox="1"/>
              <p:nvPr/>
            </p:nvSpPr>
            <p:spPr>
              <a:xfrm>
                <a:off x="1275875" y="4276750"/>
                <a:ext cx="22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i="1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BE" sz="20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200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sz="2000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23C8EB-A5C4-377E-FDC0-2433F602A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75" y="4276750"/>
                <a:ext cx="2285800" cy="707886"/>
              </a:xfrm>
              <a:prstGeom prst="rect">
                <a:avLst/>
              </a:prstGeom>
              <a:blipFill>
                <a:blip r:embed="rId9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B6ECB7DA-A18F-6558-E4A7-36BA61B010DE}"/>
              </a:ext>
            </a:extLst>
          </p:cNvPr>
          <p:cNvSpPr/>
          <p:nvPr/>
        </p:nvSpPr>
        <p:spPr>
          <a:xfrm>
            <a:off x="1538453" y="434324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609E686-313D-E628-6C59-3E906B414A2B}"/>
              </a:ext>
            </a:extLst>
          </p:cNvPr>
          <p:cNvSpPr/>
          <p:nvPr/>
        </p:nvSpPr>
        <p:spPr>
          <a:xfrm>
            <a:off x="1548160" y="4662717"/>
            <a:ext cx="358720" cy="32512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C82541-B7C0-A0AD-BFBB-06AB6BC6B424}"/>
                  </a:ext>
                </a:extLst>
              </p:cNvPr>
              <p:cNvSpPr txBox="1"/>
              <p:nvPr/>
            </p:nvSpPr>
            <p:spPr>
              <a:xfrm>
                <a:off x="2617146" y="4259522"/>
                <a:ext cx="18002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0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C82541-B7C0-A0AD-BFBB-06AB6BC6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146" y="4259522"/>
                <a:ext cx="1800283" cy="707886"/>
              </a:xfrm>
              <a:prstGeom prst="rect">
                <a:avLst/>
              </a:prstGeom>
              <a:blipFill>
                <a:blip r:embed="rId10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5008722-9F43-4EE5-099F-BB42BA7F8DB6}"/>
                  </a:ext>
                </a:extLst>
              </p:cNvPr>
              <p:cNvSpPr txBox="1"/>
              <p:nvPr/>
            </p:nvSpPr>
            <p:spPr>
              <a:xfrm>
                <a:off x="1275875" y="4285357"/>
                <a:ext cx="32074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solidFill>
                                    <a:srgbClr val="2F4D5D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solidFill>
                                        <a:srgbClr val="2F4D5D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i="1" dirty="0">
                  <a:solidFill>
                    <a:srgbClr val="2F4D5D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5008722-9F43-4EE5-099F-BB42BA7F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75" y="4285357"/>
                <a:ext cx="3207440" cy="707886"/>
              </a:xfrm>
              <a:prstGeom prst="rect">
                <a:avLst/>
              </a:prstGeom>
              <a:blipFill>
                <a:blip r:embed="rId11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D4F561-8C15-6B26-2463-54141F703CB9}"/>
              </a:ext>
            </a:extLst>
          </p:cNvPr>
          <p:cNvCxnSpPr/>
          <p:nvPr/>
        </p:nvCxnSpPr>
        <p:spPr>
          <a:xfrm>
            <a:off x="595941" y="4186832"/>
            <a:ext cx="33887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069AD3-0F86-3C15-1405-C71840F82E63}"/>
              </a:ext>
            </a:extLst>
          </p:cNvPr>
          <p:cNvCxnSpPr/>
          <p:nvPr/>
        </p:nvCxnSpPr>
        <p:spPr>
          <a:xfrm>
            <a:off x="7727997" y="4186991"/>
            <a:ext cx="33887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1">
                <a:extLst>
                  <a:ext uri="{FF2B5EF4-FFF2-40B4-BE49-F238E27FC236}">
                    <a16:creationId xmlns:a16="http://schemas.microsoft.com/office/drawing/2014/main" id="{812A7CA4-62B4-8912-84DD-D37DAE5DB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27457" y="4289365"/>
                <a:ext cx="2339855" cy="5202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BE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i="1">
                              <a:solidFill>
                                <a:srgbClr val="2F4D5D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BE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BE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BE" b="0" i="1" smtClean="0">
                          <a:solidFill>
                            <a:srgbClr val="2F4D5D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BE" dirty="0"/>
              </a:p>
              <a:p>
                <a:pPr marL="457200" lvl="1" indent="0">
                  <a:buNone/>
                </a:pPr>
                <a:endParaRPr lang="en-BE" dirty="0"/>
              </a:p>
            </p:txBody>
          </p:sp>
        </mc:Choice>
        <mc:Fallback xmlns="">
          <p:sp>
            <p:nvSpPr>
              <p:cNvPr id="53" name="Content Placeholder 1">
                <a:extLst>
                  <a:ext uri="{FF2B5EF4-FFF2-40B4-BE49-F238E27FC236}">
                    <a16:creationId xmlns:a16="http://schemas.microsoft.com/office/drawing/2014/main" id="{812A7CA4-62B4-8912-84DD-D37DAE5DB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457" y="4289365"/>
                <a:ext cx="2339855" cy="5202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1">
                <a:extLst>
                  <a:ext uri="{FF2B5EF4-FFF2-40B4-BE49-F238E27FC236}">
                    <a16:creationId xmlns:a16="http://schemas.microsoft.com/office/drawing/2014/main" id="{A6F05DD7-857D-4FBD-3424-CB1A35FDEA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87227" y="4758287"/>
                <a:ext cx="2301520" cy="7177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BE" sz="20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54" name="Content Placeholder 1">
                <a:extLst>
                  <a:ext uri="{FF2B5EF4-FFF2-40B4-BE49-F238E27FC236}">
                    <a16:creationId xmlns:a16="http://schemas.microsoft.com/office/drawing/2014/main" id="{A6F05DD7-857D-4FBD-3424-CB1A35FDE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227" y="4758287"/>
                <a:ext cx="2301520" cy="7177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E882250-6F3D-CAC4-0111-7A2D9112F794}"/>
              </a:ext>
            </a:extLst>
          </p:cNvPr>
          <p:cNvCxnSpPr>
            <a:cxnSpLocks/>
          </p:cNvCxnSpPr>
          <p:nvPr/>
        </p:nvCxnSpPr>
        <p:spPr>
          <a:xfrm>
            <a:off x="8383743" y="5154259"/>
            <a:ext cx="292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1">
                <a:extLst>
                  <a:ext uri="{FF2B5EF4-FFF2-40B4-BE49-F238E27FC236}">
                    <a16:creationId xmlns:a16="http://schemas.microsoft.com/office/drawing/2014/main" id="{0DF07159-766C-39A3-8191-90F90003D0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8912" y="4925380"/>
                <a:ext cx="1827866" cy="553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56" name="Content Placeholder 1">
                <a:extLst>
                  <a:ext uri="{FF2B5EF4-FFF2-40B4-BE49-F238E27FC236}">
                    <a16:creationId xmlns:a16="http://schemas.microsoft.com/office/drawing/2014/main" id="{0DF07159-766C-39A3-8191-90F90003D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912" y="4925380"/>
                <a:ext cx="1827866" cy="553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4FC2EEC-F901-D6F2-F292-BF0B89222218}"/>
              </a:ext>
            </a:extLst>
          </p:cNvPr>
          <p:cNvCxnSpPr>
            <a:cxnSpLocks/>
          </p:cNvCxnSpPr>
          <p:nvPr/>
        </p:nvCxnSpPr>
        <p:spPr>
          <a:xfrm>
            <a:off x="9945832" y="5152834"/>
            <a:ext cx="241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1">
                <a:extLst>
                  <a:ext uri="{FF2B5EF4-FFF2-40B4-BE49-F238E27FC236}">
                    <a16:creationId xmlns:a16="http://schemas.microsoft.com/office/drawing/2014/main" id="{5716F503-85C8-2738-64EB-1C1BD7F0D1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0291" y="4922052"/>
                <a:ext cx="2048762" cy="5539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B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B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58" name="Content Placeholder 1">
                <a:extLst>
                  <a:ext uri="{FF2B5EF4-FFF2-40B4-BE49-F238E27FC236}">
                    <a16:creationId xmlns:a16="http://schemas.microsoft.com/office/drawing/2014/main" id="{5716F503-85C8-2738-64EB-1C1BD7F0D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291" y="4922052"/>
                <a:ext cx="2048762" cy="5539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allAtOnce"/>
      <p:bldP spid="39" grpId="1" build="allAtOnce"/>
      <p:bldP spid="40" grpId="0" animBg="1"/>
      <p:bldP spid="40" grpId="1" animBg="1"/>
      <p:bldP spid="41" grpId="0" animBg="1"/>
      <p:bldP spid="41" grpId="1" animBg="1"/>
      <p:bldP spid="42" grpId="0" uiExpand="1" build="allAtOnce"/>
      <p:bldP spid="42" grpId="1" uiExpand="1" build="allAtOnce"/>
      <p:bldP spid="42" grpId="2" build="allAtOnce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5" grpId="2"/>
      <p:bldP spid="46" grpId="0" build="allAtOnce"/>
      <p:bldP spid="53" grpId="0"/>
      <p:bldP spid="54" grpId="0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062BB-F6C6-9FEE-503B-E9A78D06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C2243-1ACF-0B4F-F083-B336C2DC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67203-E5EE-EE71-C4FE-C6DA8511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8F11-DAB4-0D7D-3ADF-C04C35B8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8EB1E788-2C84-6E8B-106D-C64B4A6A27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BE" dirty="0"/>
                  <a:t>Derivation of RS Mapping for all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8EB1E788-2C84-6E8B-106D-C64B4A6A2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64C15637-3911-8A6A-1113-CC5DFEDF71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7378" y="1272039"/>
                <a:ext cx="4827120" cy="29399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endParaRPr lang="en-BE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BE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BE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B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BE" sz="2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B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lang="en-B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2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BE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lang="en-B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64C15637-3911-8A6A-1113-CC5DFEDF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378" y="1272039"/>
                <a:ext cx="4827120" cy="2939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1FCB098-51C9-FA53-C5D9-16A3FFC5AE87}"/>
              </a:ext>
            </a:extLst>
          </p:cNvPr>
          <p:cNvSpPr txBox="1"/>
          <p:nvPr/>
        </p:nvSpPr>
        <p:spPr>
          <a:xfrm>
            <a:off x="574800" y="3291840"/>
            <a:ext cx="3373120" cy="2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7AD7FA-502A-F9C5-02A5-F10647B7BAD3}"/>
                  </a:ext>
                </a:extLst>
              </p:cNvPr>
              <p:cNvSpPr txBox="1"/>
              <p:nvPr/>
            </p:nvSpPr>
            <p:spPr>
              <a:xfrm>
                <a:off x="0" y="1272039"/>
                <a:ext cx="337312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BE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sz="20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BE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BE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BE" sz="20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i="1" dirty="0">
                  <a:latin typeface="Cambria Math" panose="02040503050406030204" pitchFamily="18" charset="0"/>
                </a:endParaRPr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7AD7FA-502A-F9C5-02A5-F10647B7B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2039"/>
                <a:ext cx="3373120" cy="984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FFAEEB-CB0A-4895-DF23-A90740BECA71}"/>
                  </a:ext>
                </a:extLst>
              </p:cNvPr>
              <p:cNvSpPr txBox="1"/>
              <p:nvPr/>
            </p:nvSpPr>
            <p:spPr>
              <a:xfrm>
                <a:off x="0" y="2259138"/>
                <a:ext cx="3373120" cy="12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BE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BE" sz="2000" b="1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B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B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B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BE" sz="2000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FFAEEB-CB0A-4895-DF23-A90740BEC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59138"/>
                <a:ext cx="3373120" cy="12932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791395AD-FC2F-B573-ED60-720D2D8EAF11}"/>
              </a:ext>
            </a:extLst>
          </p:cNvPr>
          <p:cNvSpPr/>
          <p:nvPr/>
        </p:nvSpPr>
        <p:spPr>
          <a:xfrm>
            <a:off x="3066800" y="1404962"/>
            <a:ext cx="365760" cy="173450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">
                <a:extLst>
                  <a:ext uri="{FF2B5EF4-FFF2-40B4-BE49-F238E27FC236}">
                    <a16:creationId xmlns:a16="http://schemas.microsoft.com/office/drawing/2014/main" id="{14EC6909-DDC4-919C-7190-72167AD409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6800" y="1821016"/>
                <a:ext cx="3795520" cy="10745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≠0    (</m:t>
                              </m:r>
                              <m:acc>
                                <m:accPr>
                                  <m:chr m:val="̅"/>
                                  <m:ctrlP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=0 (</m:t>
                              </m:r>
                              <m:acc>
                                <m:accPr>
                                  <m:chr m:val="̅"/>
                                  <m:ctrlP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BE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BE" sz="2000" b="0" i="1" smtClean="0">
                                  <a:latin typeface="Cambria Math" panose="02040503050406030204" pitchFamily="18" charset="0"/>
                                </a:rPr>
                                <m:t>=15)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17" name="Content Placeholder 1">
                <a:extLst>
                  <a:ext uri="{FF2B5EF4-FFF2-40B4-BE49-F238E27FC236}">
                    <a16:creationId xmlns:a16="http://schemas.microsoft.com/office/drawing/2014/main" id="{14EC6909-DDC4-919C-7190-72167AD4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800" y="1821016"/>
                <a:ext cx="3795520" cy="1074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BB32BF-178F-3521-5D91-00A28E5D57CB}"/>
              </a:ext>
            </a:extLst>
          </p:cNvPr>
          <p:cNvCxnSpPr/>
          <p:nvPr/>
        </p:nvCxnSpPr>
        <p:spPr>
          <a:xfrm>
            <a:off x="6959600" y="2254651"/>
            <a:ext cx="11155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4235FDB8-CCC7-4CB0-7BE9-CAF0ADF20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86872" y="3471807"/>
            <a:ext cx="10093456" cy="2440603"/>
          </a:xfrm>
        </p:spPr>
      </p:pic>
    </p:spTree>
    <p:extLst>
      <p:ext uri="{BB962C8B-B14F-4D97-AF65-F5344CB8AC3E}">
        <p14:creationId xmlns:p14="http://schemas.microsoft.com/office/powerpoint/2010/main" val="29690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232109-DE32-5060-37DA-1415B05F5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BE" dirty="0"/>
                  <a:t>Statistical fault attacks</a:t>
                </a:r>
              </a:p>
              <a:p>
                <a:pPr lvl="1"/>
                <a:r>
                  <a:rPr lang="en-BE" dirty="0"/>
                  <a:t>The mutual information between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BE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BE" dirty="0"/>
                  <a:t> and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BE" dirty="0"/>
                  <a:t> is zero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BE" dirty="0"/>
                  <a:t>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BE" dirty="0"/>
                  <a:t> is uniform</a:t>
                </a:r>
              </a:p>
              <a:p>
                <a:r>
                  <a:rPr lang="en-BE" dirty="0"/>
                  <a:t>Differential fault attacks </a:t>
                </a:r>
              </a:p>
              <a:p>
                <a:pPr lvl="1"/>
                <a:r>
                  <a:rPr lang="en-BE" dirty="0"/>
                  <a:t>Infective RS-Mask</a:t>
                </a:r>
                <a:endParaRPr lang="en-BE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232109-DE32-5060-37DA-1415B05F5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58A37-D8F6-1619-3905-94794392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13/08/2025</a:t>
            </a:r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D3553-46C9-4715-BA81-0CAAFA8F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COSIC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25271-1986-A159-123C-875D7CF1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AC7284-DBCB-10B3-3ED0-71339F71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Security of RS-Mask</a:t>
            </a: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0FE4012-F469-F04C-CD05-D84C9470C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0" y="3859417"/>
            <a:ext cx="3179683" cy="172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0E837A-865B-4B90-F5DD-62EF78F8740C}"/>
                  </a:ext>
                </a:extLst>
              </p:cNvPr>
              <p:cNvSpPr txBox="1"/>
              <p:nvPr/>
            </p:nvSpPr>
            <p:spPr>
              <a:xfrm>
                <a:off x="4188542" y="4400453"/>
                <a:ext cx="258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BE" dirty="0"/>
                  <a:t> if there is no fault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0E837A-865B-4B90-F5DD-62EF78F8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42" y="4400453"/>
                <a:ext cx="2585884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145030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22254</TotalTime>
  <Words>2234</Words>
  <Application>Microsoft Office PowerPoint</Application>
  <PresentationFormat>Widescreen</PresentationFormat>
  <Paragraphs>526</Paragraphs>
  <Slides>35</Slides>
  <Notes>6</Notes>
  <HiddenSlides>15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MT</vt:lpstr>
      <vt:lpstr>Calibri</vt:lpstr>
      <vt:lpstr>Cambria Math</vt:lpstr>
      <vt:lpstr>Wingdings</vt:lpstr>
      <vt:lpstr>KU Leuven</vt:lpstr>
      <vt:lpstr>KU Leuven Sedes</vt:lpstr>
      <vt:lpstr>Picking up the Fallen Mask: Breaking and Fixing the RS-Mask Countermeasure</vt:lpstr>
      <vt:lpstr>Physical Attacks</vt:lpstr>
      <vt:lpstr>Physical Attacks</vt:lpstr>
      <vt:lpstr>Physical Attacks</vt:lpstr>
      <vt:lpstr>RS-Mask</vt:lpstr>
      <vt:lpstr>RS-Mask</vt:lpstr>
      <vt:lpstr>Derivation of RS Mapping For AES S-box Inversion z^′=x^(-1)+r  </vt:lpstr>
      <vt:lpstr>Derivation of RS Mapping for all x</vt:lpstr>
      <vt:lpstr>Security of RS-Mask</vt:lpstr>
      <vt:lpstr>Security of RS-Mask</vt:lpstr>
      <vt:lpstr>Security Analysis of RS-Mask</vt:lpstr>
      <vt:lpstr>Fault Location 2 – S-box Input: (x+r)+r</vt:lpstr>
      <vt:lpstr>Fault Location 4 – Additional RS-Mask Circuit in Inversion</vt:lpstr>
      <vt:lpstr>An AES-specific Countermeasure</vt:lpstr>
      <vt:lpstr>An AES-specific Countermeasure</vt:lpstr>
      <vt:lpstr>An AES-specific Countermeasure</vt:lpstr>
      <vt:lpstr>Hardware Implementation</vt:lpstr>
      <vt:lpstr>Hardware Implementation</vt:lpstr>
      <vt:lpstr>Conclusion</vt:lpstr>
      <vt:lpstr>References</vt:lpstr>
      <vt:lpstr>An AES-specific Countermeasure</vt:lpstr>
      <vt:lpstr>Derivation of RS Mapping For AES S-box Inversion z^′=x^(-1)+r  </vt:lpstr>
      <vt:lpstr>Physical Attacks</vt:lpstr>
      <vt:lpstr>Physical Attacks</vt:lpstr>
      <vt:lpstr>Physical Attacks</vt:lpstr>
      <vt:lpstr>RS-Mask</vt:lpstr>
      <vt:lpstr>Random Space Mapping</vt:lpstr>
      <vt:lpstr>Derivation of RS Mapping For AES S-box Inversion</vt:lpstr>
      <vt:lpstr>Derivation of RS Mapping for x≠0</vt:lpstr>
      <vt:lpstr>Derivation of RS Mapping for x=0</vt:lpstr>
      <vt:lpstr>Hardware Implementation of RS-Mask on AES</vt:lpstr>
      <vt:lpstr>An AES-specific Countermeasure</vt:lpstr>
      <vt:lpstr>Fault Location 1 - Kronecker Delta Function</vt:lpstr>
      <vt:lpstr>Fault Location 3 – Inversion of r</vt:lpstr>
      <vt:lpstr>Hardware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Dilara Toprakhisar</cp:lastModifiedBy>
  <cp:revision>36</cp:revision>
  <dcterms:created xsi:type="dcterms:W3CDTF">2022-11-30T14:47:09Z</dcterms:created>
  <dcterms:modified xsi:type="dcterms:W3CDTF">2025-08-13T02:19:55Z</dcterms:modified>
</cp:coreProperties>
</file>